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81" r:id="rId2"/>
    <p:sldId id="257" r:id="rId3"/>
    <p:sldId id="266" r:id="rId4"/>
    <p:sldId id="267" r:id="rId5"/>
    <p:sldId id="269" r:id="rId6"/>
    <p:sldId id="279" r:id="rId7"/>
    <p:sldId id="260" r:id="rId8"/>
    <p:sldId id="265" r:id="rId9"/>
    <p:sldId id="268" r:id="rId10"/>
    <p:sldId id="280" r:id="rId1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46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6DF4CA-4DA3-48A3-AC1C-1EA052599C89}" type="datetimeFigureOut">
              <a:rPr lang="pl-PL" smtClean="0"/>
              <a:t>2017-10-29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F44F01-5337-4854-8365-CEADB34515C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9147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96ED4907-4EF7-4067-8FE7-CF8B89ED0EF2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16715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44F01-5337-4854-8365-CEADB34515C5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6112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44F01-5337-4854-8365-CEADB34515C5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8604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44F01-5337-4854-8365-CEADB34515C5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49955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44F01-5337-4854-8365-CEADB34515C5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13000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44F01-5337-4854-8365-CEADB34515C5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952051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44F01-5337-4854-8365-CEADB34515C5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00381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44F01-5337-4854-8365-CEADB34515C5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65565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44F01-5337-4854-8365-CEADB34515C5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02836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44F01-5337-4854-8365-CEADB34515C5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6750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54D67-BFE4-401A-BF4A-35B6E2F0E280}" type="datetimeFigureOut">
              <a:rPr lang="pl-PL" smtClean="0"/>
              <a:t>2017-10-29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C6C8F-84CD-4045-8749-0599FF2F1C4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54D67-BFE4-401A-BF4A-35B6E2F0E280}" type="datetimeFigureOut">
              <a:rPr lang="pl-PL" smtClean="0"/>
              <a:t>2017-10-29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C6C8F-84CD-4045-8749-0599FF2F1C4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54D67-BFE4-401A-BF4A-35B6E2F0E280}" type="datetimeFigureOut">
              <a:rPr lang="pl-PL" smtClean="0"/>
              <a:t>2017-10-29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C6C8F-84CD-4045-8749-0599FF2F1C4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54D67-BFE4-401A-BF4A-35B6E2F0E280}" type="datetimeFigureOut">
              <a:rPr lang="pl-PL" smtClean="0"/>
              <a:t>2017-10-29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C6C8F-84CD-4045-8749-0599FF2F1C4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54D67-BFE4-401A-BF4A-35B6E2F0E280}" type="datetimeFigureOut">
              <a:rPr lang="pl-PL" smtClean="0"/>
              <a:t>2017-10-29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C6C8F-84CD-4045-8749-0599FF2F1C4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54D67-BFE4-401A-BF4A-35B6E2F0E280}" type="datetimeFigureOut">
              <a:rPr lang="pl-PL" smtClean="0"/>
              <a:t>2017-10-29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C6C8F-84CD-4045-8749-0599FF2F1C4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54D67-BFE4-401A-BF4A-35B6E2F0E280}" type="datetimeFigureOut">
              <a:rPr lang="pl-PL" smtClean="0"/>
              <a:t>2017-10-29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C6C8F-84CD-4045-8749-0599FF2F1C4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54D67-BFE4-401A-BF4A-35B6E2F0E280}" type="datetimeFigureOut">
              <a:rPr lang="pl-PL" smtClean="0"/>
              <a:t>2017-10-29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C6C8F-84CD-4045-8749-0599FF2F1C4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54D67-BFE4-401A-BF4A-35B6E2F0E280}" type="datetimeFigureOut">
              <a:rPr lang="pl-PL" smtClean="0"/>
              <a:t>2017-10-29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C6C8F-84CD-4045-8749-0599FF2F1C4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54D67-BFE4-401A-BF4A-35B6E2F0E280}" type="datetimeFigureOut">
              <a:rPr lang="pl-PL" smtClean="0"/>
              <a:t>2017-10-29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C6C8F-84CD-4045-8749-0599FF2F1C4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54D67-BFE4-401A-BF4A-35B6E2F0E280}" type="datetimeFigureOut">
              <a:rPr lang="pl-PL" smtClean="0"/>
              <a:t>2017-10-29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C6C8F-84CD-4045-8749-0599FF2F1C4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54D67-BFE4-401A-BF4A-35B6E2F0E280}" type="datetimeFigureOut">
              <a:rPr lang="pl-PL" smtClean="0"/>
              <a:t>2017-10-29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C6C8F-84CD-4045-8749-0599FF2F1C40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441" y="3037054"/>
            <a:ext cx="7544339" cy="979865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273035" y="4522918"/>
            <a:ext cx="6400800" cy="1752600"/>
          </a:xfrm>
        </p:spPr>
        <p:txBody>
          <a:bodyPr>
            <a:normAutofit fontScale="92500" lnSpcReduction="10000"/>
          </a:bodyPr>
          <a:lstStyle/>
          <a:p>
            <a:r>
              <a:rPr lang="pl-PL" sz="2800" dirty="0" err="1"/>
              <a:t>Socio-economic</a:t>
            </a:r>
            <a:r>
              <a:rPr lang="pl-PL" sz="2800" dirty="0"/>
              <a:t> </a:t>
            </a:r>
            <a:r>
              <a:rPr lang="pl-PL" sz="2800" dirty="0" err="1"/>
              <a:t>challenges</a:t>
            </a:r>
            <a:r>
              <a:rPr lang="pl-PL" sz="2800" dirty="0"/>
              <a:t> </a:t>
            </a:r>
            <a:r>
              <a:rPr lang="pl-PL" sz="2800" dirty="0" smtClean="0"/>
              <a:t>vs </a:t>
            </a:r>
            <a:r>
              <a:rPr lang="pl-PL" sz="2800" dirty="0"/>
              <a:t>the </a:t>
            </a:r>
            <a:r>
              <a:rPr lang="pl-PL" sz="2800" dirty="0" err="1"/>
              <a:t>values</a:t>
            </a:r>
            <a:r>
              <a:rPr lang="pl-PL" sz="2800" dirty="0"/>
              <a:t> </a:t>
            </a:r>
            <a:endParaRPr lang="pl-PL" sz="2800" dirty="0" smtClean="0"/>
          </a:p>
          <a:p>
            <a:r>
              <a:rPr lang="pl-PL" sz="2800" dirty="0" smtClean="0"/>
              <a:t>in </a:t>
            </a:r>
            <a:r>
              <a:rPr lang="pl-PL" sz="2800" dirty="0"/>
              <a:t>the </a:t>
            </a:r>
            <a:r>
              <a:rPr lang="pl-PL" sz="2800" dirty="0" err="1"/>
              <a:t>Cohesion</a:t>
            </a:r>
            <a:r>
              <a:rPr lang="pl-PL" sz="2800" dirty="0"/>
              <a:t> </a:t>
            </a:r>
            <a:r>
              <a:rPr lang="pl-PL" sz="2800" dirty="0" smtClean="0"/>
              <a:t>Policy</a:t>
            </a:r>
          </a:p>
          <a:p>
            <a:r>
              <a:rPr lang="pl-PL" sz="2800" dirty="0"/>
              <a:t>Ida Musiałkowska, </a:t>
            </a:r>
            <a:r>
              <a:rPr lang="pl-PL" sz="2800" dirty="0" err="1"/>
              <a:t>Ph.D</a:t>
            </a:r>
            <a:r>
              <a:rPr lang="pl-PL" sz="2800" dirty="0" smtClean="0"/>
              <a:t>.</a:t>
            </a:r>
          </a:p>
          <a:p>
            <a:r>
              <a:rPr lang="pl-PL" sz="2200" dirty="0"/>
              <a:t>PECSA </a:t>
            </a:r>
            <a:r>
              <a:rPr lang="pl-PL" sz="2200" dirty="0" err="1"/>
              <a:t>Roundatable</a:t>
            </a:r>
            <a:r>
              <a:rPr lang="pl-PL" sz="2200" dirty="0"/>
              <a:t> </a:t>
            </a:r>
            <a:r>
              <a:rPr lang="pl-PL" sz="2200" dirty="0" err="1" smtClean="0"/>
              <a:t>Warsaw</a:t>
            </a:r>
            <a:r>
              <a:rPr lang="pl-PL" sz="2200" dirty="0" smtClean="0"/>
              <a:t> </a:t>
            </a:r>
            <a:r>
              <a:rPr lang="pl-PL" sz="2200" dirty="0"/>
              <a:t>25 May 2017</a:t>
            </a:r>
          </a:p>
          <a:p>
            <a:endParaRPr lang="pl-PL" sz="2800" dirty="0"/>
          </a:p>
          <a:p>
            <a:endParaRPr lang="pl-PL" sz="3300" dirty="0"/>
          </a:p>
        </p:txBody>
      </p:sp>
      <p:pic>
        <p:nvPicPr>
          <p:cNvPr id="4" name="Picture 4" descr="power point angieslka_glowny slaj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551189"/>
            <a:ext cx="8946868" cy="2971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1565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r>
              <a:rPr lang="pl-PL" dirty="0"/>
              <a:t>i</a:t>
            </a:r>
            <a:r>
              <a:rPr lang="pl-PL" dirty="0" smtClean="0"/>
              <a:t>da.musialkowska@ue.poznan.pl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60242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Cohesion</a:t>
            </a:r>
            <a:r>
              <a:rPr lang="pl-PL" dirty="0" smtClean="0"/>
              <a:t> Policy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EU </a:t>
            </a:r>
            <a:r>
              <a:rPr lang="pl-PL" dirty="0" err="1"/>
              <a:t>v</a:t>
            </a:r>
            <a:r>
              <a:rPr lang="pl-PL" dirty="0" err="1" smtClean="0"/>
              <a:t>alues</a:t>
            </a:r>
            <a:r>
              <a:rPr lang="pl-PL" dirty="0" smtClean="0"/>
              <a:t> </a:t>
            </a:r>
          </a:p>
          <a:p>
            <a:r>
              <a:rPr lang="pl-PL" dirty="0" smtClean="0"/>
              <a:t>CP </a:t>
            </a:r>
            <a:r>
              <a:rPr lang="pl-PL" dirty="0" err="1" smtClean="0"/>
              <a:t>objectives</a:t>
            </a:r>
            <a:r>
              <a:rPr lang="pl-PL" dirty="0" smtClean="0"/>
              <a:t> as a </a:t>
            </a:r>
            <a:r>
              <a:rPr lang="pl-PL" dirty="0" err="1" smtClean="0"/>
              <a:t>response</a:t>
            </a:r>
            <a:r>
              <a:rPr lang="pl-PL" dirty="0" smtClean="0"/>
              <a:t> to </a:t>
            </a:r>
            <a:r>
              <a:rPr lang="pl-PL" dirty="0" err="1"/>
              <a:t>s</a:t>
            </a:r>
            <a:r>
              <a:rPr lang="pl-PL" dirty="0" err="1" smtClean="0"/>
              <a:t>ocio-economic</a:t>
            </a:r>
            <a:r>
              <a:rPr lang="pl-PL" dirty="0" smtClean="0"/>
              <a:t> </a:t>
            </a:r>
            <a:r>
              <a:rPr lang="pl-PL" dirty="0" err="1" smtClean="0"/>
              <a:t>challenges</a:t>
            </a:r>
            <a:endParaRPr lang="pl-PL" dirty="0" smtClean="0"/>
          </a:p>
          <a:p>
            <a:r>
              <a:rPr lang="pl-PL" dirty="0" smtClean="0"/>
              <a:t>CP </a:t>
            </a:r>
            <a:r>
              <a:rPr lang="pl-PL" dirty="0" err="1"/>
              <a:t>p</a:t>
            </a:r>
            <a:r>
              <a:rPr lang="pl-PL" dirty="0" err="1" smtClean="0"/>
              <a:t>rinciples</a:t>
            </a:r>
            <a:endParaRPr lang="pl-PL" dirty="0" smtClean="0"/>
          </a:p>
          <a:p>
            <a:r>
              <a:rPr lang="pl-PL" dirty="0" err="1" smtClean="0"/>
              <a:t>Future</a:t>
            </a:r>
            <a:r>
              <a:rPr lang="pl-PL" dirty="0" smtClean="0"/>
              <a:t> </a:t>
            </a:r>
            <a:r>
              <a:rPr lang="pl-PL" dirty="0" err="1" smtClean="0"/>
              <a:t>challenges</a:t>
            </a:r>
            <a:r>
              <a:rPr lang="pl-PL" dirty="0" smtClean="0"/>
              <a:t>?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EU </a:t>
            </a:r>
            <a:r>
              <a:rPr lang="pl-PL" dirty="0" err="1" smtClean="0"/>
              <a:t>values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l-PL" b="1" dirty="0"/>
              <a:t>R</a:t>
            </a:r>
            <a:r>
              <a:rPr lang="en-US" b="1" dirty="0" err="1" smtClean="0"/>
              <a:t>espect</a:t>
            </a:r>
            <a:r>
              <a:rPr lang="en-US" b="1" dirty="0" smtClean="0"/>
              <a:t> for human dignity and human rights, freedom, democracy, equality and the rule of law</a:t>
            </a:r>
            <a:r>
              <a:rPr lang="en-US" dirty="0" smtClean="0"/>
              <a:t>. </a:t>
            </a:r>
            <a:endParaRPr lang="pl-PL" dirty="0" smtClean="0"/>
          </a:p>
          <a:p>
            <a:r>
              <a:rPr lang="en-US" dirty="0" smtClean="0"/>
              <a:t>These values unite all the member states – no country that does not </a:t>
            </a:r>
            <a:r>
              <a:rPr lang="en-US" dirty="0" err="1" smtClean="0"/>
              <a:t>recognise</a:t>
            </a:r>
            <a:r>
              <a:rPr lang="en-US" dirty="0" smtClean="0"/>
              <a:t> these values can belong to the Union.</a:t>
            </a:r>
          </a:p>
          <a:p>
            <a:r>
              <a:rPr lang="en-US" dirty="0" smtClean="0"/>
              <a:t>The main goal of the European Union is to defend these values in Europe and </a:t>
            </a:r>
            <a:r>
              <a:rPr lang="en-US" b="1" dirty="0" smtClean="0"/>
              <a:t>promote peace and the wellbeing of the citizens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EU member states are pluralistic. Nobody may be discriminated against; instead, people and government representatives must respect others and be tolerant. </a:t>
            </a:r>
            <a:endParaRPr lang="pl-PL" dirty="0" smtClean="0"/>
          </a:p>
          <a:p>
            <a:r>
              <a:rPr lang="en-US" dirty="0" smtClean="0"/>
              <a:t>Everybody must be treated fairly. </a:t>
            </a:r>
            <a:endParaRPr lang="pl-PL" dirty="0" smtClean="0"/>
          </a:p>
          <a:p>
            <a:r>
              <a:rPr lang="en-US" dirty="0" smtClean="0"/>
              <a:t>Minority rights must be respected. </a:t>
            </a:r>
            <a:endParaRPr lang="pl-PL" dirty="0" smtClean="0"/>
          </a:p>
          <a:p>
            <a:r>
              <a:rPr lang="en-US" dirty="0" smtClean="0"/>
              <a:t>Equality between men and men is promoted. </a:t>
            </a:r>
            <a:endParaRPr lang="pl-PL" dirty="0" smtClean="0"/>
          </a:p>
          <a:p>
            <a:r>
              <a:rPr lang="en-US" dirty="0" smtClean="0"/>
              <a:t>Responsibility must be shared.</a:t>
            </a:r>
          </a:p>
          <a:p>
            <a:r>
              <a:rPr lang="en-US" dirty="0" smtClean="0"/>
              <a:t>The European Union works for social equality. It develops social security</a:t>
            </a:r>
            <a:r>
              <a:rPr lang="pl-PL" dirty="0" smtClean="0"/>
              <a:t>, </a:t>
            </a:r>
            <a:r>
              <a:rPr lang="en-US" dirty="0" smtClean="0"/>
              <a:t> seeks to prevent </a:t>
            </a:r>
            <a:r>
              <a:rPr lang="en-US" b="1" dirty="0" smtClean="0"/>
              <a:t>social exclusion and discrimination.</a:t>
            </a:r>
          </a:p>
          <a:p>
            <a:pPr lvl="1"/>
            <a:r>
              <a:rPr lang="pl-PL" dirty="0" smtClean="0"/>
              <a:t>[</a:t>
            </a:r>
            <a:r>
              <a:rPr lang="pl-PL" dirty="0" err="1" smtClean="0"/>
              <a:t>European</a:t>
            </a:r>
            <a:r>
              <a:rPr lang="pl-PL" dirty="0" smtClean="0"/>
              <a:t> </a:t>
            </a:r>
            <a:r>
              <a:rPr lang="pl-PL" dirty="0" err="1" smtClean="0"/>
              <a:t>Parliament</a:t>
            </a:r>
            <a:r>
              <a:rPr lang="pl-PL" dirty="0" smtClean="0"/>
              <a:t> </a:t>
            </a:r>
            <a:r>
              <a:rPr lang="pl-PL" dirty="0" err="1" smtClean="0"/>
              <a:t>based</a:t>
            </a:r>
            <a:r>
              <a:rPr lang="pl-PL" dirty="0" smtClean="0"/>
              <a:t> on </a:t>
            </a:r>
            <a:r>
              <a:rPr lang="pl-PL" dirty="0" err="1" smtClean="0"/>
              <a:t>treaties</a:t>
            </a:r>
            <a:r>
              <a:rPr lang="pl-PL" dirty="0" smtClean="0"/>
              <a:t>]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Values</a:t>
            </a:r>
            <a:r>
              <a:rPr lang="pl-PL" dirty="0" smtClean="0"/>
              <a:t> </a:t>
            </a:r>
            <a:r>
              <a:rPr lang="pl-PL" dirty="0" err="1" smtClean="0"/>
              <a:t>in</a:t>
            </a:r>
            <a:r>
              <a:rPr lang="pl-PL" dirty="0" smtClean="0"/>
              <a:t> CP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 err="1" smtClean="0"/>
              <a:t>Solidarity</a:t>
            </a:r>
            <a:r>
              <a:rPr lang="pl-PL" dirty="0" smtClean="0"/>
              <a:t> – </a:t>
            </a:r>
            <a:r>
              <a:rPr lang="pl-PL" dirty="0" err="1" smtClean="0"/>
              <a:t>expressed</a:t>
            </a:r>
            <a:r>
              <a:rPr lang="pl-PL" dirty="0" smtClean="0"/>
              <a:t> via </a:t>
            </a:r>
            <a:r>
              <a:rPr lang="pl-PL" dirty="0" err="1" smtClean="0"/>
              <a:t>budgetary</a:t>
            </a:r>
            <a:r>
              <a:rPr lang="pl-PL" dirty="0" smtClean="0"/>
              <a:t> </a:t>
            </a:r>
            <a:r>
              <a:rPr lang="pl-PL" dirty="0" err="1" smtClean="0"/>
              <a:t>negotiations</a:t>
            </a:r>
            <a:endParaRPr lang="pl-PL" dirty="0" smtClean="0"/>
          </a:p>
          <a:p>
            <a:pPr algn="just"/>
            <a:r>
              <a:rPr lang="pl-PL" dirty="0" err="1" smtClean="0"/>
              <a:t>Decentralised</a:t>
            </a:r>
            <a:r>
              <a:rPr lang="pl-PL" dirty="0" smtClean="0"/>
              <a:t>/ </a:t>
            </a:r>
            <a:r>
              <a:rPr lang="pl-PL" dirty="0" err="1" smtClean="0"/>
              <a:t>democratic</a:t>
            </a:r>
            <a:r>
              <a:rPr lang="pl-PL" dirty="0" smtClean="0"/>
              <a:t> </a:t>
            </a:r>
            <a:r>
              <a:rPr lang="pl-PL" dirty="0" err="1" smtClean="0"/>
              <a:t>actions</a:t>
            </a:r>
            <a:r>
              <a:rPr lang="pl-PL" dirty="0" smtClean="0"/>
              <a:t> via </a:t>
            </a:r>
            <a:r>
              <a:rPr lang="pl-PL" dirty="0" err="1" smtClean="0"/>
              <a:t>decentralised</a:t>
            </a:r>
            <a:r>
              <a:rPr lang="pl-PL" dirty="0" smtClean="0"/>
              <a:t>/ </a:t>
            </a:r>
            <a:r>
              <a:rPr lang="pl-PL" dirty="0" err="1" smtClean="0"/>
              <a:t>regional</a:t>
            </a:r>
            <a:r>
              <a:rPr lang="pl-PL" dirty="0" smtClean="0"/>
              <a:t> </a:t>
            </a:r>
            <a:r>
              <a:rPr lang="pl-PL" dirty="0" err="1" smtClean="0"/>
              <a:t>level</a:t>
            </a:r>
            <a:r>
              <a:rPr lang="pl-PL" dirty="0" smtClean="0"/>
              <a:t> </a:t>
            </a:r>
            <a:r>
              <a:rPr lang="pl-PL" dirty="0" err="1" smtClean="0"/>
              <a:t>participation</a:t>
            </a:r>
            <a:r>
              <a:rPr lang="pl-PL" dirty="0" smtClean="0"/>
              <a:t> in </a:t>
            </a:r>
            <a:r>
              <a:rPr lang="pl-PL" dirty="0" err="1" smtClean="0"/>
              <a:t>designing</a:t>
            </a:r>
            <a:r>
              <a:rPr lang="pl-PL" dirty="0" smtClean="0"/>
              <a:t> of the </a:t>
            </a:r>
            <a:r>
              <a:rPr lang="pl-PL" dirty="0" err="1" smtClean="0"/>
              <a:t>regional</a:t>
            </a:r>
            <a:r>
              <a:rPr lang="pl-PL" dirty="0" smtClean="0"/>
              <a:t> development </a:t>
            </a:r>
            <a:endParaRPr lang="pl-PL" dirty="0"/>
          </a:p>
          <a:p>
            <a:pPr algn="just"/>
            <a:r>
              <a:rPr lang="pl-PL" dirty="0" err="1" smtClean="0"/>
              <a:t>Protection</a:t>
            </a:r>
            <a:r>
              <a:rPr lang="pl-PL" dirty="0" smtClean="0"/>
              <a:t> of </a:t>
            </a:r>
            <a:r>
              <a:rPr lang="pl-PL" dirty="0" err="1" smtClean="0"/>
              <a:t>human</a:t>
            </a:r>
            <a:r>
              <a:rPr lang="pl-PL" dirty="0" smtClean="0"/>
              <a:t> </a:t>
            </a:r>
            <a:r>
              <a:rPr lang="pl-PL" dirty="0" err="1" smtClean="0"/>
              <a:t>rights</a:t>
            </a:r>
            <a:r>
              <a:rPr lang="pl-PL" dirty="0" smtClean="0"/>
              <a:t>, </a:t>
            </a:r>
            <a:r>
              <a:rPr lang="pl-PL" dirty="0" err="1" smtClean="0"/>
              <a:t>equality</a:t>
            </a:r>
            <a:r>
              <a:rPr lang="pl-PL" dirty="0" smtClean="0"/>
              <a:t>  - in general, </a:t>
            </a:r>
            <a:r>
              <a:rPr lang="pl-PL" dirty="0" err="1" smtClean="0"/>
              <a:t>at</a:t>
            </a:r>
            <a:r>
              <a:rPr lang="pl-PL" dirty="0" smtClean="0"/>
              <a:t> the </a:t>
            </a:r>
            <a:r>
              <a:rPr lang="pl-PL" dirty="0" err="1" smtClean="0"/>
              <a:t>level</a:t>
            </a:r>
            <a:r>
              <a:rPr lang="pl-PL" dirty="0" smtClean="0"/>
              <a:t> of </a:t>
            </a:r>
            <a:r>
              <a:rPr lang="pl-PL" dirty="0" err="1" smtClean="0"/>
              <a:t>programmes</a:t>
            </a:r>
            <a:r>
              <a:rPr lang="pl-PL" dirty="0" smtClean="0"/>
              <a:t>, </a:t>
            </a:r>
            <a:r>
              <a:rPr lang="pl-PL" dirty="0" err="1" smtClean="0"/>
              <a:t>partnership</a:t>
            </a:r>
            <a:r>
              <a:rPr lang="pl-PL" dirty="0" smtClean="0"/>
              <a:t> </a:t>
            </a:r>
            <a:r>
              <a:rPr lang="pl-PL" dirty="0" err="1" smtClean="0"/>
              <a:t>agreements</a:t>
            </a:r>
            <a:r>
              <a:rPr lang="pl-PL" dirty="0" smtClean="0"/>
              <a:t>, </a:t>
            </a:r>
            <a:r>
              <a:rPr lang="pl-PL" dirty="0" err="1" smtClean="0"/>
              <a:t>individual</a:t>
            </a:r>
            <a:r>
              <a:rPr lang="pl-PL" dirty="0" smtClean="0"/>
              <a:t> </a:t>
            </a:r>
            <a:r>
              <a:rPr lang="pl-PL" dirty="0" err="1" smtClean="0"/>
              <a:t>projects</a:t>
            </a:r>
            <a:r>
              <a:rPr lang="pl-PL" dirty="0" smtClean="0"/>
              <a:t> (non-</a:t>
            </a:r>
            <a:r>
              <a:rPr lang="pl-PL" dirty="0" err="1" smtClean="0"/>
              <a:t>discrimation</a:t>
            </a:r>
            <a:r>
              <a:rPr lang="pl-PL" dirty="0" smtClean="0"/>
              <a:t>, </a:t>
            </a:r>
            <a:r>
              <a:rPr lang="pl-PL" dirty="0" err="1" smtClean="0"/>
              <a:t>equality</a:t>
            </a:r>
            <a:r>
              <a:rPr lang="pl-PL" dirty="0" smtClean="0"/>
              <a:t>)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CP </a:t>
            </a:r>
            <a:r>
              <a:rPr lang="pl-PL" dirty="0" err="1" smtClean="0"/>
              <a:t>objectives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Investment for growth and </a:t>
            </a:r>
            <a:r>
              <a:rPr lang="en-US" dirty="0" smtClean="0"/>
              <a:t>jobs</a:t>
            </a:r>
            <a:endParaRPr lang="pl-PL" dirty="0" smtClean="0"/>
          </a:p>
          <a:p>
            <a:r>
              <a:rPr lang="pl-PL" dirty="0" err="1"/>
              <a:t>European</a:t>
            </a:r>
            <a:r>
              <a:rPr lang="pl-PL" dirty="0"/>
              <a:t> </a:t>
            </a:r>
            <a:r>
              <a:rPr lang="pl-PL" dirty="0" err="1"/>
              <a:t>territorial</a:t>
            </a:r>
            <a:r>
              <a:rPr lang="pl-PL" dirty="0"/>
              <a:t> </a:t>
            </a:r>
            <a:r>
              <a:rPr lang="pl-PL" dirty="0" err="1"/>
              <a:t>cooperation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Principles</a:t>
            </a:r>
            <a:r>
              <a:rPr lang="pl-PL" dirty="0" smtClean="0"/>
              <a:t> of </a:t>
            </a:r>
            <a:r>
              <a:rPr lang="pl-PL" dirty="0" err="1" smtClean="0"/>
              <a:t>intervention</a:t>
            </a:r>
            <a:r>
              <a:rPr lang="pl-PL" dirty="0" smtClean="0"/>
              <a:t> in CP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complementarity </a:t>
            </a:r>
            <a:r>
              <a:rPr lang="en-US" dirty="0"/>
              <a:t>and consistency</a:t>
            </a:r>
            <a:r>
              <a:rPr lang="en-US" dirty="0" smtClean="0"/>
              <a:t>;</a:t>
            </a:r>
            <a:endParaRPr lang="en-US" dirty="0"/>
          </a:p>
          <a:p>
            <a:r>
              <a:rPr lang="en-US" dirty="0"/>
              <a:t>shared-management and coordination; </a:t>
            </a:r>
          </a:p>
          <a:p>
            <a:r>
              <a:rPr lang="en-US" dirty="0"/>
              <a:t>partnership, proportionality and subsidiarity</a:t>
            </a:r>
            <a:r>
              <a:rPr lang="en-US" dirty="0" smtClean="0"/>
              <a:t>;</a:t>
            </a:r>
            <a:endParaRPr lang="en-US" dirty="0"/>
          </a:p>
          <a:p>
            <a:r>
              <a:rPr lang="en-US" dirty="0"/>
              <a:t>compliance with Union and the national law relating to its application; </a:t>
            </a:r>
          </a:p>
          <a:p>
            <a:r>
              <a:rPr lang="en-US" dirty="0"/>
              <a:t>equality between men and women; </a:t>
            </a:r>
          </a:p>
          <a:p>
            <a:r>
              <a:rPr lang="en-US" dirty="0"/>
              <a:t>non-discrimination</a:t>
            </a:r>
            <a:r>
              <a:rPr lang="en-US" dirty="0" smtClean="0"/>
              <a:t>;</a:t>
            </a:r>
            <a:endParaRPr lang="en-US" dirty="0"/>
          </a:p>
          <a:p>
            <a:r>
              <a:rPr lang="en-US" dirty="0"/>
              <a:t>sustainable development. </a:t>
            </a:r>
            <a:r>
              <a:rPr lang="pl-PL" dirty="0" smtClean="0"/>
              <a:t> </a:t>
            </a:r>
            <a:r>
              <a:rPr lang="pl-PL" dirty="0" smtClean="0"/>
              <a:t>[</a:t>
            </a:r>
            <a:r>
              <a:rPr lang="pl-PL" smtClean="0"/>
              <a:t>EC, Blueguide</a:t>
            </a:r>
            <a:r>
              <a:rPr lang="pl-PL" dirty="0" smtClean="0"/>
              <a:t>…2015</a:t>
            </a:r>
            <a:r>
              <a:rPr lang="pl-PL" dirty="0" smtClean="0"/>
              <a:t>, p. 15]</a:t>
            </a:r>
            <a:endParaRPr lang="en-US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85899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Principles</a:t>
            </a:r>
            <a:r>
              <a:rPr lang="pl-PL" dirty="0" smtClean="0"/>
              <a:t> of CP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62500" lnSpcReduction="20000"/>
          </a:bodyPr>
          <a:lstStyle/>
          <a:p>
            <a:r>
              <a:rPr lang="pl-PL" dirty="0" err="1" smtClean="0"/>
              <a:t>Concentration</a:t>
            </a:r>
            <a:r>
              <a:rPr lang="pl-PL" dirty="0" smtClean="0"/>
              <a:t>:</a:t>
            </a:r>
          </a:p>
          <a:p>
            <a:pPr lvl="1"/>
            <a:r>
              <a:rPr lang="pl-PL" dirty="0" smtClean="0"/>
              <a:t>Of resources – 70% of CP </a:t>
            </a:r>
            <a:r>
              <a:rPr lang="pl-PL" dirty="0" err="1" smtClean="0"/>
              <a:t>budget</a:t>
            </a:r>
            <a:r>
              <a:rPr lang="pl-PL" dirty="0" smtClean="0"/>
              <a:t> </a:t>
            </a:r>
            <a:r>
              <a:rPr lang="pl-PL" dirty="0" err="1" smtClean="0"/>
              <a:t>in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less </a:t>
            </a:r>
            <a:r>
              <a:rPr lang="pl-PL" dirty="0" err="1" smtClean="0"/>
              <a:t>developed</a:t>
            </a:r>
            <a:r>
              <a:rPr lang="pl-PL" dirty="0" smtClean="0"/>
              <a:t> regions (</a:t>
            </a:r>
            <a:r>
              <a:rPr lang="pl-PL" dirty="0" err="1" smtClean="0"/>
              <a:t>solidarity</a:t>
            </a:r>
            <a:r>
              <a:rPr lang="pl-PL" dirty="0" smtClean="0"/>
              <a:t>)</a:t>
            </a:r>
          </a:p>
          <a:p>
            <a:r>
              <a:rPr lang="pl-PL" dirty="0" smtClean="0"/>
              <a:t>Of </a:t>
            </a:r>
            <a:r>
              <a:rPr lang="pl-PL" dirty="0" err="1" smtClean="0"/>
              <a:t>efforts</a:t>
            </a:r>
            <a:r>
              <a:rPr lang="pl-PL" dirty="0" smtClean="0"/>
              <a:t> (</a:t>
            </a:r>
            <a:r>
              <a:rPr lang="pl-PL" dirty="0" err="1" smtClean="0"/>
              <a:t>wellbeing</a:t>
            </a:r>
            <a:r>
              <a:rPr lang="pl-PL" dirty="0" smtClean="0"/>
              <a:t>) </a:t>
            </a:r>
            <a:r>
              <a:rPr lang="pl-PL" dirty="0" err="1" smtClean="0"/>
              <a:t>based</a:t>
            </a:r>
            <a:r>
              <a:rPr lang="pl-PL" dirty="0" smtClean="0"/>
              <a:t> on „Europe 2020”: </a:t>
            </a:r>
          </a:p>
          <a:p>
            <a:pPr lvl="1"/>
            <a:r>
              <a:rPr lang="pl-PL" dirty="0" smtClean="0"/>
              <a:t>4 </a:t>
            </a:r>
            <a:r>
              <a:rPr lang="pl-PL" dirty="0" err="1" smtClean="0"/>
              <a:t>areas</a:t>
            </a:r>
            <a:r>
              <a:rPr lang="pl-PL" dirty="0" smtClean="0"/>
              <a:t>/ „growth </a:t>
            </a:r>
            <a:r>
              <a:rPr lang="pl-PL" dirty="0" err="1" smtClean="0"/>
              <a:t>priorities</a:t>
            </a:r>
            <a:r>
              <a:rPr lang="pl-PL" dirty="0" smtClean="0"/>
              <a:t>”: </a:t>
            </a:r>
          </a:p>
          <a:p>
            <a:pPr lvl="2"/>
            <a:r>
              <a:rPr lang="en-US" dirty="0" smtClean="0"/>
              <a:t>Research and Innovation </a:t>
            </a:r>
          </a:p>
          <a:p>
            <a:pPr lvl="2"/>
            <a:r>
              <a:rPr lang="en-US" dirty="0" smtClean="0"/>
              <a:t>Information and Communication Technologies (ICT) </a:t>
            </a:r>
          </a:p>
          <a:p>
            <a:pPr lvl="2"/>
            <a:r>
              <a:rPr lang="en-US" dirty="0" smtClean="0"/>
              <a:t>Enhancing the competitiveness of small and medium-sized enterprises (SMEs) </a:t>
            </a:r>
          </a:p>
          <a:p>
            <a:pPr lvl="2"/>
            <a:r>
              <a:rPr lang="en-US" dirty="0" smtClean="0"/>
              <a:t>Supporting the shift towards a low-carbon economy </a:t>
            </a:r>
            <a:endParaRPr lang="pl-PL" dirty="0" smtClean="0"/>
          </a:p>
          <a:p>
            <a:pPr lvl="1"/>
            <a:r>
              <a:rPr lang="pl-PL" dirty="0" smtClean="0"/>
              <a:t>But </a:t>
            </a:r>
            <a:r>
              <a:rPr lang="pl-PL" dirty="0" err="1" smtClean="0"/>
              <a:t>also</a:t>
            </a:r>
            <a:r>
              <a:rPr lang="pl-PL" dirty="0" smtClean="0"/>
              <a:t> </a:t>
            </a:r>
            <a:r>
              <a:rPr lang="pl-PL" dirty="0" err="1" smtClean="0"/>
              <a:t>other</a:t>
            </a:r>
            <a:r>
              <a:rPr lang="pl-PL" dirty="0" smtClean="0"/>
              <a:t> </a:t>
            </a:r>
            <a:r>
              <a:rPr lang="pl-PL" dirty="0" err="1" smtClean="0"/>
              <a:t>areas</a:t>
            </a:r>
            <a:r>
              <a:rPr lang="pl-PL" dirty="0" smtClean="0"/>
              <a:t> - </a:t>
            </a:r>
            <a:r>
              <a:rPr lang="pl-PL" dirty="0" err="1" smtClean="0"/>
              <a:t>thematic</a:t>
            </a:r>
            <a:r>
              <a:rPr lang="pl-PL" dirty="0" smtClean="0"/>
              <a:t> </a:t>
            </a:r>
            <a:r>
              <a:rPr lang="pl-PL" dirty="0" err="1" smtClean="0"/>
              <a:t>objectives</a:t>
            </a:r>
            <a:r>
              <a:rPr lang="pl-PL" dirty="0" smtClean="0"/>
              <a:t> (</a:t>
            </a:r>
            <a:r>
              <a:rPr lang="pl-PL" dirty="0" err="1" smtClean="0"/>
              <a:t>wellbeing</a:t>
            </a:r>
            <a:r>
              <a:rPr lang="pl-PL" dirty="0" smtClean="0"/>
              <a:t>, </a:t>
            </a:r>
            <a:r>
              <a:rPr lang="pl-PL" dirty="0" err="1" smtClean="0"/>
              <a:t>social</a:t>
            </a:r>
            <a:r>
              <a:rPr lang="pl-PL" dirty="0" smtClean="0"/>
              <a:t> </a:t>
            </a:r>
            <a:r>
              <a:rPr lang="pl-PL" dirty="0" err="1" smtClean="0"/>
              <a:t>inclusion</a:t>
            </a:r>
            <a:r>
              <a:rPr lang="pl-PL" dirty="0" smtClean="0"/>
              <a:t> and </a:t>
            </a:r>
            <a:r>
              <a:rPr lang="pl-PL" dirty="0" err="1" smtClean="0"/>
              <a:t>equaliy</a:t>
            </a:r>
            <a:r>
              <a:rPr lang="pl-PL" dirty="0" smtClean="0"/>
              <a:t>, </a:t>
            </a:r>
            <a:r>
              <a:rPr lang="pl-PL" dirty="0" err="1" smtClean="0"/>
              <a:t>good</a:t>
            </a:r>
            <a:r>
              <a:rPr lang="pl-PL" dirty="0" smtClean="0"/>
              <a:t> </a:t>
            </a:r>
            <a:r>
              <a:rPr lang="pl-PL" dirty="0" err="1" smtClean="0"/>
              <a:t>governance</a:t>
            </a:r>
            <a:r>
              <a:rPr lang="pl-PL" dirty="0" smtClean="0"/>
              <a:t>): </a:t>
            </a:r>
          </a:p>
          <a:p>
            <a:pPr lvl="2"/>
            <a:r>
              <a:rPr lang="en-US" dirty="0" smtClean="0"/>
              <a:t>Promoting climate change adaptation, risk prevention and management</a:t>
            </a:r>
          </a:p>
          <a:p>
            <a:pPr lvl="2"/>
            <a:r>
              <a:rPr lang="en-US" dirty="0" smtClean="0"/>
              <a:t>Preserving and protecting the environment and promoting resource efficiency</a:t>
            </a:r>
          </a:p>
          <a:p>
            <a:pPr lvl="2"/>
            <a:r>
              <a:rPr lang="en-US" dirty="0" smtClean="0"/>
              <a:t>Promoting sustainable transport and removing bottlenecks in key network infrastructures</a:t>
            </a:r>
          </a:p>
          <a:p>
            <a:pPr lvl="2"/>
            <a:r>
              <a:rPr lang="en-US" dirty="0" smtClean="0"/>
              <a:t>Promoting sustainable and quality employment and supporting </a:t>
            </a:r>
            <a:r>
              <a:rPr lang="en-US" dirty="0" err="1" smtClean="0"/>
              <a:t>labour</a:t>
            </a:r>
            <a:r>
              <a:rPr lang="en-US" dirty="0" smtClean="0"/>
              <a:t> mobility</a:t>
            </a:r>
          </a:p>
          <a:p>
            <a:pPr lvl="2"/>
            <a:r>
              <a:rPr lang="en-US" dirty="0" smtClean="0"/>
              <a:t>Promoting social inclusion, combating poverty and any discrimination</a:t>
            </a:r>
          </a:p>
          <a:p>
            <a:pPr lvl="2"/>
            <a:r>
              <a:rPr lang="en-US" dirty="0" smtClean="0"/>
              <a:t>Investing in education, training and vocational training for skills and lifelong learning</a:t>
            </a:r>
          </a:p>
          <a:p>
            <a:pPr lvl="2"/>
            <a:r>
              <a:rPr lang="en-US" dirty="0" smtClean="0"/>
              <a:t>Enhancing institutional capacity of public authorities and stakeholders and efficient public administration</a:t>
            </a:r>
          </a:p>
          <a:p>
            <a:pPr lvl="1"/>
            <a:endParaRPr lang="en-US" dirty="0" smtClean="0"/>
          </a:p>
          <a:p>
            <a:pPr lvl="1"/>
            <a:endParaRPr lang="pl-PL" dirty="0" smtClean="0"/>
          </a:p>
          <a:p>
            <a:pPr lvl="1"/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Principles</a:t>
            </a:r>
            <a:r>
              <a:rPr lang="pl-PL" dirty="0" smtClean="0"/>
              <a:t> of CP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 err="1" smtClean="0"/>
              <a:t>Concentration</a:t>
            </a:r>
            <a:r>
              <a:rPr lang="pl-PL" dirty="0" smtClean="0"/>
              <a:t>:</a:t>
            </a:r>
            <a:endParaRPr lang="pl-PL" dirty="0"/>
          </a:p>
          <a:p>
            <a:pPr lvl="1" algn="just"/>
            <a:r>
              <a:rPr lang="pl-PL" dirty="0" smtClean="0"/>
              <a:t>Of </a:t>
            </a:r>
            <a:r>
              <a:rPr lang="pl-PL" dirty="0" err="1" smtClean="0"/>
              <a:t>spending</a:t>
            </a:r>
            <a:r>
              <a:rPr lang="pl-PL" dirty="0" smtClean="0"/>
              <a:t> – </a:t>
            </a:r>
            <a:r>
              <a:rPr lang="pl-PL" dirty="0" err="1" smtClean="0"/>
              <a:t>total</a:t>
            </a:r>
            <a:r>
              <a:rPr lang="pl-PL" dirty="0" smtClean="0"/>
              <a:t> and </a:t>
            </a:r>
            <a:r>
              <a:rPr lang="pl-PL" dirty="0" err="1" smtClean="0"/>
              <a:t>annual</a:t>
            </a:r>
            <a:r>
              <a:rPr lang="pl-PL" dirty="0" smtClean="0"/>
              <a:t> </a:t>
            </a:r>
            <a:r>
              <a:rPr lang="pl-PL" dirty="0" err="1" smtClean="0"/>
              <a:t>funding</a:t>
            </a:r>
            <a:r>
              <a:rPr lang="pl-PL" dirty="0" smtClean="0"/>
              <a:t> to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programme</a:t>
            </a:r>
            <a:r>
              <a:rPr lang="pl-PL" dirty="0" smtClean="0"/>
              <a:t> (n+2 </a:t>
            </a:r>
            <a:r>
              <a:rPr lang="pl-PL" dirty="0" err="1" smtClean="0"/>
              <a:t>rule</a:t>
            </a:r>
            <a:r>
              <a:rPr lang="pl-PL" dirty="0" smtClean="0"/>
              <a:t>)</a:t>
            </a:r>
          </a:p>
          <a:p>
            <a:pPr algn="just"/>
            <a:r>
              <a:rPr lang="pl-PL" dirty="0" err="1" smtClean="0"/>
              <a:t>Programming</a:t>
            </a:r>
            <a:r>
              <a:rPr lang="pl-PL" dirty="0" smtClean="0"/>
              <a:t> – CP </a:t>
            </a:r>
            <a:r>
              <a:rPr lang="pl-PL" dirty="0" err="1" smtClean="0"/>
              <a:t>supports</a:t>
            </a:r>
            <a:r>
              <a:rPr lang="en-US" dirty="0" smtClean="0"/>
              <a:t> multi-annual national </a:t>
            </a:r>
            <a:r>
              <a:rPr lang="en-US" dirty="0" err="1" smtClean="0"/>
              <a:t>programmes</a:t>
            </a:r>
            <a:r>
              <a:rPr lang="en-US" dirty="0" smtClean="0"/>
              <a:t> aligned on EU objectives and priorities </a:t>
            </a:r>
            <a:r>
              <a:rPr lang="pl-PL" dirty="0" smtClean="0"/>
              <a:t> - </a:t>
            </a:r>
            <a:r>
              <a:rPr lang="pl-PL" dirty="0" err="1" smtClean="0"/>
              <a:t>wellbeing</a:t>
            </a:r>
            <a:endParaRPr lang="pl-PL" dirty="0" smtClean="0"/>
          </a:p>
          <a:p>
            <a:pPr algn="just"/>
            <a:r>
              <a:rPr lang="pl-PL" dirty="0" err="1" smtClean="0"/>
              <a:t>Partenership</a:t>
            </a:r>
            <a:r>
              <a:rPr lang="pl-PL" dirty="0" smtClean="0"/>
              <a:t> – </a:t>
            </a:r>
            <a:r>
              <a:rPr lang="pl-PL" dirty="0" err="1" smtClean="0"/>
              <a:t>participation</a:t>
            </a:r>
            <a:r>
              <a:rPr lang="pl-PL" dirty="0" smtClean="0"/>
              <a:t> of </a:t>
            </a:r>
            <a:r>
              <a:rPr lang="pl-PL" dirty="0" err="1" smtClean="0"/>
              <a:t>authorities</a:t>
            </a:r>
            <a:r>
              <a:rPr lang="pl-PL" dirty="0" smtClean="0"/>
              <a:t> and the </a:t>
            </a:r>
            <a:r>
              <a:rPr lang="pl-PL" dirty="0" err="1" smtClean="0"/>
              <a:t>social</a:t>
            </a:r>
            <a:r>
              <a:rPr lang="pl-PL" dirty="0" smtClean="0"/>
              <a:t> partners in the </a:t>
            </a:r>
            <a:r>
              <a:rPr lang="pl-PL" dirty="0" err="1" smtClean="0"/>
              <a:t>whole</a:t>
            </a:r>
            <a:r>
              <a:rPr lang="pl-PL" dirty="0" smtClean="0"/>
              <a:t> </a:t>
            </a:r>
            <a:r>
              <a:rPr lang="pl-PL" dirty="0" err="1" smtClean="0"/>
              <a:t>cycle</a:t>
            </a:r>
            <a:r>
              <a:rPr lang="pl-PL" dirty="0" smtClean="0"/>
              <a:t> of the policy – </a:t>
            </a:r>
            <a:r>
              <a:rPr lang="pl-PL" dirty="0" err="1" smtClean="0"/>
              <a:t>democracy</a:t>
            </a:r>
            <a:endParaRPr lang="pl-PL" dirty="0" smtClean="0"/>
          </a:p>
          <a:p>
            <a:r>
              <a:rPr lang="pl-PL" dirty="0" err="1"/>
              <a:t>Additionality</a:t>
            </a:r>
            <a:r>
              <a:rPr lang="pl-PL" dirty="0"/>
              <a:t> </a:t>
            </a:r>
            <a:r>
              <a:rPr lang="pl-PL" dirty="0" smtClean="0"/>
              <a:t>- ESIF</a:t>
            </a:r>
            <a:r>
              <a:rPr lang="en-US" dirty="0" smtClean="0"/>
              <a:t> </a:t>
            </a:r>
            <a:r>
              <a:rPr lang="en-US" dirty="0"/>
              <a:t>may not replace national spending by a member country. </a:t>
            </a:r>
          </a:p>
          <a:p>
            <a:pPr algn="just"/>
            <a:endParaRPr lang="pl-PL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Challenges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 err="1" smtClean="0"/>
              <a:t>Solidarity</a:t>
            </a:r>
            <a:r>
              <a:rPr lang="pl-PL" dirty="0" smtClean="0"/>
              <a:t>? – </a:t>
            </a:r>
            <a:r>
              <a:rPr lang="pl-PL" dirty="0" err="1" smtClean="0"/>
              <a:t>expressed</a:t>
            </a:r>
            <a:r>
              <a:rPr lang="pl-PL" dirty="0" smtClean="0"/>
              <a:t> via </a:t>
            </a:r>
            <a:r>
              <a:rPr lang="pl-PL" dirty="0" err="1" smtClean="0"/>
              <a:t>budgetary</a:t>
            </a:r>
            <a:r>
              <a:rPr lang="pl-PL" dirty="0" smtClean="0"/>
              <a:t> </a:t>
            </a:r>
            <a:r>
              <a:rPr lang="pl-PL" dirty="0" err="1" smtClean="0"/>
              <a:t>negotiations</a:t>
            </a:r>
            <a:r>
              <a:rPr lang="pl-PL" dirty="0" smtClean="0"/>
              <a:t>, </a:t>
            </a:r>
            <a:r>
              <a:rPr lang="pl-PL" dirty="0" err="1" smtClean="0"/>
              <a:t>what</a:t>
            </a:r>
            <a:r>
              <a:rPr lang="pl-PL" dirty="0" smtClean="0"/>
              <a:t> </a:t>
            </a:r>
            <a:r>
              <a:rPr lang="pl-PL" dirty="0" err="1" smtClean="0"/>
              <a:t>next</a:t>
            </a:r>
            <a:r>
              <a:rPr lang="pl-PL" dirty="0" smtClean="0"/>
              <a:t>? – </a:t>
            </a:r>
            <a:r>
              <a:rPr lang="pl-PL" dirty="0" err="1" smtClean="0"/>
              <a:t>challenges</a:t>
            </a:r>
            <a:r>
              <a:rPr lang="pl-PL" dirty="0" smtClean="0"/>
              <a:t> for </a:t>
            </a:r>
            <a:r>
              <a:rPr lang="pl-PL" dirty="0" err="1" smtClean="0"/>
              <a:t>all</a:t>
            </a:r>
            <a:r>
              <a:rPr lang="pl-PL" dirty="0" smtClean="0"/>
              <a:t> MS</a:t>
            </a:r>
          </a:p>
          <a:p>
            <a:pPr algn="just"/>
            <a:r>
              <a:rPr lang="pl-PL" dirty="0" err="1" smtClean="0"/>
              <a:t>Decentralised</a:t>
            </a:r>
            <a:r>
              <a:rPr lang="pl-PL" dirty="0" smtClean="0"/>
              <a:t>/ </a:t>
            </a:r>
            <a:r>
              <a:rPr lang="pl-PL" dirty="0" err="1" smtClean="0"/>
              <a:t>democratic</a:t>
            </a:r>
            <a:r>
              <a:rPr lang="pl-PL" dirty="0" smtClean="0"/>
              <a:t> </a:t>
            </a:r>
            <a:r>
              <a:rPr lang="pl-PL" dirty="0" err="1" smtClean="0"/>
              <a:t>actions</a:t>
            </a:r>
            <a:r>
              <a:rPr lang="pl-PL" dirty="0" smtClean="0"/>
              <a:t> via </a:t>
            </a:r>
            <a:r>
              <a:rPr lang="pl-PL" dirty="0" err="1" smtClean="0"/>
              <a:t>decentralised</a:t>
            </a:r>
            <a:r>
              <a:rPr lang="pl-PL" dirty="0" smtClean="0"/>
              <a:t>/ </a:t>
            </a:r>
            <a:r>
              <a:rPr lang="pl-PL" dirty="0" err="1" smtClean="0"/>
              <a:t>regional</a:t>
            </a:r>
            <a:r>
              <a:rPr lang="pl-PL" dirty="0" smtClean="0"/>
              <a:t> </a:t>
            </a:r>
            <a:r>
              <a:rPr lang="pl-PL" dirty="0" err="1" smtClean="0"/>
              <a:t>level</a:t>
            </a:r>
            <a:r>
              <a:rPr lang="pl-PL" dirty="0" smtClean="0"/>
              <a:t> </a:t>
            </a:r>
            <a:r>
              <a:rPr lang="pl-PL" dirty="0" err="1" smtClean="0"/>
              <a:t>participation</a:t>
            </a:r>
            <a:r>
              <a:rPr lang="pl-PL" dirty="0" smtClean="0"/>
              <a:t> </a:t>
            </a:r>
            <a:r>
              <a:rPr lang="pl-PL" dirty="0" err="1" smtClean="0"/>
              <a:t>in</a:t>
            </a:r>
            <a:r>
              <a:rPr lang="pl-PL" dirty="0" smtClean="0"/>
              <a:t> </a:t>
            </a:r>
            <a:r>
              <a:rPr lang="pl-PL" dirty="0" err="1" smtClean="0"/>
              <a:t>designing</a:t>
            </a:r>
            <a:r>
              <a:rPr lang="pl-PL" dirty="0" smtClean="0"/>
              <a:t> of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regional</a:t>
            </a:r>
            <a:r>
              <a:rPr lang="pl-PL" dirty="0" smtClean="0"/>
              <a:t> development – </a:t>
            </a:r>
            <a:r>
              <a:rPr lang="pl-PL" dirty="0" err="1" smtClean="0"/>
              <a:t>challenges</a:t>
            </a:r>
            <a:r>
              <a:rPr lang="pl-PL" dirty="0" smtClean="0"/>
              <a:t> for </a:t>
            </a:r>
            <a:r>
              <a:rPr lang="pl-PL" dirty="0" err="1" smtClean="0"/>
              <a:t>some</a:t>
            </a:r>
            <a:r>
              <a:rPr lang="pl-PL" dirty="0" smtClean="0"/>
              <a:t> of MS</a:t>
            </a:r>
          </a:p>
          <a:p>
            <a:pPr algn="just"/>
            <a:r>
              <a:rPr lang="pl-PL" dirty="0" err="1" smtClean="0"/>
              <a:t>Protection</a:t>
            </a:r>
            <a:r>
              <a:rPr lang="pl-PL" dirty="0" smtClean="0"/>
              <a:t> of </a:t>
            </a:r>
            <a:r>
              <a:rPr lang="pl-PL" dirty="0" err="1" smtClean="0"/>
              <a:t>human</a:t>
            </a:r>
            <a:r>
              <a:rPr lang="pl-PL" dirty="0" smtClean="0"/>
              <a:t> </a:t>
            </a:r>
            <a:r>
              <a:rPr lang="pl-PL" dirty="0" err="1" smtClean="0"/>
              <a:t>rights</a:t>
            </a:r>
            <a:r>
              <a:rPr lang="pl-PL" dirty="0" smtClean="0"/>
              <a:t>, </a:t>
            </a:r>
            <a:r>
              <a:rPr lang="pl-PL" dirty="0" err="1" smtClean="0"/>
              <a:t>equality</a:t>
            </a:r>
            <a:r>
              <a:rPr lang="pl-PL" dirty="0" smtClean="0"/>
              <a:t>  - </a:t>
            </a:r>
            <a:r>
              <a:rPr lang="pl-PL" dirty="0" err="1" smtClean="0"/>
              <a:t>in</a:t>
            </a:r>
            <a:r>
              <a:rPr lang="pl-PL" dirty="0" smtClean="0"/>
              <a:t> general, </a:t>
            </a:r>
            <a:r>
              <a:rPr lang="pl-PL" dirty="0" err="1" smtClean="0"/>
              <a:t>at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level</a:t>
            </a:r>
            <a:r>
              <a:rPr lang="pl-PL" dirty="0" smtClean="0"/>
              <a:t> of </a:t>
            </a:r>
            <a:r>
              <a:rPr lang="pl-PL" dirty="0" err="1" smtClean="0"/>
              <a:t>programmes</a:t>
            </a:r>
            <a:r>
              <a:rPr lang="pl-PL" dirty="0" smtClean="0"/>
              <a:t>, </a:t>
            </a:r>
            <a:r>
              <a:rPr lang="pl-PL" dirty="0" err="1" smtClean="0"/>
              <a:t>partnership</a:t>
            </a:r>
            <a:r>
              <a:rPr lang="pl-PL" dirty="0" smtClean="0"/>
              <a:t> </a:t>
            </a:r>
            <a:r>
              <a:rPr lang="pl-PL" dirty="0" err="1" smtClean="0"/>
              <a:t>agreements</a:t>
            </a:r>
            <a:r>
              <a:rPr lang="pl-PL" dirty="0" smtClean="0"/>
              <a:t>, </a:t>
            </a:r>
            <a:r>
              <a:rPr lang="pl-PL" dirty="0" err="1" smtClean="0"/>
              <a:t>individual</a:t>
            </a:r>
            <a:r>
              <a:rPr lang="pl-PL" dirty="0" smtClean="0"/>
              <a:t> </a:t>
            </a:r>
            <a:r>
              <a:rPr lang="pl-PL" dirty="0" err="1" smtClean="0"/>
              <a:t>projects</a:t>
            </a:r>
            <a:r>
              <a:rPr lang="pl-PL" dirty="0" smtClean="0"/>
              <a:t> (</a:t>
            </a:r>
            <a:r>
              <a:rPr lang="pl-PL" dirty="0" err="1" smtClean="0"/>
              <a:t>non-discrimation</a:t>
            </a:r>
            <a:r>
              <a:rPr lang="pl-PL" dirty="0" smtClean="0"/>
              <a:t>, </a:t>
            </a:r>
            <a:r>
              <a:rPr lang="pl-PL" dirty="0" err="1" smtClean="0"/>
              <a:t>equality</a:t>
            </a:r>
            <a:r>
              <a:rPr lang="pl-PL" dirty="0" smtClean="0"/>
              <a:t>) – </a:t>
            </a:r>
            <a:r>
              <a:rPr lang="pl-PL" dirty="0" err="1" smtClean="0"/>
              <a:t>challenges</a:t>
            </a:r>
            <a:r>
              <a:rPr lang="pl-PL" dirty="0" smtClean="0"/>
              <a:t> for </a:t>
            </a:r>
            <a:r>
              <a:rPr lang="pl-PL" dirty="0" err="1" smtClean="0"/>
              <a:t>some</a:t>
            </a:r>
            <a:r>
              <a:rPr lang="pl-PL" dirty="0" smtClean="0"/>
              <a:t> of MS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599</Words>
  <Application>Microsoft Office PowerPoint</Application>
  <PresentationFormat>Pokaz na ekranie (4:3)</PresentationFormat>
  <Paragraphs>77</Paragraphs>
  <Slides>10</Slides>
  <Notes>10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Motyw pakietu Office</vt:lpstr>
      <vt:lpstr>Prezentacja programu PowerPoint</vt:lpstr>
      <vt:lpstr>Cohesion Policy</vt:lpstr>
      <vt:lpstr>EU values</vt:lpstr>
      <vt:lpstr>Values in CP</vt:lpstr>
      <vt:lpstr>CP objectives</vt:lpstr>
      <vt:lpstr>Principles of intervention in CP</vt:lpstr>
      <vt:lpstr>Principles of CP</vt:lpstr>
      <vt:lpstr>Principles of CP</vt:lpstr>
      <vt:lpstr>Challenges</vt:lpstr>
      <vt:lpstr>Prezentacja programu PowerPoint</vt:lpstr>
    </vt:vector>
  </TitlesOfParts>
  <Company>UEP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UEP</dc:creator>
  <cp:lastModifiedBy>Ida Musiałkowska</cp:lastModifiedBy>
  <cp:revision>76</cp:revision>
  <dcterms:created xsi:type="dcterms:W3CDTF">2017-05-23T16:11:56Z</dcterms:created>
  <dcterms:modified xsi:type="dcterms:W3CDTF">2017-10-29T15:29:01Z</dcterms:modified>
</cp:coreProperties>
</file>