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72" r:id="rId3"/>
    <p:sldId id="270" r:id="rId4"/>
    <p:sldId id="269" r:id="rId5"/>
    <p:sldId id="273" r:id="rId6"/>
    <p:sldId id="257" r:id="rId7"/>
    <p:sldId id="268" r:id="rId8"/>
    <p:sldId id="274" r:id="rId9"/>
    <p:sldId id="271" r:id="rId10"/>
    <p:sldId id="27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842"/>
    <p:restoredTop sz="94643"/>
  </p:normalViewPr>
  <p:slideViewPr>
    <p:cSldViewPr>
      <p:cViewPr varScale="1">
        <p:scale>
          <a:sx n="67" d="100"/>
          <a:sy n="67" d="100"/>
        </p:scale>
        <p:origin x="184" y="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-Arbeitsblat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3.xlsx"/><Relationship Id="rId4" Type="http://schemas.openxmlformats.org/officeDocument/2006/relationships/chartUserShapes" Target="../drawings/drawing1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Trade turnover (export) January-September 2016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Tabelle1!$A$2:$A$4</c:f>
              <c:strCache>
                <c:ptCount val="3"/>
                <c:pt idx="0">
                  <c:v>EU</c:v>
                </c:pt>
                <c:pt idx="1">
                  <c:v>CIS</c:v>
                </c:pt>
                <c:pt idx="2">
                  <c:v>Others</c:v>
                </c:pt>
              </c:strCache>
            </c:strRef>
          </c:cat>
          <c:val>
            <c:numRef>
              <c:f>Tabelle1!$B$2:$B$4</c:f>
              <c:numCache>
                <c:formatCode>0%</c:formatCode>
                <c:ptCount val="3"/>
                <c:pt idx="0">
                  <c:v>0.26</c:v>
                </c:pt>
                <c:pt idx="1">
                  <c:v>0.33</c:v>
                </c:pt>
                <c:pt idx="2">
                  <c:v>0.41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3171235540002"/>
          <c:y val="0.405445211419057"/>
          <c:w val="0.154483085447652"/>
          <c:h val="0.24197301328523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Trade turnover (export) January-September 2016</a:t>
            </a:r>
            <a:endParaRPr lang="en-US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EAEU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 </a:t>
                    </a:r>
                    <a:fld id="{B5D8592A-96AA-3A4A-B69B-D29534D96080}" type="VALUE">
                      <a:rPr lang="en-US" smtClean="0"/>
                      <a:pPr/>
                      <a:t>[WERT]</a:t>
                    </a:fld>
                    <a:r>
                      <a:rPr lang="en-US" smtClean="0"/>
                      <a:t> tsd. $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Tabelle1!$B$2</c:f>
              <c:numCache>
                <c:formatCode>General</c:formatCode>
                <c:ptCount val="1"/>
                <c:pt idx="0">
                  <c:v>289034.0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EU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5169E11-FC81-AB40-938E-A5E2B6BE5A96}" type="VALUE">
                      <a:rPr lang="en-US" smtClean="0"/>
                      <a:pPr/>
                      <a:t>[WERT]</a:t>
                    </a:fld>
                    <a:r>
                      <a:rPr lang="en-US" smtClean="0"/>
                      <a:t> tsd. $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Tabelle1!$C$2</c:f>
              <c:numCache>
                <c:formatCode>General</c:formatCode>
                <c:ptCount val="1"/>
                <c:pt idx="0">
                  <c:v>388716.0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-1742882528"/>
        <c:axId val="-1742875184"/>
      </c:barChart>
      <c:catAx>
        <c:axId val="-174288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1742875184"/>
        <c:crosses val="autoZero"/>
        <c:auto val="1"/>
        <c:lblAlgn val="ctr"/>
        <c:lblOffset val="100"/>
        <c:noMultiLvlLbl val="0"/>
      </c:catAx>
      <c:valAx>
        <c:axId val="-1742875184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174288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23564425974531"/>
          <c:y val="0.18208516886931"/>
          <c:w val="0.429783950617284"/>
          <c:h val="0.81791483113069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Georgian Parliament seats 2016 elections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303BF045-BCA2-434C-B55C-96CDB6BACB80}" type="CATEGORYNAME">
                      <a:rPr lang="en-US"/>
                      <a:pPr/>
                      <a:t>[RUBRIKENNAME]</a:t>
                    </a:fld>
                    <a:r>
                      <a:rPr lang="en-US" baseline="0"/>
                      <a:t>
</a:t>
                    </a:r>
                    <a:r>
                      <a:rPr lang="en-US" baseline="0" smtClean="0"/>
                      <a:t>115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0902110673665792"/>
                  <c:y val="0.131945510956299"/>
                </c:manualLayout>
              </c:layout>
              <c:tx>
                <c:rich>
                  <a:bodyPr/>
                  <a:lstStyle/>
                  <a:p>
                    <a:fld id="{5A318E2D-FB96-164A-9FB6-47870B45233D}" type="CATEGORYNAME">
                      <a:rPr lang="en-US"/>
                      <a:pPr/>
                      <a:t>[RUBRIKENNAME]</a:t>
                    </a:fld>
                    <a:r>
                      <a:rPr lang="en-US" baseline="0"/>
                      <a:t>
</a:t>
                    </a:r>
                    <a:r>
                      <a:rPr lang="en-US" baseline="0" smtClean="0"/>
                      <a:t>27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023933605521532"/>
                  <c:y val="0.158633517844422"/>
                </c:manualLayout>
              </c:layout>
              <c:tx>
                <c:rich>
                  <a:bodyPr/>
                  <a:lstStyle/>
                  <a:p>
                    <a:fld id="{D36DF465-F615-754F-8F47-D024322F7D1B}" type="CATEGORYNAME">
                      <a:rPr lang="en-US"/>
                      <a:pPr/>
                      <a:t>[RUBRIKENNAME]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6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0101582093904929"/>
                  <c:y val="0.0174788585581994"/>
                </c:manualLayout>
              </c:layout>
              <c:tx>
                <c:rich>
                  <a:bodyPr/>
                  <a:lstStyle/>
                  <a:p>
                    <a:fld id="{BAFE5DC7-BB3E-4E41-BC68-DEDC23CB0D83}" type="CATEGORYNAME">
                      <a:rPr lang="en-US"/>
                      <a:pPr/>
                      <a:t>[RUBRIKENNAME]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2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GD</c:v>
                </c:pt>
                <c:pt idx="1">
                  <c:v>UNM</c:v>
                </c:pt>
                <c:pt idx="2">
                  <c:v>AoP</c:v>
                </c:pt>
                <c:pt idx="3">
                  <c:v>Others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115.0</c:v>
                </c:pt>
                <c:pt idx="1">
                  <c:v>27.0</c:v>
                </c:pt>
                <c:pt idx="2">
                  <c:v>6.0</c:v>
                </c:pt>
                <c:pt idx="3">
                  <c:v>2.0</c:v>
                </c:pt>
              </c:numCache>
            </c:numRef>
          </c:val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0.74374</cdr:x>
      <cdr:y>0.81326</cdr:y>
    </cdr:from>
    <cdr:to>
      <cdr:x>0.85485</cdr:x>
      <cdr:y>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120680" y="3982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1600" b="1" dirty="0" smtClean="0"/>
            <a:t>Total: 150 </a:t>
          </a:r>
          <a:r>
            <a:rPr lang="de-DE" sz="1600" b="1" dirty="0" err="1" smtClean="0"/>
            <a:t>seats</a:t>
          </a:r>
          <a:endParaRPr lang="de-DE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3C15-0C5B-42BC-8CDE-350EECD62487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14A94-48DE-468B-B5F8-CB774B1273F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06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14A94-48DE-468B-B5F8-CB774B1273FF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517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B1D1D44-E350-496A-A031-BDB0C255CA0C}" type="datetimeFigureOut">
              <a:rPr lang="de-DE" smtClean="0"/>
              <a:pPr/>
              <a:t>24.05.17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94082C9-43BF-4290-9DA8-A415ACDA81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dirty="0"/>
              <a:t/>
            </a:r>
            <a:br>
              <a:rPr lang="de-DE" dirty="0"/>
            </a:br>
            <a:r>
              <a:rPr lang="de-DE" b="1" dirty="0">
                <a:latin typeface="+mn-lt"/>
              </a:rPr>
              <a:t/>
            </a:r>
            <a:br>
              <a:rPr lang="de-DE" b="1" dirty="0">
                <a:latin typeface="+mn-lt"/>
              </a:rPr>
            </a:br>
            <a:r>
              <a:rPr lang="de-DE" b="1" dirty="0" smtClean="0"/>
              <a:t>European </a:t>
            </a:r>
            <a:r>
              <a:rPr lang="de-DE" b="1" dirty="0"/>
              <a:t>Union vs. </a:t>
            </a:r>
            <a:r>
              <a:rPr lang="de-DE" b="1" dirty="0" err="1"/>
              <a:t>Eurasian</a:t>
            </a:r>
            <a:r>
              <a:rPr lang="de-DE" b="1" dirty="0"/>
              <a:t> </a:t>
            </a:r>
            <a:r>
              <a:rPr lang="de-DE" b="1" dirty="0" err="1"/>
              <a:t>Economic</a:t>
            </a:r>
            <a:r>
              <a:rPr lang="de-DE" b="1" dirty="0"/>
              <a:t> Union - </a:t>
            </a:r>
            <a:r>
              <a:rPr lang="de-DE" b="1" dirty="0" err="1"/>
              <a:t>two</a:t>
            </a:r>
            <a:r>
              <a:rPr lang="de-DE" b="1" dirty="0"/>
              <a:t> alternatives </a:t>
            </a:r>
            <a:r>
              <a:rPr lang="de-DE" b="1" dirty="0" err="1"/>
              <a:t>for</a:t>
            </a:r>
            <a:r>
              <a:rPr lang="de-DE" b="1" dirty="0"/>
              <a:t> Georgia? </a:t>
            </a:r>
            <a:r>
              <a:rPr lang="de-DE" b="1" dirty="0" smtClean="0">
                <a:latin typeface="+mn-lt"/>
              </a:rPr>
              <a:t/>
            </a:r>
            <a:br>
              <a:rPr lang="de-DE" b="1" dirty="0" smtClean="0">
                <a:latin typeface="+mn-lt"/>
              </a:rPr>
            </a:br>
            <a:endParaRPr lang="de-DE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509120"/>
            <a:ext cx="8077200" cy="1499616"/>
          </a:xfrm>
        </p:spPr>
        <p:txBody>
          <a:bodyPr>
            <a:normAutofit lnSpcReduction="10000"/>
          </a:bodyPr>
          <a:lstStyle/>
          <a:p>
            <a:endParaRPr lang="de-DE" sz="2400" dirty="0" smtClean="0">
              <a:solidFill>
                <a:schemeClr val="tx1"/>
              </a:solidFill>
            </a:endParaRPr>
          </a:p>
          <a:p>
            <a:endParaRPr lang="de-DE" sz="2400" dirty="0" smtClean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Gaga Gabrichidze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New Vision University (Tbilisi, Georgia)</a:t>
            </a:r>
            <a:endParaRPr lang="de-DE" sz="2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6093296"/>
            <a:ext cx="1860034" cy="4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latin typeface="+mn-lt"/>
              </a:rPr>
              <a:t>Attractiveness</a:t>
            </a:r>
            <a:r>
              <a:rPr lang="de-DE" b="1" dirty="0" smtClean="0">
                <a:latin typeface="+mn-lt"/>
              </a:rPr>
              <a:t> (</a:t>
            </a:r>
            <a:r>
              <a:rPr lang="de-DE" b="1" dirty="0" err="1" smtClean="0">
                <a:latin typeface="+mn-lt"/>
              </a:rPr>
              <a:t>once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again</a:t>
            </a:r>
            <a:r>
              <a:rPr lang="de-DE" b="1" dirty="0" smtClean="0">
                <a:latin typeface="+mn-lt"/>
              </a:rPr>
              <a:t>)</a:t>
            </a:r>
            <a:endParaRPr lang="de-DE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37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249424"/>
            <a:ext cx="8928992" cy="43251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r>
              <a:rPr lang="de-DE" sz="1200" b="1" dirty="0" smtClean="0"/>
              <a:t>Source</a:t>
            </a:r>
            <a:r>
              <a:rPr lang="de-DE" sz="1200" b="1" dirty="0"/>
              <a:t>: </a:t>
            </a:r>
            <a:r>
              <a:rPr lang="de-DE" sz="1200" b="1" dirty="0" err="1" smtClean="0"/>
              <a:t>Transparency</a:t>
            </a:r>
            <a:r>
              <a:rPr lang="de-DE" sz="1200" b="1" dirty="0" smtClean="0"/>
              <a:t> International</a:t>
            </a:r>
            <a:endParaRPr lang="de-DE" sz="1200" dirty="0"/>
          </a:p>
          <a:p>
            <a:pPr>
              <a:buNone/>
            </a:pPr>
            <a:endParaRPr lang="de-DE" dirty="0"/>
          </a:p>
        </p:txBody>
      </p:sp>
      <p:pic>
        <p:nvPicPr>
          <p:cNvPr id="6" name="Bild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6624736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249424"/>
            <a:ext cx="8928992" cy="43251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r>
              <a:rPr lang="de-DE" sz="1200" b="1" dirty="0" smtClean="0"/>
              <a:t>Source</a:t>
            </a:r>
            <a:r>
              <a:rPr lang="de-DE" sz="1200" b="1" dirty="0"/>
              <a:t>: </a:t>
            </a:r>
            <a:r>
              <a:rPr lang="de-DE" sz="1200" b="1" dirty="0" smtClean="0"/>
              <a:t>Freedom House</a:t>
            </a:r>
            <a:endParaRPr lang="de-DE" sz="1200" dirty="0"/>
          </a:p>
        </p:txBody>
      </p:sp>
      <p:pic>
        <p:nvPicPr>
          <p:cNvPr id="4" name="Bild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7704856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797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latin typeface="+mn-lt"/>
              </a:rPr>
              <a:t>Economic attractiveness</a:t>
            </a:r>
            <a:r>
              <a:rPr lang="de-DE" dirty="0" smtClean="0">
                <a:latin typeface="+mn-lt"/>
              </a:rPr>
              <a:t> </a:t>
            </a:r>
            <a:endParaRPr lang="de-DE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053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916807"/>
              </p:ext>
            </p:extLst>
          </p:nvPr>
        </p:nvGraphicFramePr>
        <p:xfrm>
          <a:off x="467544" y="98072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5517232"/>
            <a:ext cx="8229600" cy="120696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de-DE" sz="2300" b="1" dirty="0" smtClean="0"/>
              <a:t>EU – 388 716 (</a:t>
            </a:r>
            <a:r>
              <a:rPr lang="de-DE" sz="2300" b="1" dirty="0" err="1" smtClean="0"/>
              <a:t>tsd.</a:t>
            </a:r>
            <a:r>
              <a:rPr lang="de-DE" sz="2300" b="1" dirty="0" smtClean="0"/>
              <a:t> $)</a:t>
            </a:r>
            <a:endParaRPr lang="de-DE" sz="2300" b="1" dirty="0"/>
          </a:p>
          <a:p>
            <a:pPr marL="109728" indent="0">
              <a:buNone/>
            </a:pPr>
            <a:r>
              <a:rPr lang="de-DE" sz="2300" b="1" dirty="0" smtClean="0"/>
              <a:t>CIS – 494 598 (</a:t>
            </a:r>
            <a:r>
              <a:rPr lang="de-DE" sz="2300" b="1" dirty="0" err="1"/>
              <a:t>tsd</a:t>
            </a:r>
            <a:r>
              <a:rPr lang="de-DE" sz="2300" b="1" dirty="0" err="1" smtClean="0"/>
              <a:t>.</a:t>
            </a:r>
            <a:r>
              <a:rPr lang="de-DE" sz="2300" b="1" dirty="0"/>
              <a:t> </a:t>
            </a:r>
            <a:r>
              <a:rPr lang="de-DE" sz="2300" b="1" dirty="0" smtClean="0"/>
              <a:t>$)</a:t>
            </a:r>
            <a:endParaRPr lang="de-DE" sz="2300" b="1" dirty="0"/>
          </a:p>
          <a:p>
            <a:pPr marL="109728" indent="0">
              <a:buNone/>
            </a:pPr>
            <a:r>
              <a:rPr lang="de-DE" sz="2300" b="1" dirty="0" err="1" smtClean="0"/>
              <a:t>Others</a:t>
            </a:r>
            <a:r>
              <a:rPr lang="de-DE" sz="2300" b="1" dirty="0" smtClean="0"/>
              <a:t> – 628 399 (</a:t>
            </a:r>
            <a:r>
              <a:rPr lang="de-DE" sz="2300" b="1" dirty="0" err="1"/>
              <a:t>tsd</a:t>
            </a:r>
            <a:r>
              <a:rPr lang="de-DE" sz="2300" b="1" dirty="0" err="1" smtClean="0"/>
              <a:t>.</a:t>
            </a:r>
            <a:r>
              <a:rPr lang="de-DE" sz="2300" b="1" dirty="0" smtClean="0"/>
              <a:t> $)</a:t>
            </a:r>
          </a:p>
          <a:p>
            <a:pPr marL="109728" indent="0">
              <a:buNone/>
            </a:pPr>
            <a:endParaRPr lang="de-DE" sz="2000" dirty="0" smtClean="0"/>
          </a:p>
          <a:p>
            <a:pPr marL="109728" indent="0">
              <a:buNone/>
            </a:pPr>
            <a:r>
              <a:rPr lang="de-DE" sz="2000" dirty="0" smtClean="0"/>
              <a:t>Source: </a:t>
            </a:r>
            <a:r>
              <a:rPr lang="de-DE" sz="2000" dirty="0" err="1" smtClean="0"/>
              <a:t>Geostat</a:t>
            </a:r>
            <a:endParaRPr lang="de-DE" sz="2000" dirty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2992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5805264"/>
            <a:ext cx="8229600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endParaRPr lang="de-DE" sz="1200" dirty="0" smtClean="0"/>
          </a:p>
          <a:p>
            <a:pPr marL="109728" indent="0">
              <a:buNone/>
            </a:pPr>
            <a:endParaRPr lang="de-DE" sz="1200" dirty="0" smtClean="0"/>
          </a:p>
          <a:p>
            <a:pPr marL="109728" indent="0">
              <a:buNone/>
            </a:pPr>
            <a:r>
              <a:rPr lang="de-DE" sz="1200" dirty="0" smtClean="0"/>
              <a:t>Source</a:t>
            </a:r>
            <a:r>
              <a:rPr lang="de-DE" sz="1200" dirty="0"/>
              <a:t>: </a:t>
            </a:r>
            <a:r>
              <a:rPr lang="de-DE" sz="1200" dirty="0" err="1"/>
              <a:t>Geostat</a:t>
            </a:r>
            <a:endParaRPr lang="de-DE" sz="1200" dirty="0"/>
          </a:p>
          <a:p>
            <a:pPr marL="109728" indent="0">
              <a:buNone/>
            </a:pPr>
            <a:endParaRPr lang="de-DE" sz="1200" dirty="0"/>
          </a:p>
          <a:p>
            <a:endParaRPr lang="en-GB" sz="1200" dirty="0" smtClean="0"/>
          </a:p>
          <a:p>
            <a:pPr lvl="1"/>
            <a:endParaRPr lang="en-GB" sz="1200" dirty="0" smtClean="0"/>
          </a:p>
        </p:txBody>
      </p:sp>
      <p:graphicFrame>
        <p:nvGraphicFramePr>
          <p:cNvPr id="3" name="Inhaltsplatzhalt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047328"/>
              </p:ext>
            </p:extLst>
          </p:nvPr>
        </p:nvGraphicFramePr>
        <p:xfrm>
          <a:off x="539552" y="1052736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619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latin typeface="+mn-lt"/>
              </a:rPr>
              <a:t>Perception</a:t>
            </a:r>
            <a:endParaRPr lang="de-DE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96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249424"/>
            <a:ext cx="8928992" cy="43251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r>
              <a:rPr lang="de-DE" sz="1200" b="1" dirty="0" smtClean="0"/>
              <a:t>Source</a:t>
            </a:r>
            <a:r>
              <a:rPr lang="de-DE" sz="1200" b="1" dirty="0"/>
              <a:t>: NDI/CRRC </a:t>
            </a:r>
            <a:r>
              <a:rPr lang="de-DE" sz="1200" b="1" dirty="0" err="1"/>
              <a:t>public</a:t>
            </a:r>
            <a:r>
              <a:rPr lang="de-DE" sz="1200" b="1" dirty="0"/>
              <a:t> </a:t>
            </a:r>
            <a:r>
              <a:rPr lang="de-DE" sz="1200" b="1" dirty="0" err="1"/>
              <a:t>opinion</a:t>
            </a:r>
            <a:r>
              <a:rPr lang="de-DE" sz="1200" b="1" dirty="0"/>
              <a:t> </a:t>
            </a:r>
            <a:r>
              <a:rPr lang="de-DE" sz="1200" b="1" dirty="0" err="1"/>
              <a:t>survey</a:t>
            </a:r>
            <a:r>
              <a:rPr lang="de-DE" sz="1200" b="1" dirty="0"/>
              <a:t>, </a:t>
            </a:r>
            <a:r>
              <a:rPr lang="de-DE" sz="1200" b="1" dirty="0" smtClean="0"/>
              <a:t>March, </a:t>
            </a:r>
            <a:r>
              <a:rPr lang="de-DE" sz="1200" b="1" dirty="0"/>
              <a:t>2016</a:t>
            </a:r>
            <a:endParaRPr lang="de-DE" sz="1200" dirty="0"/>
          </a:p>
          <a:p>
            <a:pPr>
              <a:buNone/>
            </a:pPr>
            <a:endParaRPr lang="de-DE" dirty="0"/>
          </a:p>
        </p:txBody>
      </p:sp>
      <p:pic>
        <p:nvPicPr>
          <p:cNvPr id="5" name="Bild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0688"/>
            <a:ext cx="8229600" cy="55446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249424"/>
            <a:ext cx="8928992" cy="43251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endParaRPr lang="de-DE" sz="1200" b="1" dirty="0"/>
          </a:p>
          <a:p>
            <a:pPr>
              <a:buNone/>
            </a:pPr>
            <a:r>
              <a:rPr lang="de-DE" sz="1200" b="1" dirty="0" smtClean="0"/>
              <a:t>Source</a:t>
            </a:r>
            <a:r>
              <a:rPr lang="de-DE" sz="1200" b="1" dirty="0"/>
              <a:t>: NDI/CRRC </a:t>
            </a:r>
            <a:r>
              <a:rPr lang="de-DE" sz="1200" b="1" dirty="0" err="1"/>
              <a:t>public</a:t>
            </a:r>
            <a:r>
              <a:rPr lang="de-DE" sz="1200" b="1" dirty="0"/>
              <a:t> </a:t>
            </a:r>
            <a:r>
              <a:rPr lang="de-DE" sz="1200" b="1" dirty="0" err="1"/>
              <a:t>opinion</a:t>
            </a:r>
            <a:r>
              <a:rPr lang="de-DE" sz="1200" b="1" dirty="0"/>
              <a:t> </a:t>
            </a:r>
            <a:r>
              <a:rPr lang="de-DE" sz="1200" b="1" dirty="0" err="1"/>
              <a:t>survey</a:t>
            </a:r>
            <a:r>
              <a:rPr lang="de-DE" sz="1200" b="1" dirty="0"/>
              <a:t>, </a:t>
            </a:r>
            <a:r>
              <a:rPr lang="de-DE" sz="1200" b="1" dirty="0" smtClean="0"/>
              <a:t>June, </a:t>
            </a:r>
            <a:r>
              <a:rPr lang="de-DE" sz="1200" b="1" dirty="0"/>
              <a:t>2016</a:t>
            </a:r>
            <a:endParaRPr lang="de-DE" sz="1200" dirty="0"/>
          </a:p>
          <a:p>
            <a:pPr>
              <a:buNone/>
            </a:pPr>
            <a:endParaRPr lang="de-DE" dirty="0"/>
          </a:p>
        </p:txBody>
      </p:sp>
      <p:pic>
        <p:nvPicPr>
          <p:cNvPr id="6" name="Bild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7956376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56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latin typeface="+mn-lt"/>
              </a:rPr>
              <a:t>Proponents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and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opponents</a:t>
            </a:r>
            <a:endParaRPr lang="de-DE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30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173767"/>
              </p:ext>
            </p:extLst>
          </p:nvPr>
        </p:nvGraphicFramePr>
        <p:xfrm>
          <a:off x="539552" y="1052736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5517232"/>
            <a:ext cx="8229600" cy="12069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650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116</Words>
  <Application>Microsoft Macintosh PowerPoint</Application>
  <PresentationFormat>Bildschirmpräsentation (4:3)</PresentationFormat>
  <Paragraphs>107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Calibri</vt:lpstr>
      <vt:lpstr>Georgia</vt:lpstr>
      <vt:lpstr>Trebuchet MS</vt:lpstr>
      <vt:lpstr>Wingdings 2</vt:lpstr>
      <vt:lpstr>Urban</vt:lpstr>
      <vt:lpstr>    European Union vs. Eurasian Economic Union - two alternatives for Georgia?  </vt:lpstr>
      <vt:lpstr>Economic attractiveness </vt:lpstr>
      <vt:lpstr>PowerPoint-Präsentation</vt:lpstr>
      <vt:lpstr>PowerPoint-Präsentation</vt:lpstr>
      <vt:lpstr>Perception</vt:lpstr>
      <vt:lpstr>PowerPoint-Präsentation</vt:lpstr>
      <vt:lpstr>PowerPoint-Präsentation</vt:lpstr>
      <vt:lpstr>Proponents and opponents</vt:lpstr>
      <vt:lpstr>PowerPoint-Präsentation</vt:lpstr>
      <vt:lpstr>Attractiveness (once again)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Approximation and Application of EU Law in Georgia</dc:title>
  <dc:creator>Gaga</dc:creator>
  <cp:lastModifiedBy>Gaga GabrichidzeArbalestier1&amp;</cp:lastModifiedBy>
  <cp:revision>120</cp:revision>
  <dcterms:created xsi:type="dcterms:W3CDTF">2012-06-15T10:17:13Z</dcterms:created>
  <dcterms:modified xsi:type="dcterms:W3CDTF">2017-05-24T08:48:54Z</dcterms:modified>
</cp:coreProperties>
</file>