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drawings/drawing1.xml" ContentType="application/vnd.openxmlformats-officedocument.drawingml.chartshapes+xml"/>
  <Override PartName="/ppt/charts/chart5.xml" ContentType="application/vnd.openxmlformats-officedocument.drawingml.chart+xml"/>
  <Override PartName="/ppt/drawings/drawing2.xml" ContentType="application/vnd.openxmlformats-officedocument.drawingml.chartshapes+xml"/>
  <Override PartName="/ppt/charts/chart6.xml" ContentType="application/vnd.openxmlformats-officedocument.drawingml.chart+xml"/>
  <Override PartName="/ppt/drawings/drawing3.xml" ContentType="application/vnd.openxmlformats-officedocument.drawingml.chartshapes+xml"/>
  <Override PartName="/ppt/charts/chart7.xml" ContentType="application/vnd.openxmlformats-officedocument.drawingml.chart+xml"/>
  <Override PartName="/ppt/drawings/drawing4.xml" ContentType="application/vnd.openxmlformats-officedocument.drawingml.chartshapes+xml"/>
  <Override PartName="/ppt/charts/chart8.xml" ContentType="application/vnd.openxmlformats-officedocument.drawingml.chart+xml"/>
  <Override PartName="/ppt/drawings/drawing5.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74" r:id="rId12"/>
    <p:sldId id="268" r:id="rId13"/>
    <p:sldId id="270" r:id="rId14"/>
    <p:sldId id="271" r:id="rId15"/>
    <p:sldId id="272" r:id="rId16"/>
    <p:sldId id="273" r:id="rId17"/>
    <p:sldId id="275" r:id="rId18"/>
    <p:sldId id="257" r:id="rId19"/>
    <p:sldId id="276"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28" d="100"/>
          <a:sy n="128" d="100"/>
        </p:scale>
        <p:origin x="144"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package" Target="../embeddings/List_aplikace_Microsoft_Excel.xlsx"/></Relationships>
</file>

<file path=ppt/charts/_rels/chart3.xml.rels><?xml version="1.0" encoding="UTF-8" standalone="yes"?>
<Relationships xmlns="http://schemas.openxmlformats.org/package/2006/relationships"><Relationship Id="rId3" Type="http://schemas.openxmlformats.org/officeDocument/2006/relationships/package" Target="../embeddings/List_aplikace_Microsoft_Excel1.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List_aplikace_Microsoft_Excel2.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List_aplikace_Microsoft_Excel3.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List_aplikace_Microsoft_Excel4.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List_aplikace_Microsoft_Excel5.xlsx"/></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List_aplikace_Microsoft_Excel6.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'Vstupní data'!$A$47</c:f>
              <c:strCache>
                <c:ptCount val="1"/>
                <c:pt idx="0">
                  <c:v>Number of aplications</c:v>
                </c:pt>
              </c:strCache>
            </c:strRef>
          </c:tx>
          <c:spPr>
            <a:solidFill>
              <a:schemeClr val="accent1">
                <a:lumMod val="20000"/>
                <a:lumOff val="80000"/>
              </a:schemeClr>
            </a:solidFill>
            <a:ln>
              <a:solidFill>
                <a:schemeClr val="accent1">
                  <a:lumMod val="20000"/>
                  <a:lumOff val="80000"/>
                </a:schemeClr>
              </a:solidFill>
            </a:ln>
            <a:effectLst/>
          </c:spPr>
          <c:invertIfNegative val="0"/>
          <c:cat>
            <c:numRef>
              <c:f>'Vstupní data'!$B$46:$J$46</c:f>
              <c:numCache>
                <c:formatCode>General</c:formatCode>
                <c:ptCount val="9"/>
                <c:pt idx="0">
                  <c:v>2008</c:v>
                </c:pt>
                <c:pt idx="1">
                  <c:v>2009</c:v>
                </c:pt>
                <c:pt idx="2">
                  <c:v>2010</c:v>
                </c:pt>
                <c:pt idx="3">
                  <c:v>2011</c:v>
                </c:pt>
                <c:pt idx="4">
                  <c:v>2012</c:v>
                </c:pt>
                <c:pt idx="5">
                  <c:v>2013</c:v>
                </c:pt>
                <c:pt idx="6">
                  <c:v>2014</c:v>
                </c:pt>
                <c:pt idx="7">
                  <c:v>2015</c:v>
                </c:pt>
                <c:pt idx="8">
                  <c:v>2016</c:v>
                </c:pt>
              </c:numCache>
            </c:numRef>
          </c:cat>
          <c:val>
            <c:numRef>
              <c:f>'Vstupní data'!$B$47:$J$47</c:f>
              <c:numCache>
                <c:formatCode>#,##0</c:formatCode>
                <c:ptCount val="9"/>
                <c:pt idx="0">
                  <c:v>225150</c:v>
                </c:pt>
                <c:pt idx="1">
                  <c:v>263835</c:v>
                </c:pt>
                <c:pt idx="2">
                  <c:v>259400</c:v>
                </c:pt>
                <c:pt idx="3">
                  <c:v>309040</c:v>
                </c:pt>
                <c:pt idx="4">
                  <c:v>335290</c:v>
                </c:pt>
                <c:pt idx="5">
                  <c:v>431090</c:v>
                </c:pt>
                <c:pt idx="6">
                  <c:v>626960</c:v>
                </c:pt>
                <c:pt idx="7">
                  <c:v>1322825</c:v>
                </c:pt>
                <c:pt idx="8">
                  <c:v>1259955</c:v>
                </c:pt>
              </c:numCache>
            </c:numRef>
          </c:val>
          <c:extLst>
            <c:ext xmlns:c16="http://schemas.microsoft.com/office/drawing/2014/chart" uri="{C3380CC4-5D6E-409C-BE32-E72D297353CC}">
              <c16:uniqueId val="{00000000-1D8D-493B-B193-3778BF585806}"/>
            </c:ext>
          </c:extLst>
        </c:ser>
        <c:dLbls>
          <c:showLegendKey val="0"/>
          <c:showVal val="0"/>
          <c:showCatName val="0"/>
          <c:showSerName val="0"/>
          <c:showPercent val="0"/>
          <c:showBubbleSize val="0"/>
        </c:dLbls>
        <c:gapWidth val="219"/>
        <c:overlap val="-27"/>
        <c:axId val="1646529760"/>
        <c:axId val="1646527040"/>
      </c:barChart>
      <c:lineChart>
        <c:grouping val="standard"/>
        <c:varyColors val="0"/>
        <c:ser>
          <c:idx val="1"/>
          <c:order val="1"/>
          <c:tx>
            <c:strRef>
              <c:f>'Vstupní data'!$A$48</c:f>
              <c:strCache>
                <c:ptCount val="1"/>
                <c:pt idx="0">
                  <c:v>Percentage change (YoY)</c:v>
                </c:pt>
              </c:strCache>
            </c:strRef>
          </c:tx>
          <c:spPr>
            <a:ln w="12700" cap="rnd">
              <a:solidFill>
                <a:schemeClr val="accent6">
                  <a:lumMod val="40000"/>
                  <a:lumOff val="60000"/>
                </a:schemeClr>
              </a:solidFill>
              <a:round/>
            </a:ln>
            <a:effectLst/>
          </c:spPr>
          <c:marker>
            <c:symbol val="none"/>
          </c:marker>
          <c:cat>
            <c:numRef>
              <c:f>'Vstupní data'!$B$46:$J$46</c:f>
              <c:numCache>
                <c:formatCode>General</c:formatCode>
                <c:ptCount val="9"/>
                <c:pt idx="0">
                  <c:v>2008</c:v>
                </c:pt>
                <c:pt idx="1">
                  <c:v>2009</c:v>
                </c:pt>
                <c:pt idx="2">
                  <c:v>2010</c:v>
                </c:pt>
                <c:pt idx="3">
                  <c:v>2011</c:v>
                </c:pt>
                <c:pt idx="4">
                  <c:v>2012</c:v>
                </c:pt>
                <c:pt idx="5">
                  <c:v>2013</c:v>
                </c:pt>
                <c:pt idx="6">
                  <c:v>2014</c:v>
                </c:pt>
                <c:pt idx="7">
                  <c:v>2015</c:v>
                </c:pt>
                <c:pt idx="8">
                  <c:v>2016</c:v>
                </c:pt>
              </c:numCache>
            </c:numRef>
          </c:cat>
          <c:val>
            <c:numRef>
              <c:f>'Vstupní data'!$B$48:$J$48</c:f>
              <c:numCache>
                <c:formatCode>0.00</c:formatCode>
                <c:ptCount val="9"/>
                <c:pt idx="1">
                  <c:v>17.181878747501667</c:v>
                </c:pt>
                <c:pt idx="2">
                  <c:v>-1.680974851706559</c:v>
                </c:pt>
                <c:pt idx="3">
                  <c:v>19.136468774094062</c:v>
                </c:pt>
                <c:pt idx="4">
                  <c:v>8.4940460781775826</c:v>
                </c:pt>
                <c:pt idx="5">
                  <c:v>28.572280712219271</c:v>
                </c:pt>
                <c:pt idx="6">
                  <c:v>45.435987844765599</c:v>
                </c:pt>
                <c:pt idx="7">
                  <c:v>110.99033431159882</c:v>
                </c:pt>
                <c:pt idx="8">
                  <c:v>-4.7527072742048269</c:v>
                </c:pt>
              </c:numCache>
            </c:numRef>
          </c:val>
          <c:smooth val="0"/>
          <c:extLst>
            <c:ext xmlns:c16="http://schemas.microsoft.com/office/drawing/2014/chart" uri="{C3380CC4-5D6E-409C-BE32-E72D297353CC}">
              <c16:uniqueId val="{00000001-1D8D-493B-B193-3778BF585806}"/>
            </c:ext>
          </c:extLst>
        </c:ser>
        <c:dLbls>
          <c:showLegendKey val="0"/>
          <c:showVal val="0"/>
          <c:showCatName val="0"/>
          <c:showSerName val="0"/>
          <c:showPercent val="0"/>
          <c:showBubbleSize val="0"/>
        </c:dLbls>
        <c:marker val="1"/>
        <c:smooth val="0"/>
        <c:axId val="1646531936"/>
        <c:axId val="1646535744"/>
      </c:lineChart>
      <c:catAx>
        <c:axId val="1646529760"/>
        <c:scaling>
          <c:orientation val="minMax"/>
        </c:scaling>
        <c:delete val="0"/>
        <c:axPos val="b"/>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cs-CZ"/>
          </a:p>
        </c:txPr>
        <c:crossAx val="1646527040"/>
        <c:crosses val="autoZero"/>
        <c:auto val="1"/>
        <c:lblAlgn val="ctr"/>
        <c:lblOffset val="100"/>
        <c:noMultiLvlLbl val="0"/>
      </c:catAx>
      <c:valAx>
        <c:axId val="1646527040"/>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cs-CZ"/>
          </a:p>
        </c:txPr>
        <c:crossAx val="1646529760"/>
        <c:crosses val="autoZero"/>
        <c:crossBetween val="between"/>
      </c:valAx>
      <c:valAx>
        <c:axId val="1646535744"/>
        <c:scaling>
          <c:orientation val="minMax"/>
        </c:scaling>
        <c:delete val="0"/>
        <c:axPos val="r"/>
        <c:numFmt formatCode="0.00" sourceLinked="1"/>
        <c:majorTickMark val="out"/>
        <c:minorTickMark val="none"/>
        <c:tickLblPos val="nextTo"/>
        <c:spPr>
          <a:noFill/>
          <a:ln>
            <a:noFill/>
          </a:ln>
          <a:effectLst/>
        </c:spPr>
        <c:txPr>
          <a:bodyPr rot="-60000000" spcFirstLastPara="1" vertOverflow="ellipsis" vert="horz" wrap="square" anchor="ctr" anchorCtr="1"/>
          <a:lstStyle/>
          <a:p>
            <a:pPr>
              <a:defRPr sz="5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cs-CZ"/>
          </a:p>
        </c:txPr>
        <c:crossAx val="1646531936"/>
        <c:crosses val="max"/>
        <c:crossBetween val="between"/>
      </c:valAx>
      <c:catAx>
        <c:axId val="1646531936"/>
        <c:scaling>
          <c:orientation val="minMax"/>
        </c:scaling>
        <c:delete val="1"/>
        <c:axPos val="b"/>
        <c:numFmt formatCode="General" sourceLinked="1"/>
        <c:majorTickMark val="out"/>
        <c:minorTickMark val="none"/>
        <c:tickLblPos val="nextTo"/>
        <c:crossAx val="1646535744"/>
        <c:crosses val="autoZero"/>
        <c:auto val="1"/>
        <c:lblAlgn val="ctr"/>
        <c:lblOffset val="100"/>
        <c:noMultiLvlLbl val="0"/>
      </c:cat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7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cs-CZ"/>
        </a:p>
      </c:txPr>
    </c:legend>
    <c:plotVisOnly val="1"/>
    <c:dispBlanksAs val="gap"/>
    <c:showDLblsOverMax val="0"/>
  </c:chart>
  <c:spPr>
    <a:noFill/>
    <a:ln>
      <a:solidFill>
        <a:schemeClr val="tx1"/>
      </a:solidFill>
    </a:ln>
    <a:effectLst/>
  </c:spPr>
  <c:txPr>
    <a:bodyPr/>
    <a:lstStyle/>
    <a:p>
      <a:pPr>
        <a:defRPr sz="500">
          <a:latin typeface="Times New Roman" panose="02020603050405020304" pitchFamily="18" charset="0"/>
          <a:cs typeface="Times New Roman" panose="02020603050405020304" pitchFamily="18" charset="0"/>
        </a:defRPr>
      </a:pPr>
      <a:endParaRPr lang="cs-CZ"/>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1"/>
          <c:order val="0"/>
          <c:tx>
            <c:strRef>
              <c:f>SSA_celá!$A$57</c:f>
              <c:strCache>
                <c:ptCount val="1"/>
                <c:pt idx="0">
                  <c:v>Number of Aps </c:v>
                </c:pt>
              </c:strCache>
            </c:strRef>
          </c:tx>
          <c:spPr>
            <a:solidFill>
              <a:schemeClr val="accent1">
                <a:lumMod val="40000"/>
                <a:lumOff val="60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cs-CZ"/>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SSA_celá!$B$56:$K$56</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SSA_celá!$B$57:$K$57</c:f>
              <c:numCache>
                <c:formatCode>#,##0</c:formatCode>
                <c:ptCount val="10"/>
                <c:pt idx="0">
                  <c:v>55255</c:v>
                </c:pt>
                <c:pt idx="1">
                  <c:v>64020</c:v>
                </c:pt>
                <c:pt idx="2">
                  <c:v>53440</c:v>
                </c:pt>
                <c:pt idx="3">
                  <c:v>77095</c:v>
                </c:pt>
                <c:pt idx="4">
                  <c:v>65385</c:v>
                </c:pt>
                <c:pt idx="5">
                  <c:v>87835</c:v>
                </c:pt>
                <c:pt idx="6">
                  <c:v>143870</c:v>
                </c:pt>
                <c:pt idx="7">
                  <c:v>169645</c:v>
                </c:pt>
                <c:pt idx="8">
                  <c:v>210840</c:v>
                </c:pt>
                <c:pt idx="9">
                  <c:v>192720</c:v>
                </c:pt>
              </c:numCache>
            </c:numRef>
          </c:val>
          <c:extLst>
            <c:ext xmlns:c16="http://schemas.microsoft.com/office/drawing/2014/chart" uri="{C3380CC4-5D6E-409C-BE32-E72D297353CC}">
              <c16:uniqueId val="{00000000-010E-494A-B20A-452956A7236D}"/>
            </c:ext>
          </c:extLst>
        </c:ser>
        <c:dLbls>
          <c:showLegendKey val="0"/>
          <c:showVal val="0"/>
          <c:showCatName val="0"/>
          <c:showSerName val="0"/>
          <c:showPercent val="0"/>
          <c:showBubbleSize val="0"/>
        </c:dLbls>
        <c:gapWidth val="219"/>
        <c:overlap val="-27"/>
        <c:axId val="363616128"/>
        <c:axId val="1"/>
      </c:barChart>
      <c:lineChart>
        <c:grouping val="standard"/>
        <c:varyColors val="0"/>
        <c:ser>
          <c:idx val="2"/>
          <c:order val="1"/>
          <c:tx>
            <c:strRef>
              <c:f>SSA_celá!$A$58</c:f>
              <c:strCache>
                <c:ptCount val="1"/>
                <c:pt idx="0">
                  <c:v>YoY changes (%)</c:v>
                </c:pt>
              </c:strCache>
            </c:strRef>
          </c:tx>
          <c:spPr>
            <a:ln w="28575" cap="rnd">
              <a:solidFill>
                <a:schemeClr val="accent6">
                  <a:lumMod val="60000"/>
                  <a:lumOff val="40000"/>
                </a:schemeClr>
              </a:solidFill>
              <a:round/>
            </a:ln>
            <a:effectLst/>
          </c:spPr>
          <c:marker>
            <c:symbol val="none"/>
          </c:marker>
          <c:val>
            <c:numRef>
              <c:f>SSA_celá!$B$58:$K$58</c:f>
              <c:numCache>
                <c:formatCode>0.00</c:formatCode>
                <c:ptCount val="10"/>
                <c:pt idx="1">
                  <c:v>15.862817844538956</c:v>
                </c:pt>
                <c:pt idx="2">
                  <c:v>-16.526085598250546</c:v>
                </c:pt>
                <c:pt idx="3">
                  <c:v>44.264595808383234</c:v>
                </c:pt>
                <c:pt idx="4">
                  <c:v>-15.189052467734612</c:v>
                </c:pt>
                <c:pt idx="5">
                  <c:v>34.335092146516786</c:v>
                </c:pt>
                <c:pt idx="6">
                  <c:v>63.795753401263731</c:v>
                </c:pt>
                <c:pt idx="7">
                  <c:v>17.915479252102593</c:v>
                </c:pt>
                <c:pt idx="8">
                  <c:v>24.28306168764184</c:v>
                </c:pt>
                <c:pt idx="9">
                  <c:v>-8.5941946499715431</c:v>
                </c:pt>
              </c:numCache>
            </c:numRef>
          </c:val>
          <c:smooth val="0"/>
          <c:extLst>
            <c:ext xmlns:c16="http://schemas.microsoft.com/office/drawing/2014/chart" uri="{C3380CC4-5D6E-409C-BE32-E72D297353CC}">
              <c16:uniqueId val="{00000001-010E-494A-B20A-452956A7236D}"/>
            </c:ext>
          </c:extLst>
        </c:ser>
        <c:dLbls>
          <c:showLegendKey val="0"/>
          <c:showVal val="0"/>
          <c:showCatName val="0"/>
          <c:showSerName val="0"/>
          <c:showPercent val="0"/>
          <c:showBubbleSize val="0"/>
        </c:dLbls>
        <c:marker val="1"/>
        <c:smooth val="0"/>
        <c:axId val="3"/>
        <c:axId val="4"/>
      </c:lineChart>
      <c:catAx>
        <c:axId val="363616128"/>
        <c:scaling>
          <c:orientation val="minMax"/>
        </c:scaling>
        <c:delete val="0"/>
        <c:axPos val="b"/>
        <c:minorGridlines>
          <c:spPr>
            <a:ln w="9525" cap="flat" cmpd="sng" algn="ctr">
              <a:solidFill>
                <a:schemeClr val="tx1">
                  <a:lumMod val="5000"/>
                  <a:lumOff val="95000"/>
                </a:schemeClr>
              </a:solidFill>
              <a:round/>
            </a:ln>
            <a:effectLst/>
          </c:spPr>
        </c:min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cs-CZ"/>
                  <a:t>Year</a:t>
                </a:r>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cs-CZ"/>
          </a:p>
        </c:txPr>
        <c:crossAx val="1"/>
        <c:crosses val="autoZero"/>
        <c:auto val="1"/>
        <c:lblAlgn val="ctr"/>
        <c:lblOffset val="100"/>
        <c:noMultiLvlLbl val="0"/>
      </c:catAx>
      <c:valAx>
        <c:axId val="1"/>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cs-CZ"/>
                  <a:t>Number of Asylum Applicants in the EU</a:t>
                </a:r>
              </a:p>
            </c:rich>
          </c:tx>
          <c:layout/>
          <c:overlay val="0"/>
          <c:spPr>
            <a:noFill/>
            <a:ln>
              <a:noFill/>
            </a:ln>
            <a:effectLst/>
          </c:sp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cs-CZ"/>
          </a:p>
        </c:txPr>
        <c:crossAx val="363616128"/>
        <c:crosses val="autoZero"/>
        <c:crossBetween val="between"/>
      </c:valAx>
      <c:catAx>
        <c:axId val="3"/>
        <c:scaling>
          <c:orientation val="minMax"/>
        </c:scaling>
        <c:delete val="1"/>
        <c:axPos val="b"/>
        <c:majorTickMark val="out"/>
        <c:minorTickMark val="none"/>
        <c:tickLblPos val="nextTo"/>
        <c:crossAx val="4"/>
        <c:crossesAt val="0"/>
        <c:auto val="1"/>
        <c:lblAlgn val="ctr"/>
        <c:lblOffset val="100"/>
        <c:noMultiLvlLbl val="0"/>
      </c:catAx>
      <c:valAx>
        <c:axId val="4"/>
        <c:scaling>
          <c:orientation val="minMax"/>
        </c:scaling>
        <c:delete val="0"/>
        <c:axPos val="r"/>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cs-CZ"/>
                  <a:t>Year over Year changes (in %)</a:t>
                </a:r>
              </a:p>
            </c:rich>
          </c:tx>
          <c:layout>
            <c:manualLayout>
              <c:xMode val="edge"/>
              <c:yMode val="edge"/>
              <c:x val="0.95444582465001515"/>
              <c:y val="0.12589585979171958"/>
            </c:manualLayout>
          </c:layout>
          <c:overlay val="0"/>
          <c:spPr>
            <a:noFill/>
            <a:ln>
              <a:noFill/>
            </a:ln>
            <a:effectLst/>
          </c:spPr>
        </c:title>
        <c:numFmt formatCode="0.0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cs-CZ"/>
          </a:p>
        </c:txPr>
        <c:crossAx val="3"/>
        <c:crosses val="max"/>
        <c:crossBetween val="between"/>
      </c:valAx>
      <c:spPr>
        <a:noFill/>
        <a:ln w="25400">
          <a:noFill/>
        </a:ln>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cs-CZ"/>
        </a:p>
      </c:txPr>
    </c:legend>
    <c:plotVisOnly val="1"/>
    <c:dispBlanksAs val="gap"/>
    <c:showDLblsOverMax val="0"/>
  </c:chart>
  <c:spPr>
    <a:solidFill>
      <a:schemeClr val="bg1"/>
    </a:solidFill>
    <a:ln w="9525" cap="flat" cmpd="sng" algn="ctr">
      <a:solidFill>
        <a:schemeClr val="tx1"/>
      </a:solidFill>
      <a:round/>
    </a:ln>
    <a:effectLst/>
  </c:spPr>
  <c:txPr>
    <a:bodyPr/>
    <a:lstStyle/>
    <a:p>
      <a:pPr>
        <a:defRPr>
          <a:latin typeface="Times New Roman" panose="02020603050405020304" pitchFamily="18" charset="0"/>
          <a:cs typeface="Times New Roman" panose="02020603050405020304" pitchFamily="18" charset="0"/>
        </a:defRPr>
      </a:pPr>
      <a:endParaRPr lang="cs-CZ"/>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noProof="1" smtClean="0"/>
              <a:t>Number of Asylum Applicants</a:t>
            </a:r>
          </a:p>
          <a:p>
            <a:pPr>
              <a:defRPr/>
            </a:pPr>
            <a:r>
              <a:rPr lang="en-US" noProof="1" smtClean="0"/>
              <a:t> in V4 countries</a:t>
            </a:r>
            <a:r>
              <a:rPr lang="en-US" baseline="0" noProof="1" smtClean="0"/>
              <a:t> in the period </a:t>
            </a:r>
            <a:r>
              <a:rPr lang="en-US" noProof="1" smtClean="0"/>
              <a:t>2008-2017</a:t>
            </a:r>
            <a:endParaRPr lang="en-US" noProof="1"/>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cs-CZ"/>
        </a:p>
      </c:txPr>
    </c:title>
    <c:autoTitleDeleted val="0"/>
    <c:plotArea>
      <c:layout>
        <c:manualLayout>
          <c:layoutTarget val="inner"/>
          <c:xMode val="edge"/>
          <c:yMode val="edge"/>
          <c:x val="0.31022354210869391"/>
          <c:y val="0.29190148330766047"/>
          <c:w val="0.31134433376921244"/>
          <c:h val="0.5135052980601752"/>
        </c:manualLayout>
      </c:layout>
      <c:pieChart>
        <c:varyColors val="1"/>
        <c:ser>
          <c:idx val="0"/>
          <c:order val="0"/>
          <c:tx>
            <c:strRef>
              <c:f>EU_celá!$O$33</c:f>
              <c:strCache>
                <c:ptCount val="1"/>
                <c:pt idx="0">
                  <c:v>No. Aps 2008-2017</c:v>
                </c:pt>
              </c:strCache>
            </c:strRef>
          </c:tx>
          <c:dPt>
            <c:idx val="0"/>
            <c:bubble3D val="0"/>
            <c:spPr>
              <a:solidFill>
                <a:schemeClr val="accent1">
                  <a:lumMod val="40000"/>
                  <a:lumOff val="60000"/>
                </a:schemeClr>
              </a:solidFill>
              <a:ln w="19050">
                <a:solidFill>
                  <a:schemeClr val="lt1"/>
                </a:solidFill>
              </a:ln>
              <a:effectLst/>
            </c:spPr>
            <c:extLst>
              <c:ext xmlns:c16="http://schemas.microsoft.com/office/drawing/2014/chart" uri="{C3380CC4-5D6E-409C-BE32-E72D297353CC}">
                <c16:uniqueId val="{00000001-BE76-4640-BD6C-A34994B06257}"/>
              </c:ext>
            </c:extLst>
          </c:dPt>
          <c:dPt>
            <c:idx val="1"/>
            <c:bubble3D val="0"/>
            <c:spPr>
              <a:solidFill>
                <a:schemeClr val="accent6">
                  <a:lumMod val="40000"/>
                  <a:lumOff val="60000"/>
                </a:schemeClr>
              </a:solidFill>
              <a:ln w="19050">
                <a:solidFill>
                  <a:schemeClr val="lt1"/>
                </a:solidFill>
              </a:ln>
              <a:effectLst/>
            </c:spPr>
            <c:extLst>
              <c:ext xmlns:c16="http://schemas.microsoft.com/office/drawing/2014/chart" uri="{C3380CC4-5D6E-409C-BE32-E72D297353CC}">
                <c16:uniqueId val="{00000003-BE76-4640-BD6C-A34994B0625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E76-4640-BD6C-A34994B06257}"/>
              </c:ext>
            </c:extLst>
          </c:dPt>
          <c:dPt>
            <c:idx val="3"/>
            <c:bubble3D val="0"/>
            <c:spPr>
              <a:solidFill>
                <a:schemeClr val="accent4">
                  <a:lumMod val="20000"/>
                  <a:lumOff val="80000"/>
                </a:schemeClr>
              </a:solidFill>
              <a:ln w="19050">
                <a:solidFill>
                  <a:schemeClr val="lt1"/>
                </a:solidFill>
              </a:ln>
              <a:effectLst/>
            </c:spPr>
            <c:extLst>
              <c:ext xmlns:c16="http://schemas.microsoft.com/office/drawing/2014/chart" uri="{C3380CC4-5D6E-409C-BE32-E72D297353CC}">
                <c16:uniqueId val="{00000007-BE76-4640-BD6C-A34994B06257}"/>
              </c:ext>
            </c:extLst>
          </c:dPt>
          <c:cat>
            <c:strRef>
              <c:f>EU_celá!$N$34:$N$37</c:f>
              <c:strCache>
                <c:ptCount val="4"/>
                <c:pt idx="0">
                  <c:v>Czech Republic</c:v>
                </c:pt>
                <c:pt idx="1">
                  <c:v>Hungary</c:v>
                </c:pt>
                <c:pt idx="2">
                  <c:v>Poland</c:v>
                </c:pt>
                <c:pt idx="3">
                  <c:v>Slovakia</c:v>
                </c:pt>
              </c:strCache>
            </c:strRef>
          </c:cat>
          <c:val>
            <c:numRef>
              <c:f>EU_celá!$O$34:$O$37</c:f>
              <c:numCache>
                <c:formatCode>General</c:formatCode>
                <c:ptCount val="4"/>
                <c:pt idx="0">
                  <c:v>350</c:v>
                </c:pt>
                <c:pt idx="1">
                  <c:v>10675</c:v>
                </c:pt>
                <c:pt idx="2">
                  <c:v>355</c:v>
                </c:pt>
                <c:pt idx="3">
                  <c:v>530</c:v>
                </c:pt>
              </c:numCache>
            </c:numRef>
          </c:val>
          <c:extLst>
            <c:ext xmlns:c16="http://schemas.microsoft.com/office/drawing/2014/chart" uri="{C3380CC4-5D6E-409C-BE32-E72D297353CC}">
              <c16:uniqueId val="{00000008-BE76-4640-BD6C-A34994B06257}"/>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11909828782806041"/>
          <c:y val="0.83130223595208441"/>
          <c:w val="0.78013911950154879"/>
          <c:h val="9.3937534732971048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cs-CZ"/>
        </a:p>
      </c:txPr>
    </c:legend>
    <c:plotVisOnly val="1"/>
    <c:dispBlanksAs val="gap"/>
    <c:showDLblsOverMax val="0"/>
  </c:chart>
  <c:spPr>
    <a:noFill/>
    <a:ln>
      <a:solidFill>
        <a:schemeClr val="tx1"/>
      </a:solidFill>
    </a:ln>
    <a:effectLst/>
  </c:spPr>
  <c:txPr>
    <a:bodyPr/>
    <a:lstStyle/>
    <a:p>
      <a:pPr>
        <a:defRPr>
          <a:latin typeface="Times New Roman" panose="02020603050405020304" pitchFamily="18" charset="0"/>
          <a:cs typeface="Times New Roman" panose="02020603050405020304" pitchFamily="18" charset="0"/>
        </a:defRPr>
      </a:pPr>
      <a:endParaRPr lang="cs-CZ"/>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400"/>
            </a:pPr>
            <a:r>
              <a:rPr lang="en-US" sz="1400" b="1" noProof="0" dirty="0" smtClean="0"/>
              <a:t>GDP per capita Versus Number of Asylum Applicants </a:t>
            </a:r>
            <a:endParaRPr lang="en-US" sz="1400" b="1" noProof="0" dirty="0"/>
          </a:p>
        </c:rich>
      </c:tx>
      <c:layout>
        <c:manualLayout>
          <c:xMode val="edge"/>
          <c:yMode val="edge"/>
          <c:x val="0.29125188536953245"/>
          <c:y val="2.5789813023855575E-2"/>
        </c:manualLayout>
      </c:layout>
      <c:overlay val="0"/>
      <c:spPr>
        <a:noFill/>
        <a:ln w="25400">
          <a:noFill/>
        </a:ln>
      </c:spPr>
    </c:title>
    <c:autoTitleDeleted val="0"/>
    <c:plotArea>
      <c:layout>
        <c:manualLayout>
          <c:layoutTarget val="inner"/>
          <c:xMode val="edge"/>
          <c:yMode val="edge"/>
          <c:x val="8.1839145106861647E-2"/>
          <c:y val="0.11055986218776918"/>
          <c:w val="0.87817455510368891"/>
          <c:h val="0.79228848331943003"/>
        </c:manualLayout>
      </c:layout>
      <c:scatterChart>
        <c:scatterStyle val="lineMarker"/>
        <c:varyColors val="0"/>
        <c:ser>
          <c:idx val="0"/>
          <c:order val="0"/>
          <c:tx>
            <c:strRef>
              <c:f>'GDP per capita '!$C$70</c:f>
              <c:strCache>
                <c:ptCount val="1"/>
                <c:pt idx="0">
                  <c:v>Number Aps</c:v>
                </c:pt>
              </c:strCache>
            </c:strRef>
          </c:tx>
          <c:spPr>
            <a:ln w="19050">
              <a:noFill/>
            </a:ln>
          </c:spPr>
          <c:marker>
            <c:symbol val="circle"/>
            <c:size val="5"/>
            <c:spPr>
              <a:solidFill>
                <a:schemeClr val="accent1"/>
              </a:solidFill>
              <a:ln w="9525">
                <a:solidFill>
                  <a:schemeClr val="accent1"/>
                </a:solidFill>
              </a:ln>
              <a:effectLst/>
            </c:spPr>
          </c:marker>
          <c:dLbls>
            <c:dLbl>
              <c:idx val="0"/>
              <c:layout/>
              <c:tx>
                <c:rich>
                  <a:bodyPr/>
                  <a:lstStyle/>
                  <a:p>
                    <a:r>
                      <a:rPr lang="en-US"/>
                      <a:t>AT</a:t>
                    </a:r>
                  </a:p>
                </c:rich>
              </c:tx>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2A75-4865-B909-805CD1D6C28B}"/>
                </c:ext>
              </c:extLst>
            </c:dLbl>
            <c:dLbl>
              <c:idx val="1"/>
              <c:layout/>
              <c:tx>
                <c:rich>
                  <a:bodyPr/>
                  <a:lstStyle/>
                  <a:p>
                    <a:r>
                      <a:rPr lang="en-US"/>
                      <a:t>BE</a:t>
                    </a:r>
                  </a:p>
                </c:rich>
              </c:tx>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2A75-4865-B909-805CD1D6C28B}"/>
                </c:ext>
              </c:extLst>
            </c:dLbl>
            <c:dLbl>
              <c:idx val="2"/>
              <c:delete val="1"/>
              <c:extLst>
                <c:ext xmlns:c15="http://schemas.microsoft.com/office/drawing/2012/chart" uri="{CE6537A1-D6FC-4f65-9D91-7224C49458BB}"/>
                <c:ext xmlns:c16="http://schemas.microsoft.com/office/drawing/2014/chart" uri="{C3380CC4-5D6E-409C-BE32-E72D297353CC}">
                  <c16:uniqueId val="{00000002-2A75-4865-B909-805CD1D6C28B}"/>
                </c:ext>
              </c:extLst>
            </c:dLbl>
            <c:dLbl>
              <c:idx val="3"/>
              <c:delete val="1"/>
              <c:extLst>
                <c:ext xmlns:c15="http://schemas.microsoft.com/office/drawing/2012/chart" uri="{CE6537A1-D6FC-4f65-9D91-7224C49458BB}"/>
                <c:ext xmlns:c16="http://schemas.microsoft.com/office/drawing/2014/chart" uri="{C3380CC4-5D6E-409C-BE32-E72D297353CC}">
                  <c16:uniqueId val="{00000003-2A75-4865-B909-805CD1D6C28B}"/>
                </c:ext>
              </c:extLst>
            </c:dLbl>
            <c:dLbl>
              <c:idx val="4"/>
              <c:delete val="1"/>
              <c:extLst>
                <c:ext xmlns:c15="http://schemas.microsoft.com/office/drawing/2012/chart" uri="{CE6537A1-D6FC-4f65-9D91-7224C49458BB}"/>
                <c:ext xmlns:c16="http://schemas.microsoft.com/office/drawing/2014/chart" uri="{C3380CC4-5D6E-409C-BE32-E72D297353CC}">
                  <c16:uniqueId val="{00000004-2A75-4865-B909-805CD1D6C28B}"/>
                </c:ext>
              </c:extLst>
            </c:dLbl>
            <c:dLbl>
              <c:idx val="5"/>
              <c:delete val="1"/>
              <c:extLst>
                <c:ext xmlns:c15="http://schemas.microsoft.com/office/drawing/2012/chart" uri="{CE6537A1-D6FC-4f65-9D91-7224C49458BB}"/>
                <c:ext xmlns:c16="http://schemas.microsoft.com/office/drawing/2014/chart" uri="{C3380CC4-5D6E-409C-BE32-E72D297353CC}">
                  <c16:uniqueId val="{00000005-2A75-4865-B909-805CD1D6C28B}"/>
                </c:ext>
              </c:extLst>
            </c:dLbl>
            <c:dLbl>
              <c:idx val="6"/>
              <c:layout/>
              <c:tx>
                <c:rich>
                  <a:bodyPr/>
                  <a:lstStyle/>
                  <a:p>
                    <a:r>
                      <a:rPr lang="en-US"/>
                      <a:t>DK</a:t>
                    </a:r>
                  </a:p>
                </c:rich>
              </c:tx>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2A75-4865-B909-805CD1D6C28B}"/>
                </c:ext>
              </c:extLst>
            </c:dLbl>
            <c:dLbl>
              <c:idx val="7"/>
              <c:delete val="1"/>
              <c:extLst>
                <c:ext xmlns:c15="http://schemas.microsoft.com/office/drawing/2012/chart" uri="{CE6537A1-D6FC-4f65-9D91-7224C49458BB}"/>
                <c:ext xmlns:c16="http://schemas.microsoft.com/office/drawing/2014/chart" uri="{C3380CC4-5D6E-409C-BE32-E72D297353CC}">
                  <c16:uniqueId val="{00000007-2A75-4865-B909-805CD1D6C28B}"/>
                </c:ext>
              </c:extLst>
            </c:dLbl>
            <c:dLbl>
              <c:idx val="8"/>
              <c:layout/>
              <c:tx>
                <c:rich>
                  <a:bodyPr/>
                  <a:lstStyle/>
                  <a:p>
                    <a:r>
                      <a:rPr lang="en-US"/>
                      <a:t>FI</a:t>
                    </a:r>
                  </a:p>
                </c:rich>
              </c:tx>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2A75-4865-B909-805CD1D6C28B}"/>
                </c:ext>
              </c:extLst>
            </c:dLbl>
            <c:dLbl>
              <c:idx val="9"/>
              <c:layout/>
              <c:tx>
                <c:rich>
                  <a:bodyPr rot="0" vert="horz"/>
                  <a:lstStyle/>
                  <a:p>
                    <a:pPr>
                      <a:defRPr/>
                    </a:pPr>
                    <a:r>
                      <a:rPr lang="en-US"/>
                      <a:t>FR</a:t>
                    </a:r>
                  </a:p>
                </c:rich>
              </c:tx>
              <c:spPr>
                <a:solidFill>
                  <a:srgbClr val="92D050"/>
                </a:solidFill>
                <a:ln w="25400">
                  <a:noFill/>
                </a:ln>
              </c:spPr>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2A75-4865-B909-805CD1D6C28B}"/>
                </c:ext>
              </c:extLst>
            </c:dLbl>
            <c:dLbl>
              <c:idx val="10"/>
              <c:layout/>
              <c:tx>
                <c:rich>
                  <a:bodyPr rot="0" vert="horz"/>
                  <a:lstStyle/>
                  <a:p>
                    <a:pPr>
                      <a:defRPr/>
                    </a:pPr>
                    <a:r>
                      <a:rPr lang="en-US"/>
                      <a:t>DE</a:t>
                    </a:r>
                  </a:p>
                </c:rich>
              </c:tx>
              <c:spPr>
                <a:solidFill>
                  <a:srgbClr val="92D050"/>
                </a:solidFill>
                <a:ln w="25400">
                  <a:noFill/>
                </a:ln>
              </c:spPr>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2A75-4865-B909-805CD1D6C28B}"/>
                </c:ext>
              </c:extLst>
            </c:dLbl>
            <c:dLbl>
              <c:idx val="11"/>
              <c:delete val="1"/>
              <c:extLst>
                <c:ext xmlns:c15="http://schemas.microsoft.com/office/drawing/2012/chart" uri="{CE6537A1-D6FC-4f65-9D91-7224C49458BB}"/>
                <c:ext xmlns:c16="http://schemas.microsoft.com/office/drawing/2014/chart" uri="{C3380CC4-5D6E-409C-BE32-E72D297353CC}">
                  <c16:uniqueId val="{0000000B-2A75-4865-B909-805CD1D6C28B}"/>
                </c:ext>
              </c:extLst>
            </c:dLbl>
            <c:dLbl>
              <c:idx val="12"/>
              <c:delete val="1"/>
              <c:extLst>
                <c:ext xmlns:c15="http://schemas.microsoft.com/office/drawing/2012/chart" uri="{CE6537A1-D6FC-4f65-9D91-7224C49458BB}"/>
                <c:ext xmlns:c16="http://schemas.microsoft.com/office/drawing/2014/chart" uri="{C3380CC4-5D6E-409C-BE32-E72D297353CC}">
                  <c16:uniqueId val="{0000000C-2A75-4865-B909-805CD1D6C28B}"/>
                </c:ext>
              </c:extLst>
            </c:dLbl>
            <c:dLbl>
              <c:idx val="13"/>
              <c:layout>
                <c:manualLayout>
                  <c:x val="-4.3363499245852186E-2"/>
                  <c:y val="-1.9987105093488073E-2"/>
                </c:manualLayout>
              </c:layout>
              <c:tx>
                <c:rich>
                  <a:bodyPr/>
                  <a:lstStyle/>
                  <a:p>
                    <a:r>
                      <a:rPr lang="en-US"/>
                      <a:t>IE</a:t>
                    </a:r>
                  </a:p>
                </c:rich>
              </c:tx>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2A75-4865-B909-805CD1D6C28B}"/>
                </c:ext>
              </c:extLst>
            </c:dLbl>
            <c:dLbl>
              <c:idx val="14"/>
              <c:layout/>
              <c:tx>
                <c:rich>
                  <a:bodyPr rot="0" vert="horz"/>
                  <a:lstStyle/>
                  <a:p>
                    <a:pPr>
                      <a:defRPr/>
                    </a:pPr>
                    <a:r>
                      <a:rPr lang="en-US"/>
                      <a:t>IT</a:t>
                    </a:r>
                  </a:p>
                </c:rich>
              </c:tx>
              <c:spPr>
                <a:solidFill>
                  <a:srgbClr val="92D050"/>
                </a:solidFill>
                <a:ln w="25400">
                  <a:noFill/>
                </a:ln>
              </c:spPr>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2A75-4865-B909-805CD1D6C28B}"/>
                </c:ext>
              </c:extLst>
            </c:dLbl>
            <c:dLbl>
              <c:idx val="15"/>
              <c:delete val="1"/>
              <c:extLst>
                <c:ext xmlns:c15="http://schemas.microsoft.com/office/drawing/2012/chart" uri="{CE6537A1-D6FC-4f65-9D91-7224C49458BB}"/>
                <c:ext xmlns:c16="http://schemas.microsoft.com/office/drawing/2014/chart" uri="{C3380CC4-5D6E-409C-BE32-E72D297353CC}">
                  <c16:uniqueId val="{0000000F-2A75-4865-B909-805CD1D6C28B}"/>
                </c:ext>
              </c:extLst>
            </c:dLbl>
            <c:dLbl>
              <c:idx val="16"/>
              <c:delete val="1"/>
              <c:extLst>
                <c:ext xmlns:c15="http://schemas.microsoft.com/office/drawing/2012/chart" uri="{CE6537A1-D6FC-4f65-9D91-7224C49458BB}"/>
                <c:ext xmlns:c16="http://schemas.microsoft.com/office/drawing/2014/chart" uri="{C3380CC4-5D6E-409C-BE32-E72D297353CC}">
                  <c16:uniqueId val="{00000010-2A75-4865-B909-805CD1D6C28B}"/>
                </c:ext>
              </c:extLst>
            </c:dLbl>
            <c:dLbl>
              <c:idx val="17"/>
              <c:layout/>
              <c:tx>
                <c:rich>
                  <a:bodyPr/>
                  <a:lstStyle/>
                  <a:p>
                    <a:r>
                      <a:rPr lang="en-US"/>
                      <a:t>LU</a:t>
                    </a:r>
                  </a:p>
                </c:rich>
              </c:tx>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2A75-4865-B909-805CD1D6C28B}"/>
                </c:ext>
              </c:extLst>
            </c:dLbl>
            <c:dLbl>
              <c:idx val="18"/>
              <c:delete val="1"/>
              <c:extLst>
                <c:ext xmlns:c15="http://schemas.microsoft.com/office/drawing/2012/chart" uri="{CE6537A1-D6FC-4f65-9D91-7224C49458BB}"/>
                <c:ext xmlns:c16="http://schemas.microsoft.com/office/drawing/2014/chart" uri="{C3380CC4-5D6E-409C-BE32-E72D297353CC}">
                  <c16:uniqueId val="{00000012-2A75-4865-B909-805CD1D6C28B}"/>
                </c:ext>
              </c:extLst>
            </c:dLbl>
            <c:dLbl>
              <c:idx val="19"/>
              <c:layout/>
              <c:tx>
                <c:rich>
                  <a:bodyPr/>
                  <a:lstStyle/>
                  <a:p>
                    <a:r>
                      <a:rPr lang="en-US"/>
                      <a:t>NL</a:t>
                    </a:r>
                  </a:p>
                </c:rich>
              </c:tx>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2A75-4865-B909-805CD1D6C28B}"/>
                </c:ext>
              </c:extLst>
            </c:dLbl>
            <c:dLbl>
              <c:idx val="20"/>
              <c:delete val="1"/>
              <c:extLst>
                <c:ext xmlns:c15="http://schemas.microsoft.com/office/drawing/2012/chart" uri="{CE6537A1-D6FC-4f65-9D91-7224C49458BB}"/>
                <c:ext xmlns:c16="http://schemas.microsoft.com/office/drawing/2014/chart" uri="{C3380CC4-5D6E-409C-BE32-E72D297353CC}">
                  <c16:uniqueId val="{00000014-2A75-4865-B909-805CD1D6C28B}"/>
                </c:ext>
              </c:extLst>
            </c:dLbl>
            <c:dLbl>
              <c:idx val="21"/>
              <c:delete val="1"/>
              <c:extLst>
                <c:ext xmlns:c15="http://schemas.microsoft.com/office/drawing/2012/chart" uri="{CE6537A1-D6FC-4f65-9D91-7224C49458BB}"/>
                <c:ext xmlns:c16="http://schemas.microsoft.com/office/drawing/2014/chart" uri="{C3380CC4-5D6E-409C-BE32-E72D297353CC}">
                  <c16:uniqueId val="{00000015-2A75-4865-B909-805CD1D6C28B}"/>
                </c:ext>
              </c:extLst>
            </c:dLbl>
            <c:dLbl>
              <c:idx val="22"/>
              <c:delete val="1"/>
              <c:extLst>
                <c:ext xmlns:c15="http://schemas.microsoft.com/office/drawing/2012/chart" uri="{CE6537A1-D6FC-4f65-9D91-7224C49458BB}"/>
                <c:ext xmlns:c16="http://schemas.microsoft.com/office/drawing/2014/chart" uri="{C3380CC4-5D6E-409C-BE32-E72D297353CC}">
                  <c16:uniqueId val="{00000016-2A75-4865-B909-805CD1D6C28B}"/>
                </c:ext>
              </c:extLst>
            </c:dLbl>
            <c:dLbl>
              <c:idx val="23"/>
              <c:delete val="1"/>
              <c:extLst>
                <c:ext xmlns:c15="http://schemas.microsoft.com/office/drawing/2012/chart" uri="{CE6537A1-D6FC-4f65-9D91-7224C49458BB}"/>
                <c:ext xmlns:c16="http://schemas.microsoft.com/office/drawing/2014/chart" uri="{C3380CC4-5D6E-409C-BE32-E72D297353CC}">
                  <c16:uniqueId val="{00000017-2A75-4865-B909-805CD1D6C28B}"/>
                </c:ext>
              </c:extLst>
            </c:dLbl>
            <c:dLbl>
              <c:idx val="24"/>
              <c:delete val="1"/>
              <c:extLst>
                <c:ext xmlns:c15="http://schemas.microsoft.com/office/drawing/2012/chart" uri="{CE6537A1-D6FC-4f65-9D91-7224C49458BB}"/>
                <c:ext xmlns:c16="http://schemas.microsoft.com/office/drawing/2014/chart" uri="{C3380CC4-5D6E-409C-BE32-E72D297353CC}">
                  <c16:uniqueId val="{00000018-2A75-4865-B909-805CD1D6C28B}"/>
                </c:ext>
              </c:extLst>
            </c:dLbl>
            <c:dLbl>
              <c:idx val="25"/>
              <c:delete val="1"/>
              <c:extLst>
                <c:ext xmlns:c15="http://schemas.microsoft.com/office/drawing/2012/chart" uri="{CE6537A1-D6FC-4f65-9D91-7224C49458BB}"/>
                <c:ext xmlns:c16="http://schemas.microsoft.com/office/drawing/2014/chart" uri="{C3380CC4-5D6E-409C-BE32-E72D297353CC}">
                  <c16:uniqueId val="{00000019-2A75-4865-B909-805CD1D6C28B}"/>
                </c:ext>
              </c:extLst>
            </c:dLbl>
            <c:dLbl>
              <c:idx val="26"/>
              <c:layout/>
              <c:tx>
                <c:rich>
                  <a:bodyPr rot="0" vert="horz"/>
                  <a:lstStyle/>
                  <a:p>
                    <a:pPr>
                      <a:defRPr/>
                    </a:pPr>
                    <a:r>
                      <a:rPr lang="en-US"/>
                      <a:t>SE</a:t>
                    </a:r>
                  </a:p>
                </c:rich>
              </c:tx>
              <c:spPr>
                <a:solidFill>
                  <a:srgbClr val="92D050"/>
                </a:solidFill>
                <a:ln w="25400">
                  <a:noFill/>
                </a:ln>
              </c:spPr>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A-2A75-4865-B909-805CD1D6C28B}"/>
                </c:ext>
              </c:extLst>
            </c:dLbl>
            <c:dLbl>
              <c:idx val="27"/>
              <c:layout>
                <c:manualLayout>
                  <c:x val="-4.5248868778280542E-2"/>
                  <c:y val="-2.5789813023855673E-2"/>
                </c:manualLayout>
              </c:layout>
              <c:tx>
                <c:rich>
                  <a:bodyPr rot="0" vert="horz"/>
                  <a:lstStyle/>
                  <a:p>
                    <a:pPr>
                      <a:defRPr/>
                    </a:pPr>
                    <a:r>
                      <a:rPr lang="en-US"/>
                      <a:t>UK</a:t>
                    </a:r>
                  </a:p>
                </c:rich>
              </c:tx>
              <c:spPr>
                <a:solidFill>
                  <a:srgbClr val="92D050"/>
                </a:solidFill>
                <a:ln w="25400">
                  <a:noFill/>
                </a:ln>
              </c:spPr>
              <c:dLblPos val="r"/>
              <c:showLegendKey val="0"/>
              <c:showVal val="1"/>
              <c:showCatName val="0"/>
              <c:showSerName val="0"/>
              <c:showPercent val="0"/>
              <c:showBubbleSize val="0"/>
              <c:extLst>
                <c:ext xmlns:c15="http://schemas.microsoft.com/office/drawing/2012/chart" uri="{CE6537A1-D6FC-4f65-9D91-7224C49458BB}">
                  <c15:layout>
                    <c:manualLayout>
                      <c:w val="4.9019607843137254E-2"/>
                      <c:h val="3.9974210186976146E-2"/>
                    </c:manualLayout>
                  </c15:layout>
                </c:ext>
                <c:ext xmlns:c16="http://schemas.microsoft.com/office/drawing/2014/chart" uri="{C3380CC4-5D6E-409C-BE32-E72D297353CC}">
                  <c16:uniqueId val="{0000001B-2A75-4865-B909-805CD1D6C28B}"/>
                </c:ext>
              </c:extLst>
            </c:dLbl>
            <c:spPr>
              <a:noFill/>
              <a:ln w="25400">
                <a:noFill/>
              </a:ln>
            </c:spPr>
            <c:txPr>
              <a:bodyPr rot="0" vert="horz"/>
              <a:lstStyle/>
              <a:p>
                <a:pPr>
                  <a:defRPr/>
                </a:pPr>
                <a:endParaRPr lang="cs-CZ"/>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xVal>
            <c:numRef>
              <c:f>'GDP per capita '!$B$71:$B$98</c:f>
              <c:numCache>
                <c:formatCode>#\ ##0.0</c:formatCode>
                <c:ptCount val="28"/>
                <c:pt idx="0">
                  <c:v>37950</c:v>
                </c:pt>
                <c:pt idx="1">
                  <c:v>35190</c:v>
                </c:pt>
                <c:pt idx="2">
                  <c:v>5810</c:v>
                </c:pt>
                <c:pt idx="3">
                  <c:v>10690</c:v>
                </c:pt>
                <c:pt idx="4">
                  <c:v>22280</c:v>
                </c:pt>
                <c:pt idx="5">
                  <c:v>15630</c:v>
                </c:pt>
                <c:pt idx="6">
                  <c:v>45910</c:v>
                </c:pt>
                <c:pt idx="7">
                  <c:v>13820</c:v>
                </c:pt>
                <c:pt idx="8">
                  <c:v>37180</c:v>
                </c:pt>
                <c:pt idx="9">
                  <c:v>32000</c:v>
                </c:pt>
                <c:pt idx="10">
                  <c:v>34860</c:v>
                </c:pt>
                <c:pt idx="11">
                  <c:v>18140</c:v>
                </c:pt>
                <c:pt idx="12">
                  <c:v>10670</c:v>
                </c:pt>
                <c:pt idx="13">
                  <c:v>45020</c:v>
                </c:pt>
                <c:pt idx="14">
                  <c:v>27130</c:v>
                </c:pt>
                <c:pt idx="15">
                  <c:v>11110</c:v>
                </c:pt>
                <c:pt idx="16">
                  <c:v>11470</c:v>
                </c:pt>
                <c:pt idx="17">
                  <c:v>84720</c:v>
                </c:pt>
                <c:pt idx="18">
                  <c:v>18430</c:v>
                </c:pt>
                <c:pt idx="19">
                  <c:v>39400</c:v>
                </c:pt>
                <c:pt idx="20">
                  <c:v>10260</c:v>
                </c:pt>
                <c:pt idx="21">
                  <c:v>17020</c:v>
                </c:pt>
                <c:pt idx="22">
                  <c:v>7370</c:v>
                </c:pt>
                <c:pt idx="23">
                  <c:v>13570</c:v>
                </c:pt>
                <c:pt idx="24">
                  <c:v>18490</c:v>
                </c:pt>
                <c:pt idx="25">
                  <c:v>23260</c:v>
                </c:pt>
                <c:pt idx="26">
                  <c:v>42830</c:v>
                </c:pt>
                <c:pt idx="27">
                  <c:v>33040</c:v>
                </c:pt>
              </c:numCache>
            </c:numRef>
          </c:xVal>
          <c:yVal>
            <c:numRef>
              <c:f>'GDP per capita '!$C$71:$C$98</c:f>
              <c:numCache>
                <c:formatCode>#,##0</c:formatCode>
                <c:ptCount val="28"/>
                <c:pt idx="0">
                  <c:v>13355</c:v>
                </c:pt>
                <c:pt idx="1">
                  <c:v>48605</c:v>
                </c:pt>
                <c:pt idx="2">
                  <c:v>1165</c:v>
                </c:pt>
                <c:pt idx="3">
                  <c:v>395</c:v>
                </c:pt>
                <c:pt idx="4">
                  <c:v>1950</c:v>
                </c:pt>
                <c:pt idx="5">
                  <c:v>350</c:v>
                </c:pt>
                <c:pt idx="6">
                  <c:v>11480</c:v>
                </c:pt>
                <c:pt idx="7">
                  <c:v>85</c:v>
                </c:pt>
                <c:pt idx="8">
                  <c:v>6820</c:v>
                </c:pt>
                <c:pt idx="9">
                  <c:v>182530</c:v>
                </c:pt>
                <c:pt idx="10">
                  <c:v>220470</c:v>
                </c:pt>
                <c:pt idx="11">
                  <c:v>13345</c:v>
                </c:pt>
                <c:pt idx="12">
                  <c:v>10675</c:v>
                </c:pt>
                <c:pt idx="13">
                  <c:v>8720</c:v>
                </c:pt>
                <c:pt idx="14">
                  <c:v>343555</c:v>
                </c:pt>
                <c:pt idx="15">
                  <c:v>125</c:v>
                </c:pt>
                <c:pt idx="16">
                  <c:v>45</c:v>
                </c:pt>
                <c:pt idx="17">
                  <c:v>1445</c:v>
                </c:pt>
                <c:pt idx="18">
                  <c:v>11735</c:v>
                </c:pt>
                <c:pt idx="19">
                  <c:v>47580</c:v>
                </c:pt>
                <c:pt idx="20">
                  <c:v>355</c:v>
                </c:pt>
                <c:pt idx="21">
                  <c:v>2145</c:v>
                </c:pt>
                <c:pt idx="22">
                  <c:v>565</c:v>
                </c:pt>
                <c:pt idx="23">
                  <c:v>530</c:v>
                </c:pt>
                <c:pt idx="24">
                  <c:v>270</c:v>
                </c:pt>
                <c:pt idx="25">
                  <c:v>13130</c:v>
                </c:pt>
                <c:pt idx="26">
                  <c:v>87710</c:v>
                </c:pt>
                <c:pt idx="27">
                  <c:v>90890</c:v>
                </c:pt>
              </c:numCache>
            </c:numRef>
          </c:yVal>
          <c:smooth val="0"/>
          <c:extLst>
            <c:ext xmlns:c16="http://schemas.microsoft.com/office/drawing/2014/chart" uri="{C3380CC4-5D6E-409C-BE32-E72D297353CC}">
              <c16:uniqueId val="{0000001C-2A75-4865-B909-805CD1D6C28B}"/>
            </c:ext>
          </c:extLst>
        </c:ser>
        <c:dLbls>
          <c:showLegendKey val="0"/>
          <c:showVal val="0"/>
          <c:showCatName val="0"/>
          <c:showSerName val="0"/>
          <c:showPercent val="0"/>
          <c:showBubbleSize val="0"/>
        </c:dLbls>
        <c:axId val="364313344"/>
        <c:axId val="1"/>
      </c:scatterChart>
      <c:valAx>
        <c:axId val="364313344"/>
        <c:scaling>
          <c:orientation val="minMax"/>
        </c:scaling>
        <c:delete val="0"/>
        <c:axPos val="b"/>
        <c:majorGridlines>
          <c:spPr>
            <a:ln w="9525" cap="flat" cmpd="sng" algn="ctr">
              <a:solidFill>
                <a:schemeClr val="tx1">
                  <a:lumMod val="15000"/>
                  <a:lumOff val="85000"/>
                </a:schemeClr>
              </a:solidFill>
              <a:round/>
            </a:ln>
            <a:effectLst/>
          </c:spPr>
        </c:majorGridlines>
        <c:minorGridlines/>
        <c:title>
          <c:tx>
            <c:rich>
              <a:bodyPr rot="0" vert="horz"/>
              <a:lstStyle/>
              <a:p>
                <a:pPr>
                  <a:defRPr/>
                </a:pPr>
                <a:r>
                  <a:rPr lang="cs-CZ" dirty="0"/>
                  <a:t>GDP per </a:t>
                </a:r>
                <a:r>
                  <a:rPr lang="cs-CZ" dirty="0" smtClean="0"/>
                  <a:t>capita</a:t>
                </a:r>
                <a:r>
                  <a:rPr lang="cs-CZ" baseline="0" dirty="0" smtClean="0"/>
                  <a:t> </a:t>
                </a:r>
                <a:r>
                  <a:rPr lang="cs-CZ" dirty="0" smtClean="0"/>
                  <a:t> </a:t>
                </a:r>
                <a:r>
                  <a:rPr lang="cs-CZ" dirty="0"/>
                  <a:t>(</a:t>
                </a:r>
                <a:r>
                  <a:rPr lang="cs-CZ" dirty="0" smtClean="0"/>
                  <a:t>euro, </a:t>
                </a:r>
                <a:r>
                  <a:rPr lang="cs-CZ" dirty="0" err="1"/>
                  <a:t>average</a:t>
                </a:r>
                <a:r>
                  <a:rPr lang="cs-CZ" dirty="0"/>
                  <a:t> 2008-2017) </a:t>
                </a:r>
              </a:p>
            </c:rich>
          </c:tx>
          <c:layout>
            <c:manualLayout>
              <c:xMode val="edge"/>
              <c:yMode val="edge"/>
              <c:x val="0.36093395565373326"/>
              <c:y val="0.95575625580651524"/>
            </c:manualLayout>
          </c:layout>
          <c:overlay val="0"/>
          <c:spPr>
            <a:noFill/>
            <a:ln w="25400">
              <a:noFill/>
            </a:ln>
          </c:spPr>
        </c:title>
        <c:numFmt formatCode="#\ ##0.0" sourceLinked="1"/>
        <c:majorTickMark val="none"/>
        <c:minorTickMark val="none"/>
        <c:tickLblPos val="nextTo"/>
        <c:spPr>
          <a:noFill/>
          <a:ln w="9525" cap="flat" cmpd="sng" algn="ctr">
            <a:solidFill>
              <a:schemeClr val="tx1">
                <a:lumMod val="25000"/>
                <a:lumOff val="75000"/>
              </a:schemeClr>
            </a:solidFill>
            <a:round/>
          </a:ln>
          <a:effectLst/>
        </c:spPr>
        <c:txPr>
          <a:bodyPr rot="0" vert="horz"/>
          <a:lstStyle/>
          <a:p>
            <a:pPr>
              <a:defRPr sz="1000" b="0" i="0" u="none" strike="noStrike" baseline="0">
                <a:solidFill>
                  <a:srgbClr val="000000"/>
                </a:solidFill>
                <a:latin typeface="Times New Roman"/>
                <a:ea typeface="Times New Roman"/>
                <a:cs typeface="Times New Roman"/>
              </a:defRPr>
            </a:pPr>
            <a:endParaRPr lang="cs-CZ"/>
          </a:p>
        </c:txPr>
        <c:crossAx val="1"/>
        <c:crosses val="autoZero"/>
        <c:crossBetween val="midCat"/>
      </c:valAx>
      <c:valAx>
        <c:axId val="1"/>
        <c:scaling>
          <c:orientation val="minMax"/>
        </c:scaling>
        <c:delete val="0"/>
        <c:axPos val="l"/>
        <c:majorGridlines>
          <c:spPr>
            <a:ln w="9525" cap="flat" cmpd="sng" algn="ctr">
              <a:solidFill>
                <a:schemeClr val="tx1">
                  <a:lumMod val="15000"/>
                  <a:lumOff val="85000"/>
                </a:schemeClr>
              </a:solidFill>
              <a:round/>
            </a:ln>
            <a:effectLst/>
          </c:spPr>
        </c:majorGridlines>
        <c:minorGridlines/>
        <c:title>
          <c:tx>
            <c:rich>
              <a:bodyPr rot="-5400000" vert="horz"/>
              <a:lstStyle/>
              <a:p>
                <a:pPr>
                  <a:defRPr/>
                </a:pPr>
                <a:r>
                  <a:rPr lang="cs-CZ"/>
                  <a:t>Number of Asylum Applicants (average number 2008-2017) </a:t>
                </a:r>
              </a:p>
            </c:rich>
          </c:tx>
          <c:layout>
            <c:manualLayout>
              <c:xMode val="edge"/>
              <c:yMode val="edge"/>
              <c:x val="5.2077766297312393E-3"/>
              <c:y val="0.18596912329865925"/>
            </c:manualLayout>
          </c:layout>
          <c:overlay val="0"/>
          <c:spPr>
            <a:noFill/>
            <a:ln w="25400">
              <a:noFill/>
            </a:ln>
          </c:spPr>
        </c:title>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vert="horz"/>
          <a:lstStyle/>
          <a:p>
            <a:pPr>
              <a:defRPr sz="800"/>
            </a:pPr>
            <a:endParaRPr lang="cs-CZ"/>
          </a:p>
        </c:txPr>
        <c:crossAx val="364313344"/>
        <c:crosses val="autoZero"/>
        <c:crossBetween val="midCat"/>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b="0">
          <a:latin typeface="Times New Roman" panose="02020603050405020304" pitchFamily="18" charset="0"/>
          <a:cs typeface="Times New Roman" panose="02020603050405020304" pitchFamily="18" charset="0"/>
        </a:defRPr>
      </a:pPr>
      <a:endParaRPr lang="cs-CZ"/>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400"/>
            </a:pPr>
            <a:r>
              <a:rPr lang="en-US" sz="1400" b="1" noProof="0" dirty="0" smtClean="0"/>
              <a:t>Median Net Income per capita Versus Number of Asylum Applicants </a:t>
            </a:r>
            <a:endParaRPr lang="en-US" sz="1400" b="1" noProof="0" dirty="0"/>
          </a:p>
        </c:rich>
      </c:tx>
      <c:layout>
        <c:manualLayout>
          <c:xMode val="edge"/>
          <c:yMode val="edge"/>
          <c:x val="0.21636939331628133"/>
          <c:y val="3.3526756931012251E-2"/>
        </c:manualLayout>
      </c:layout>
      <c:overlay val="0"/>
      <c:spPr>
        <a:noFill/>
        <a:ln w="25400">
          <a:noFill/>
        </a:ln>
      </c:spPr>
    </c:title>
    <c:autoTitleDeleted val="0"/>
    <c:plotArea>
      <c:layout>
        <c:manualLayout>
          <c:layoutTarget val="inner"/>
          <c:xMode val="edge"/>
          <c:yMode val="edge"/>
          <c:x val="8.1839145106861647E-2"/>
          <c:y val="0.11055986218776918"/>
          <c:w val="0.87817455510368891"/>
          <c:h val="0.79228848331943003"/>
        </c:manualLayout>
      </c:layout>
      <c:scatterChart>
        <c:scatterStyle val="lineMarker"/>
        <c:varyColors val="0"/>
        <c:ser>
          <c:idx val="0"/>
          <c:order val="0"/>
          <c:tx>
            <c:strRef>
              <c:f>'Median equivalised net income'!$C$70</c:f>
              <c:strCache>
                <c:ptCount val="1"/>
                <c:pt idx="0">
                  <c:v>Number Aps</c:v>
                </c:pt>
              </c:strCache>
            </c:strRef>
          </c:tx>
          <c:spPr>
            <a:ln w="19050">
              <a:noFill/>
            </a:ln>
          </c:spPr>
          <c:marker>
            <c:symbol val="circle"/>
            <c:size val="5"/>
            <c:spPr>
              <a:solidFill>
                <a:schemeClr val="accent1"/>
              </a:solidFill>
              <a:ln w="9525">
                <a:solidFill>
                  <a:schemeClr val="accent1"/>
                </a:solidFill>
              </a:ln>
              <a:effectLst/>
            </c:spPr>
          </c:marker>
          <c:dLbls>
            <c:dLbl>
              <c:idx val="0"/>
              <c:layout/>
              <c:tx>
                <c:rich>
                  <a:bodyPr rot="0" vert="horz"/>
                  <a:lstStyle/>
                  <a:p>
                    <a:pPr>
                      <a:defRPr/>
                    </a:pPr>
                    <a:r>
                      <a:rPr lang="en-US"/>
                      <a:t>AT</a:t>
                    </a:r>
                  </a:p>
                </c:rich>
              </c:tx>
              <c:spPr>
                <a:noFill/>
                <a:ln w="25400">
                  <a:noFill/>
                </a:ln>
              </c:spPr>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8195-4E58-A4F0-C99723580639}"/>
                </c:ext>
              </c:extLst>
            </c:dLbl>
            <c:dLbl>
              <c:idx val="1"/>
              <c:layout/>
              <c:tx>
                <c:rich>
                  <a:bodyPr rot="0" vert="horz"/>
                  <a:lstStyle/>
                  <a:p>
                    <a:pPr>
                      <a:defRPr/>
                    </a:pPr>
                    <a:r>
                      <a:rPr lang="en-US"/>
                      <a:t>BE</a:t>
                    </a:r>
                  </a:p>
                </c:rich>
              </c:tx>
              <c:spPr>
                <a:noFill/>
                <a:ln w="25400">
                  <a:noFill/>
                </a:ln>
              </c:spPr>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8195-4E58-A4F0-C99723580639}"/>
                </c:ext>
              </c:extLst>
            </c:dLbl>
            <c:dLbl>
              <c:idx val="2"/>
              <c:delete val="1"/>
              <c:extLst>
                <c:ext xmlns:c15="http://schemas.microsoft.com/office/drawing/2012/chart" uri="{CE6537A1-D6FC-4f65-9D91-7224C49458BB}"/>
                <c:ext xmlns:c16="http://schemas.microsoft.com/office/drawing/2014/chart" uri="{C3380CC4-5D6E-409C-BE32-E72D297353CC}">
                  <c16:uniqueId val="{00000002-8195-4E58-A4F0-C99723580639}"/>
                </c:ext>
              </c:extLst>
            </c:dLbl>
            <c:dLbl>
              <c:idx val="3"/>
              <c:delete val="1"/>
              <c:extLst>
                <c:ext xmlns:c15="http://schemas.microsoft.com/office/drawing/2012/chart" uri="{CE6537A1-D6FC-4f65-9D91-7224C49458BB}"/>
                <c:ext xmlns:c16="http://schemas.microsoft.com/office/drawing/2014/chart" uri="{C3380CC4-5D6E-409C-BE32-E72D297353CC}">
                  <c16:uniqueId val="{00000003-8195-4E58-A4F0-C99723580639}"/>
                </c:ext>
              </c:extLst>
            </c:dLbl>
            <c:dLbl>
              <c:idx val="4"/>
              <c:layout/>
              <c:tx>
                <c:rich>
                  <a:bodyPr rot="0" vert="horz"/>
                  <a:lstStyle/>
                  <a:p>
                    <a:pPr>
                      <a:defRPr/>
                    </a:pPr>
                    <a:r>
                      <a:rPr lang="en-US"/>
                      <a:t>CY</a:t>
                    </a:r>
                  </a:p>
                </c:rich>
              </c:tx>
              <c:spPr>
                <a:noFill/>
                <a:ln w="25400">
                  <a:noFill/>
                </a:ln>
              </c:spPr>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8195-4E58-A4F0-C99723580639}"/>
                </c:ext>
              </c:extLst>
            </c:dLbl>
            <c:dLbl>
              <c:idx val="5"/>
              <c:delete val="1"/>
              <c:extLst>
                <c:ext xmlns:c15="http://schemas.microsoft.com/office/drawing/2012/chart" uri="{CE6537A1-D6FC-4f65-9D91-7224C49458BB}"/>
                <c:ext xmlns:c16="http://schemas.microsoft.com/office/drawing/2014/chart" uri="{C3380CC4-5D6E-409C-BE32-E72D297353CC}">
                  <c16:uniqueId val="{00000005-8195-4E58-A4F0-C99723580639}"/>
                </c:ext>
              </c:extLst>
            </c:dLbl>
            <c:dLbl>
              <c:idx val="6"/>
              <c:layout/>
              <c:tx>
                <c:rich>
                  <a:bodyPr rot="0" vert="horz"/>
                  <a:lstStyle/>
                  <a:p>
                    <a:pPr>
                      <a:defRPr/>
                    </a:pPr>
                    <a:r>
                      <a:rPr lang="en-US"/>
                      <a:t>DK</a:t>
                    </a:r>
                  </a:p>
                </c:rich>
              </c:tx>
              <c:spPr>
                <a:noFill/>
                <a:ln w="25400">
                  <a:noFill/>
                </a:ln>
              </c:spPr>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8195-4E58-A4F0-C99723580639}"/>
                </c:ext>
              </c:extLst>
            </c:dLbl>
            <c:dLbl>
              <c:idx val="7"/>
              <c:delete val="1"/>
              <c:extLst>
                <c:ext xmlns:c15="http://schemas.microsoft.com/office/drawing/2012/chart" uri="{CE6537A1-D6FC-4f65-9D91-7224C49458BB}"/>
                <c:ext xmlns:c16="http://schemas.microsoft.com/office/drawing/2014/chart" uri="{C3380CC4-5D6E-409C-BE32-E72D297353CC}">
                  <c16:uniqueId val="{00000007-8195-4E58-A4F0-C99723580639}"/>
                </c:ext>
              </c:extLst>
            </c:dLbl>
            <c:dLbl>
              <c:idx val="8"/>
              <c:layout/>
              <c:tx>
                <c:rich>
                  <a:bodyPr rot="0" vert="horz"/>
                  <a:lstStyle/>
                  <a:p>
                    <a:pPr>
                      <a:defRPr/>
                    </a:pPr>
                    <a:r>
                      <a:rPr lang="en-US"/>
                      <a:t>FI</a:t>
                    </a:r>
                  </a:p>
                </c:rich>
              </c:tx>
              <c:spPr>
                <a:noFill/>
                <a:ln w="25400">
                  <a:noFill/>
                </a:ln>
              </c:spPr>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8195-4E58-A4F0-C99723580639}"/>
                </c:ext>
              </c:extLst>
            </c:dLbl>
            <c:dLbl>
              <c:idx val="9"/>
              <c:layout/>
              <c:tx>
                <c:rich>
                  <a:bodyPr/>
                  <a:lstStyle/>
                  <a:p>
                    <a:r>
                      <a:rPr lang="en-US"/>
                      <a:t>FR</a:t>
                    </a:r>
                  </a:p>
                </c:rich>
              </c:tx>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8195-4E58-A4F0-C99723580639}"/>
                </c:ext>
              </c:extLst>
            </c:dLbl>
            <c:dLbl>
              <c:idx val="10"/>
              <c:layout/>
              <c:tx>
                <c:rich>
                  <a:bodyPr/>
                  <a:lstStyle/>
                  <a:p>
                    <a:r>
                      <a:rPr lang="en-US"/>
                      <a:t>DE</a:t>
                    </a:r>
                  </a:p>
                </c:rich>
              </c:tx>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8195-4E58-A4F0-C99723580639}"/>
                </c:ext>
              </c:extLst>
            </c:dLbl>
            <c:dLbl>
              <c:idx val="11"/>
              <c:delete val="1"/>
              <c:extLst>
                <c:ext xmlns:c15="http://schemas.microsoft.com/office/drawing/2012/chart" uri="{CE6537A1-D6FC-4f65-9D91-7224C49458BB}"/>
                <c:ext xmlns:c16="http://schemas.microsoft.com/office/drawing/2014/chart" uri="{C3380CC4-5D6E-409C-BE32-E72D297353CC}">
                  <c16:uniqueId val="{0000000B-8195-4E58-A4F0-C99723580639}"/>
                </c:ext>
              </c:extLst>
            </c:dLbl>
            <c:dLbl>
              <c:idx val="12"/>
              <c:delete val="1"/>
              <c:extLst>
                <c:ext xmlns:c15="http://schemas.microsoft.com/office/drawing/2012/chart" uri="{CE6537A1-D6FC-4f65-9D91-7224C49458BB}"/>
                <c:ext xmlns:c16="http://schemas.microsoft.com/office/drawing/2014/chart" uri="{C3380CC4-5D6E-409C-BE32-E72D297353CC}">
                  <c16:uniqueId val="{0000000C-8195-4E58-A4F0-C99723580639}"/>
                </c:ext>
              </c:extLst>
            </c:dLbl>
            <c:dLbl>
              <c:idx val="13"/>
              <c:layout/>
              <c:tx>
                <c:rich>
                  <a:bodyPr rot="0" vert="horz"/>
                  <a:lstStyle/>
                  <a:p>
                    <a:pPr>
                      <a:defRPr/>
                    </a:pPr>
                    <a:r>
                      <a:rPr lang="en-US"/>
                      <a:t>IE</a:t>
                    </a:r>
                  </a:p>
                </c:rich>
              </c:tx>
              <c:spPr>
                <a:noFill/>
                <a:ln w="25400">
                  <a:noFill/>
                </a:ln>
              </c:spPr>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8195-4E58-A4F0-C99723580639}"/>
                </c:ext>
              </c:extLst>
            </c:dLbl>
            <c:dLbl>
              <c:idx val="14"/>
              <c:layout/>
              <c:tx>
                <c:rich>
                  <a:bodyPr/>
                  <a:lstStyle/>
                  <a:p>
                    <a:r>
                      <a:rPr lang="en-US"/>
                      <a:t>IT</a:t>
                    </a:r>
                  </a:p>
                </c:rich>
              </c:tx>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8195-4E58-A4F0-C99723580639}"/>
                </c:ext>
              </c:extLst>
            </c:dLbl>
            <c:dLbl>
              <c:idx val="15"/>
              <c:delete val="1"/>
              <c:extLst>
                <c:ext xmlns:c15="http://schemas.microsoft.com/office/drawing/2012/chart" uri="{CE6537A1-D6FC-4f65-9D91-7224C49458BB}"/>
                <c:ext xmlns:c16="http://schemas.microsoft.com/office/drawing/2014/chart" uri="{C3380CC4-5D6E-409C-BE32-E72D297353CC}">
                  <c16:uniqueId val="{0000000F-8195-4E58-A4F0-C99723580639}"/>
                </c:ext>
              </c:extLst>
            </c:dLbl>
            <c:dLbl>
              <c:idx val="16"/>
              <c:delete val="1"/>
              <c:extLst>
                <c:ext xmlns:c15="http://schemas.microsoft.com/office/drawing/2012/chart" uri="{CE6537A1-D6FC-4f65-9D91-7224C49458BB}"/>
                <c:ext xmlns:c16="http://schemas.microsoft.com/office/drawing/2014/chart" uri="{C3380CC4-5D6E-409C-BE32-E72D297353CC}">
                  <c16:uniqueId val="{00000010-8195-4E58-A4F0-C99723580639}"/>
                </c:ext>
              </c:extLst>
            </c:dLbl>
            <c:dLbl>
              <c:idx val="17"/>
              <c:layout/>
              <c:tx>
                <c:rich>
                  <a:bodyPr rot="0" vert="horz"/>
                  <a:lstStyle/>
                  <a:p>
                    <a:pPr>
                      <a:defRPr/>
                    </a:pPr>
                    <a:r>
                      <a:rPr lang="en-US"/>
                      <a:t>LU</a:t>
                    </a:r>
                  </a:p>
                </c:rich>
              </c:tx>
              <c:spPr>
                <a:noFill/>
                <a:ln w="25400">
                  <a:noFill/>
                </a:ln>
              </c:spPr>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8195-4E58-A4F0-C99723580639}"/>
                </c:ext>
              </c:extLst>
            </c:dLbl>
            <c:dLbl>
              <c:idx val="18"/>
              <c:delete val="1"/>
              <c:extLst>
                <c:ext xmlns:c15="http://schemas.microsoft.com/office/drawing/2012/chart" uri="{CE6537A1-D6FC-4f65-9D91-7224C49458BB}"/>
                <c:ext xmlns:c16="http://schemas.microsoft.com/office/drawing/2014/chart" uri="{C3380CC4-5D6E-409C-BE32-E72D297353CC}">
                  <c16:uniqueId val="{00000012-8195-4E58-A4F0-C99723580639}"/>
                </c:ext>
              </c:extLst>
            </c:dLbl>
            <c:dLbl>
              <c:idx val="19"/>
              <c:layout>
                <c:manualLayout>
                  <c:x val="4.8152197535817577E-3"/>
                  <c:y val="-3.2237266279819469E-3"/>
                </c:manualLayout>
              </c:layout>
              <c:tx>
                <c:rich>
                  <a:bodyPr rot="0" vert="horz"/>
                  <a:lstStyle/>
                  <a:p>
                    <a:pPr>
                      <a:defRPr/>
                    </a:pPr>
                    <a:r>
                      <a:rPr lang="en-US"/>
                      <a:t>NL</a:t>
                    </a:r>
                  </a:p>
                </c:rich>
              </c:tx>
              <c:spPr>
                <a:noFill/>
                <a:ln w="25400">
                  <a:noFill/>
                </a:ln>
              </c:spPr>
              <c:dLblPos val="r"/>
              <c:showLegendKey val="0"/>
              <c:showVal val="1"/>
              <c:showCatName val="0"/>
              <c:showSerName val="0"/>
              <c:showPercent val="0"/>
              <c:showBubbleSize val="0"/>
              <c:extLst>
                <c:ext xmlns:c15="http://schemas.microsoft.com/office/drawing/2012/chart" uri="{CE6537A1-D6FC-4f65-9D91-7224C49458BB}">
                  <c15:layout>
                    <c:manualLayout>
                      <c:w val="4.3023354564755839E-2"/>
                      <c:h val="3.9974210186976146E-2"/>
                    </c:manualLayout>
                  </c15:layout>
                </c:ext>
                <c:ext xmlns:c16="http://schemas.microsoft.com/office/drawing/2014/chart" uri="{C3380CC4-5D6E-409C-BE32-E72D297353CC}">
                  <c16:uniqueId val="{00000013-8195-4E58-A4F0-C99723580639}"/>
                </c:ext>
              </c:extLst>
            </c:dLbl>
            <c:dLbl>
              <c:idx val="20"/>
              <c:delete val="1"/>
              <c:extLst>
                <c:ext xmlns:c15="http://schemas.microsoft.com/office/drawing/2012/chart" uri="{CE6537A1-D6FC-4f65-9D91-7224C49458BB}"/>
                <c:ext xmlns:c16="http://schemas.microsoft.com/office/drawing/2014/chart" uri="{C3380CC4-5D6E-409C-BE32-E72D297353CC}">
                  <c16:uniqueId val="{00000014-8195-4E58-A4F0-C99723580639}"/>
                </c:ext>
              </c:extLst>
            </c:dLbl>
            <c:dLbl>
              <c:idx val="21"/>
              <c:delete val="1"/>
              <c:extLst>
                <c:ext xmlns:c15="http://schemas.microsoft.com/office/drawing/2012/chart" uri="{CE6537A1-D6FC-4f65-9D91-7224C49458BB}"/>
                <c:ext xmlns:c16="http://schemas.microsoft.com/office/drawing/2014/chart" uri="{C3380CC4-5D6E-409C-BE32-E72D297353CC}">
                  <c16:uniqueId val="{00000015-8195-4E58-A4F0-C99723580639}"/>
                </c:ext>
              </c:extLst>
            </c:dLbl>
            <c:dLbl>
              <c:idx val="22"/>
              <c:delete val="1"/>
              <c:extLst>
                <c:ext xmlns:c15="http://schemas.microsoft.com/office/drawing/2012/chart" uri="{CE6537A1-D6FC-4f65-9D91-7224C49458BB}"/>
                <c:ext xmlns:c16="http://schemas.microsoft.com/office/drawing/2014/chart" uri="{C3380CC4-5D6E-409C-BE32-E72D297353CC}">
                  <c16:uniqueId val="{00000016-8195-4E58-A4F0-C99723580639}"/>
                </c:ext>
              </c:extLst>
            </c:dLbl>
            <c:dLbl>
              <c:idx val="23"/>
              <c:delete val="1"/>
              <c:extLst>
                <c:ext xmlns:c15="http://schemas.microsoft.com/office/drawing/2012/chart" uri="{CE6537A1-D6FC-4f65-9D91-7224C49458BB}"/>
                <c:ext xmlns:c16="http://schemas.microsoft.com/office/drawing/2014/chart" uri="{C3380CC4-5D6E-409C-BE32-E72D297353CC}">
                  <c16:uniqueId val="{00000017-8195-4E58-A4F0-C99723580639}"/>
                </c:ext>
              </c:extLst>
            </c:dLbl>
            <c:dLbl>
              <c:idx val="24"/>
              <c:delete val="1"/>
              <c:extLst>
                <c:ext xmlns:c15="http://schemas.microsoft.com/office/drawing/2012/chart" uri="{CE6537A1-D6FC-4f65-9D91-7224C49458BB}"/>
                <c:ext xmlns:c16="http://schemas.microsoft.com/office/drawing/2014/chart" uri="{C3380CC4-5D6E-409C-BE32-E72D297353CC}">
                  <c16:uniqueId val="{00000018-8195-4E58-A4F0-C99723580639}"/>
                </c:ext>
              </c:extLst>
            </c:dLbl>
            <c:dLbl>
              <c:idx val="25"/>
              <c:delete val="1"/>
              <c:extLst>
                <c:ext xmlns:c15="http://schemas.microsoft.com/office/drawing/2012/chart" uri="{CE6537A1-D6FC-4f65-9D91-7224C49458BB}"/>
                <c:ext xmlns:c16="http://schemas.microsoft.com/office/drawing/2014/chart" uri="{C3380CC4-5D6E-409C-BE32-E72D297353CC}">
                  <c16:uniqueId val="{00000019-8195-4E58-A4F0-C99723580639}"/>
                </c:ext>
              </c:extLst>
            </c:dLbl>
            <c:dLbl>
              <c:idx val="26"/>
              <c:layout/>
              <c:tx>
                <c:rich>
                  <a:bodyPr/>
                  <a:lstStyle/>
                  <a:p>
                    <a:r>
                      <a:rPr lang="en-US"/>
                      <a:t>SE</a:t>
                    </a:r>
                  </a:p>
                </c:rich>
              </c:tx>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A-8195-4E58-A4F0-C99723580639}"/>
                </c:ext>
              </c:extLst>
            </c:dLbl>
            <c:dLbl>
              <c:idx val="27"/>
              <c:layout/>
              <c:tx>
                <c:rich>
                  <a:bodyPr/>
                  <a:lstStyle/>
                  <a:p>
                    <a:r>
                      <a:rPr lang="en-US"/>
                      <a:t>UK</a:t>
                    </a:r>
                  </a:p>
                </c:rich>
              </c:tx>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B-8195-4E58-A4F0-C99723580639}"/>
                </c:ext>
              </c:extLst>
            </c:dLbl>
            <c:spPr>
              <a:solidFill>
                <a:srgbClr val="92D050"/>
              </a:solidFill>
              <a:ln w="25400">
                <a:noFill/>
              </a:ln>
            </c:spPr>
            <c:txPr>
              <a:bodyPr rot="0" vert="horz"/>
              <a:lstStyle/>
              <a:p>
                <a:pPr>
                  <a:defRPr/>
                </a:pPr>
                <a:endParaRPr lang="cs-CZ"/>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xVal>
            <c:numRef>
              <c:f>'Median equivalised net income'!$B$71:$B$98</c:f>
              <c:numCache>
                <c:formatCode>#\ ##0.0</c:formatCode>
                <c:ptCount val="28"/>
                <c:pt idx="0">
                  <c:v>21827.555555555555</c:v>
                </c:pt>
                <c:pt idx="1">
                  <c:v>20465.222222222223</c:v>
                </c:pt>
                <c:pt idx="2">
                  <c:v>2945.3333333333335</c:v>
                </c:pt>
                <c:pt idx="3">
                  <c:v>5464</c:v>
                </c:pt>
                <c:pt idx="4">
                  <c:v>15628.666666666666</c:v>
                </c:pt>
                <c:pt idx="5">
                  <c:v>7360</c:v>
                </c:pt>
                <c:pt idx="6">
                  <c:v>26813.333333333332</c:v>
                </c:pt>
                <c:pt idx="7">
                  <c:v>6599.7777777777774</c:v>
                </c:pt>
                <c:pt idx="8">
                  <c:v>22335.222222222223</c:v>
                </c:pt>
                <c:pt idx="9">
                  <c:v>20483.555555555555</c:v>
                </c:pt>
                <c:pt idx="10">
                  <c:v>19509.777777777777</c:v>
                </c:pt>
                <c:pt idx="11">
                  <c:v>9536.4444444444453</c:v>
                </c:pt>
                <c:pt idx="12">
                  <c:v>4539.333333333333</c:v>
                </c:pt>
                <c:pt idx="13">
                  <c:v>21060.666666666668</c:v>
                </c:pt>
                <c:pt idx="14">
                  <c:v>15860.444444444445</c:v>
                </c:pt>
                <c:pt idx="15">
                  <c:v>5032.2222222222226</c:v>
                </c:pt>
                <c:pt idx="16">
                  <c:v>4599.5555555555557</c:v>
                </c:pt>
                <c:pt idx="17">
                  <c:v>33004.444444444445</c:v>
                </c:pt>
                <c:pt idx="18">
                  <c:v>11689.222222222223</c:v>
                </c:pt>
                <c:pt idx="19">
                  <c:v>20733</c:v>
                </c:pt>
                <c:pt idx="20">
                  <c:v>5075.7777777777774</c:v>
                </c:pt>
                <c:pt idx="21">
                  <c:v>8384.3333333333339</c:v>
                </c:pt>
                <c:pt idx="22">
                  <c:v>2137.1111111111113</c:v>
                </c:pt>
                <c:pt idx="23">
                  <c:v>6360</c:v>
                </c:pt>
                <c:pt idx="24">
                  <c:v>11892.666666666666</c:v>
                </c:pt>
                <c:pt idx="25">
                  <c:v>13887.666666666666</c:v>
                </c:pt>
                <c:pt idx="26">
                  <c:v>22970.666666666668</c:v>
                </c:pt>
                <c:pt idx="27">
                  <c:v>18886.555555555555</c:v>
                </c:pt>
              </c:numCache>
            </c:numRef>
          </c:xVal>
          <c:yVal>
            <c:numRef>
              <c:f>'Median equivalised net income'!$C$71:$C$98</c:f>
              <c:numCache>
                <c:formatCode>#,##0</c:formatCode>
                <c:ptCount val="28"/>
                <c:pt idx="0">
                  <c:v>13355</c:v>
                </c:pt>
                <c:pt idx="1">
                  <c:v>48605</c:v>
                </c:pt>
                <c:pt idx="2">
                  <c:v>1165</c:v>
                </c:pt>
                <c:pt idx="3">
                  <c:v>395</c:v>
                </c:pt>
                <c:pt idx="4">
                  <c:v>1950</c:v>
                </c:pt>
                <c:pt idx="5">
                  <c:v>350</c:v>
                </c:pt>
                <c:pt idx="6">
                  <c:v>11480</c:v>
                </c:pt>
                <c:pt idx="7">
                  <c:v>85</c:v>
                </c:pt>
                <c:pt idx="8">
                  <c:v>6820</c:v>
                </c:pt>
                <c:pt idx="9">
                  <c:v>182530</c:v>
                </c:pt>
                <c:pt idx="10">
                  <c:v>220470</c:v>
                </c:pt>
                <c:pt idx="11">
                  <c:v>13345</c:v>
                </c:pt>
                <c:pt idx="12">
                  <c:v>10675</c:v>
                </c:pt>
                <c:pt idx="13">
                  <c:v>8720</c:v>
                </c:pt>
                <c:pt idx="14">
                  <c:v>343555</c:v>
                </c:pt>
                <c:pt idx="15">
                  <c:v>125</c:v>
                </c:pt>
                <c:pt idx="16">
                  <c:v>45</c:v>
                </c:pt>
                <c:pt idx="17">
                  <c:v>1445</c:v>
                </c:pt>
                <c:pt idx="18">
                  <c:v>11735</c:v>
                </c:pt>
                <c:pt idx="19">
                  <c:v>47580</c:v>
                </c:pt>
                <c:pt idx="20">
                  <c:v>355</c:v>
                </c:pt>
                <c:pt idx="21">
                  <c:v>2145</c:v>
                </c:pt>
                <c:pt idx="22">
                  <c:v>565</c:v>
                </c:pt>
                <c:pt idx="23">
                  <c:v>530</c:v>
                </c:pt>
                <c:pt idx="24">
                  <c:v>270</c:v>
                </c:pt>
                <c:pt idx="25">
                  <c:v>13130</c:v>
                </c:pt>
                <c:pt idx="26">
                  <c:v>87710</c:v>
                </c:pt>
                <c:pt idx="27">
                  <c:v>90890</c:v>
                </c:pt>
              </c:numCache>
            </c:numRef>
          </c:yVal>
          <c:smooth val="0"/>
          <c:extLst>
            <c:ext xmlns:c16="http://schemas.microsoft.com/office/drawing/2014/chart" uri="{C3380CC4-5D6E-409C-BE32-E72D297353CC}">
              <c16:uniqueId val="{0000001C-8195-4E58-A4F0-C99723580639}"/>
            </c:ext>
          </c:extLst>
        </c:ser>
        <c:dLbls>
          <c:showLegendKey val="0"/>
          <c:showVal val="0"/>
          <c:showCatName val="0"/>
          <c:showSerName val="0"/>
          <c:showPercent val="0"/>
          <c:showBubbleSize val="0"/>
        </c:dLbls>
        <c:axId val="364312032"/>
        <c:axId val="1"/>
      </c:scatterChart>
      <c:valAx>
        <c:axId val="364312032"/>
        <c:scaling>
          <c:orientation val="minMax"/>
        </c:scaling>
        <c:delete val="0"/>
        <c:axPos val="b"/>
        <c:majorGridlines>
          <c:spPr>
            <a:ln w="9525" cap="flat" cmpd="sng" algn="ctr">
              <a:solidFill>
                <a:schemeClr val="tx1">
                  <a:lumMod val="15000"/>
                  <a:lumOff val="85000"/>
                </a:schemeClr>
              </a:solidFill>
              <a:round/>
            </a:ln>
            <a:effectLst/>
          </c:spPr>
        </c:majorGridlines>
        <c:minorGridlines/>
        <c:title>
          <c:tx>
            <c:rich>
              <a:bodyPr rot="0" vert="horz"/>
              <a:lstStyle/>
              <a:p>
                <a:pPr>
                  <a:defRPr/>
                </a:pPr>
                <a:r>
                  <a:rPr lang="cs-CZ"/>
                  <a:t>Median equaliset net income (euro, average 2008-2016)</a:t>
                </a:r>
              </a:p>
            </c:rich>
          </c:tx>
          <c:layout/>
          <c:overlay val="0"/>
          <c:spPr>
            <a:noFill/>
            <a:ln w="25400">
              <a:noFill/>
            </a:ln>
          </c:spPr>
        </c:title>
        <c:numFmt formatCode="#\ ##0.0" sourceLinked="1"/>
        <c:majorTickMark val="none"/>
        <c:minorTickMark val="none"/>
        <c:tickLblPos val="nextTo"/>
        <c:spPr>
          <a:noFill/>
          <a:ln w="9525" cap="flat" cmpd="sng" algn="ctr">
            <a:solidFill>
              <a:schemeClr val="tx1">
                <a:lumMod val="25000"/>
                <a:lumOff val="75000"/>
              </a:schemeClr>
            </a:solidFill>
            <a:round/>
          </a:ln>
          <a:effectLst/>
        </c:spPr>
        <c:txPr>
          <a:bodyPr rot="0" vert="horz"/>
          <a:lstStyle/>
          <a:p>
            <a:pPr>
              <a:defRPr sz="1000" b="0" i="0" u="none" strike="noStrike" baseline="0">
                <a:solidFill>
                  <a:srgbClr val="000000"/>
                </a:solidFill>
                <a:latin typeface="Times New Roman"/>
                <a:ea typeface="Times New Roman"/>
                <a:cs typeface="Times New Roman"/>
              </a:defRPr>
            </a:pPr>
            <a:endParaRPr lang="cs-CZ"/>
          </a:p>
        </c:txPr>
        <c:crossAx val="1"/>
        <c:crosses val="autoZero"/>
        <c:crossBetween val="midCat"/>
      </c:valAx>
      <c:valAx>
        <c:axId val="1"/>
        <c:scaling>
          <c:orientation val="minMax"/>
        </c:scaling>
        <c:delete val="0"/>
        <c:axPos val="l"/>
        <c:majorGridlines>
          <c:spPr>
            <a:ln w="9525" cap="flat" cmpd="sng" algn="ctr">
              <a:solidFill>
                <a:schemeClr val="tx1">
                  <a:lumMod val="15000"/>
                  <a:lumOff val="85000"/>
                </a:schemeClr>
              </a:solidFill>
              <a:round/>
            </a:ln>
            <a:effectLst/>
          </c:spPr>
        </c:majorGridlines>
        <c:minorGridlines/>
        <c:title>
          <c:tx>
            <c:rich>
              <a:bodyPr rot="-5400000" vert="horz"/>
              <a:lstStyle/>
              <a:p>
                <a:pPr>
                  <a:defRPr/>
                </a:pPr>
                <a:r>
                  <a:rPr lang="cs-CZ"/>
                  <a:t>Number of Asylum Applicants (average 2008-2016) </a:t>
                </a:r>
              </a:p>
            </c:rich>
          </c:tx>
          <c:layout/>
          <c:overlay val="0"/>
          <c:spPr>
            <a:noFill/>
            <a:ln w="25400">
              <a:noFill/>
            </a:ln>
          </c:spPr>
        </c:title>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vert="horz"/>
          <a:lstStyle/>
          <a:p>
            <a:pPr>
              <a:defRPr sz="800"/>
            </a:pPr>
            <a:endParaRPr lang="cs-CZ"/>
          </a:p>
        </c:txPr>
        <c:crossAx val="364312032"/>
        <c:crosses val="autoZero"/>
        <c:crossBetween val="midCat"/>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b="0">
          <a:latin typeface="Times New Roman" panose="02020603050405020304" pitchFamily="18" charset="0"/>
          <a:cs typeface="Times New Roman" panose="02020603050405020304" pitchFamily="18" charset="0"/>
        </a:defRPr>
      </a:pPr>
      <a:endParaRPr lang="cs-CZ"/>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400"/>
            </a:pPr>
            <a:r>
              <a:rPr lang="en-US" sz="1400" b="1" noProof="0" dirty="0" smtClean="0"/>
              <a:t>Social Benefits per capita Versus Number of Asylum Applicants</a:t>
            </a:r>
            <a:endParaRPr lang="en-US" sz="1400" b="1" noProof="0" dirty="0"/>
          </a:p>
        </c:rich>
      </c:tx>
      <c:layout>
        <c:manualLayout>
          <c:xMode val="edge"/>
          <c:yMode val="edge"/>
          <c:x val="0.23458506608829582"/>
          <c:y val="3.8684719535783368E-2"/>
        </c:manualLayout>
      </c:layout>
      <c:overlay val="0"/>
      <c:spPr>
        <a:noFill/>
        <a:ln w="25400">
          <a:noFill/>
        </a:ln>
      </c:spPr>
    </c:title>
    <c:autoTitleDeleted val="0"/>
    <c:plotArea>
      <c:layout>
        <c:manualLayout>
          <c:layoutTarget val="inner"/>
          <c:xMode val="edge"/>
          <c:yMode val="edge"/>
          <c:x val="8.1839145106861647E-2"/>
          <c:y val="0.11055986218776918"/>
          <c:w val="0.87817455510368891"/>
          <c:h val="0.79228848331943003"/>
        </c:manualLayout>
      </c:layout>
      <c:scatterChart>
        <c:scatterStyle val="lineMarker"/>
        <c:varyColors val="0"/>
        <c:ser>
          <c:idx val="0"/>
          <c:order val="0"/>
          <c:tx>
            <c:strRef>
              <c:f>'Social benefits per head of pop'!$C$69</c:f>
              <c:strCache>
                <c:ptCount val="1"/>
                <c:pt idx="0">
                  <c:v>Number Aps</c:v>
                </c:pt>
              </c:strCache>
            </c:strRef>
          </c:tx>
          <c:spPr>
            <a:ln w="19050">
              <a:noFill/>
            </a:ln>
          </c:spPr>
          <c:marker>
            <c:symbol val="circle"/>
            <c:size val="5"/>
            <c:spPr>
              <a:solidFill>
                <a:schemeClr val="accent1"/>
              </a:solidFill>
              <a:ln w="9525">
                <a:solidFill>
                  <a:schemeClr val="accent1"/>
                </a:solidFill>
              </a:ln>
              <a:effectLst/>
            </c:spPr>
          </c:marker>
          <c:dLbls>
            <c:dLbl>
              <c:idx val="0"/>
              <c:layout>
                <c:manualLayout>
                  <c:x val="-0.12015968063872261"/>
                  <c:y val="-3.6750483558994386E-2"/>
                </c:manualLayout>
              </c:layout>
              <c:tx>
                <c:rich>
                  <a:bodyPr/>
                  <a:lstStyle/>
                  <a:p>
                    <a:r>
                      <a:rPr lang="en-US"/>
                      <a:t>AT</a:t>
                    </a:r>
                  </a:p>
                </c:rich>
              </c:tx>
              <c:dLblPos val="r"/>
              <c:showLegendKey val="0"/>
              <c:showVal val="1"/>
              <c:showCatName val="0"/>
              <c:showSerName val="0"/>
              <c:showPercent val="0"/>
              <c:showBubbleSize val="0"/>
              <c:extLst>
                <c:ext xmlns:c15="http://schemas.microsoft.com/office/drawing/2012/chart" uri="{CE6537A1-D6FC-4f65-9D91-7224C49458BB}">
                  <c15:layout>
                    <c:manualLayout>
                      <c:w val="0.14610778443113773"/>
                      <c:h val="4.5132172791747263E-2"/>
                    </c:manualLayout>
                  </c15:layout>
                </c:ext>
                <c:ext xmlns:c16="http://schemas.microsoft.com/office/drawing/2014/chart" uri="{C3380CC4-5D6E-409C-BE32-E72D297353CC}">
                  <c16:uniqueId val="{00000000-20A0-47E5-86B9-43FFDE88356E}"/>
                </c:ext>
              </c:extLst>
            </c:dLbl>
            <c:dLbl>
              <c:idx val="1"/>
              <c:layout/>
              <c:tx>
                <c:rich>
                  <a:bodyPr/>
                  <a:lstStyle/>
                  <a:p>
                    <a:r>
                      <a:rPr lang="en-US"/>
                      <a:t>BE</a:t>
                    </a:r>
                  </a:p>
                </c:rich>
              </c:tx>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20A0-47E5-86B9-43FFDE88356E}"/>
                </c:ext>
              </c:extLst>
            </c:dLbl>
            <c:dLbl>
              <c:idx val="2"/>
              <c:delete val="1"/>
              <c:extLst>
                <c:ext xmlns:c15="http://schemas.microsoft.com/office/drawing/2012/chart" uri="{CE6537A1-D6FC-4f65-9D91-7224C49458BB}"/>
                <c:ext xmlns:c16="http://schemas.microsoft.com/office/drawing/2014/chart" uri="{C3380CC4-5D6E-409C-BE32-E72D297353CC}">
                  <c16:uniqueId val="{00000002-20A0-47E5-86B9-43FFDE88356E}"/>
                </c:ext>
              </c:extLst>
            </c:dLbl>
            <c:dLbl>
              <c:idx val="3"/>
              <c:delete val="1"/>
              <c:extLst>
                <c:ext xmlns:c15="http://schemas.microsoft.com/office/drawing/2012/chart" uri="{CE6537A1-D6FC-4f65-9D91-7224C49458BB}"/>
                <c:ext xmlns:c16="http://schemas.microsoft.com/office/drawing/2014/chart" uri="{C3380CC4-5D6E-409C-BE32-E72D297353CC}">
                  <c16:uniqueId val="{00000003-20A0-47E5-86B9-43FFDE88356E}"/>
                </c:ext>
              </c:extLst>
            </c:dLbl>
            <c:dLbl>
              <c:idx val="4"/>
              <c:delete val="1"/>
              <c:extLst>
                <c:ext xmlns:c15="http://schemas.microsoft.com/office/drawing/2012/chart" uri="{CE6537A1-D6FC-4f65-9D91-7224C49458BB}"/>
                <c:ext xmlns:c16="http://schemas.microsoft.com/office/drawing/2014/chart" uri="{C3380CC4-5D6E-409C-BE32-E72D297353CC}">
                  <c16:uniqueId val="{00000004-20A0-47E5-86B9-43FFDE88356E}"/>
                </c:ext>
              </c:extLst>
            </c:dLbl>
            <c:dLbl>
              <c:idx val="5"/>
              <c:delete val="1"/>
              <c:extLst>
                <c:ext xmlns:c15="http://schemas.microsoft.com/office/drawing/2012/chart" uri="{CE6537A1-D6FC-4f65-9D91-7224C49458BB}"/>
                <c:ext xmlns:c16="http://schemas.microsoft.com/office/drawing/2014/chart" uri="{C3380CC4-5D6E-409C-BE32-E72D297353CC}">
                  <c16:uniqueId val="{00000005-20A0-47E5-86B9-43FFDE88356E}"/>
                </c:ext>
              </c:extLst>
            </c:dLbl>
            <c:dLbl>
              <c:idx val="6"/>
              <c:layout/>
              <c:tx>
                <c:rich>
                  <a:bodyPr/>
                  <a:lstStyle/>
                  <a:p>
                    <a:r>
                      <a:rPr lang="en-US"/>
                      <a:t>DK</a:t>
                    </a:r>
                  </a:p>
                </c:rich>
              </c:tx>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20A0-47E5-86B9-43FFDE88356E}"/>
                </c:ext>
              </c:extLst>
            </c:dLbl>
            <c:dLbl>
              <c:idx val="7"/>
              <c:delete val="1"/>
              <c:extLst>
                <c:ext xmlns:c15="http://schemas.microsoft.com/office/drawing/2012/chart" uri="{CE6537A1-D6FC-4f65-9D91-7224C49458BB}"/>
                <c:ext xmlns:c16="http://schemas.microsoft.com/office/drawing/2014/chart" uri="{C3380CC4-5D6E-409C-BE32-E72D297353CC}">
                  <c16:uniqueId val="{00000007-20A0-47E5-86B9-43FFDE88356E}"/>
                </c:ext>
              </c:extLst>
            </c:dLbl>
            <c:dLbl>
              <c:idx val="8"/>
              <c:layout/>
              <c:tx>
                <c:rich>
                  <a:bodyPr/>
                  <a:lstStyle/>
                  <a:p>
                    <a:r>
                      <a:rPr lang="en-US"/>
                      <a:t>FI</a:t>
                    </a:r>
                  </a:p>
                </c:rich>
              </c:tx>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20A0-47E5-86B9-43FFDE88356E}"/>
                </c:ext>
              </c:extLst>
            </c:dLbl>
            <c:dLbl>
              <c:idx val="9"/>
              <c:layout/>
              <c:tx>
                <c:rich>
                  <a:bodyPr rot="0" vert="horz"/>
                  <a:lstStyle/>
                  <a:p>
                    <a:pPr>
                      <a:defRPr/>
                    </a:pPr>
                    <a:r>
                      <a:rPr lang="en-US"/>
                      <a:t>FR</a:t>
                    </a:r>
                  </a:p>
                </c:rich>
              </c:tx>
              <c:spPr>
                <a:solidFill>
                  <a:srgbClr val="92D050"/>
                </a:solidFill>
                <a:ln w="25400">
                  <a:noFill/>
                </a:ln>
              </c:spPr>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20A0-47E5-86B9-43FFDE88356E}"/>
                </c:ext>
              </c:extLst>
            </c:dLbl>
            <c:dLbl>
              <c:idx val="10"/>
              <c:layout/>
              <c:tx>
                <c:rich>
                  <a:bodyPr rot="0" vert="horz"/>
                  <a:lstStyle/>
                  <a:p>
                    <a:pPr>
                      <a:defRPr/>
                    </a:pPr>
                    <a:r>
                      <a:rPr lang="en-US"/>
                      <a:t>DE</a:t>
                    </a:r>
                  </a:p>
                </c:rich>
              </c:tx>
              <c:spPr>
                <a:solidFill>
                  <a:srgbClr val="92D050"/>
                </a:solidFill>
                <a:ln w="25400">
                  <a:noFill/>
                </a:ln>
              </c:spPr>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20A0-47E5-86B9-43FFDE88356E}"/>
                </c:ext>
              </c:extLst>
            </c:dLbl>
            <c:dLbl>
              <c:idx val="11"/>
              <c:delete val="1"/>
              <c:extLst>
                <c:ext xmlns:c15="http://schemas.microsoft.com/office/drawing/2012/chart" uri="{CE6537A1-D6FC-4f65-9D91-7224C49458BB}"/>
                <c:ext xmlns:c16="http://schemas.microsoft.com/office/drawing/2014/chart" uri="{C3380CC4-5D6E-409C-BE32-E72D297353CC}">
                  <c16:uniqueId val="{0000000B-20A0-47E5-86B9-43FFDE88356E}"/>
                </c:ext>
              </c:extLst>
            </c:dLbl>
            <c:dLbl>
              <c:idx val="12"/>
              <c:delete val="1"/>
              <c:extLst>
                <c:ext xmlns:c15="http://schemas.microsoft.com/office/drawing/2012/chart" uri="{CE6537A1-D6FC-4f65-9D91-7224C49458BB}"/>
                <c:ext xmlns:c16="http://schemas.microsoft.com/office/drawing/2014/chart" uri="{C3380CC4-5D6E-409C-BE32-E72D297353CC}">
                  <c16:uniqueId val="{0000000C-20A0-47E5-86B9-43FFDE88356E}"/>
                </c:ext>
              </c:extLst>
            </c:dLbl>
            <c:dLbl>
              <c:idx val="13"/>
              <c:layout/>
              <c:tx>
                <c:rich>
                  <a:bodyPr/>
                  <a:lstStyle/>
                  <a:p>
                    <a:r>
                      <a:rPr lang="en-US"/>
                      <a:t>IE</a:t>
                    </a:r>
                  </a:p>
                </c:rich>
              </c:tx>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20A0-47E5-86B9-43FFDE88356E}"/>
                </c:ext>
              </c:extLst>
            </c:dLbl>
            <c:dLbl>
              <c:idx val="14"/>
              <c:layout/>
              <c:tx>
                <c:rich>
                  <a:bodyPr rot="0" vert="horz"/>
                  <a:lstStyle/>
                  <a:p>
                    <a:pPr>
                      <a:defRPr/>
                    </a:pPr>
                    <a:r>
                      <a:rPr lang="en-US"/>
                      <a:t>IT</a:t>
                    </a:r>
                  </a:p>
                </c:rich>
              </c:tx>
              <c:spPr>
                <a:solidFill>
                  <a:srgbClr val="92D050"/>
                </a:solidFill>
                <a:ln w="25400">
                  <a:noFill/>
                </a:ln>
              </c:spPr>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20A0-47E5-86B9-43FFDE88356E}"/>
                </c:ext>
              </c:extLst>
            </c:dLbl>
            <c:dLbl>
              <c:idx val="15"/>
              <c:delete val="1"/>
              <c:extLst>
                <c:ext xmlns:c15="http://schemas.microsoft.com/office/drawing/2012/chart" uri="{CE6537A1-D6FC-4f65-9D91-7224C49458BB}"/>
                <c:ext xmlns:c16="http://schemas.microsoft.com/office/drawing/2014/chart" uri="{C3380CC4-5D6E-409C-BE32-E72D297353CC}">
                  <c16:uniqueId val="{0000000F-20A0-47E5-86B9-43FFDE88356E}"/>
                </c:ext>
              </c:extLst>
            </c:dLbl>
            <c:dLbl>
              <c:idx val="16"/>
              <c:delete val="1"/>
              <c:extLst>
                <c:ext xmlns:c15="http://schemas.microsoft.com/office/drawing/2012/chart" uri="{CE6537A1-D6FC-4f65-9D91-7224C49458BB}"/>
                <c:ext xmlns:c16="http://schemas.microsoft.com/office/drawing/2014/chart" uri="{C3380CC4-5D6E-409C-BE32-E72D297353CC}">
                  <c16:uniqueId val="{00000010-20A0-47E5-86B9-43FFDE88356E}"/>
                </c:ext>
              </c:extLst>
            </c:dLbl>
            <c:dLbl>
              <c:idx val="17"/>
              <c:layout/>
              <c:tx>
                <c:rich>
                  <a:bodyPr/>
                  <a:lstStyle/>
                  <a:p>
                    <a:r>
                      <a:rPr lang="en-US"/>
                      <a:t>LU</a:t>
                    </a:r>
                  </a:p>
                </c:rich>
              </c:tx>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20A0-47E5-86B9-43FFDE88356E}"/>
                </c:ext>
              </c:extLst>
            </c:dLbl>
            <c:dLbl>
              <c:idx val="18"/>
              <c:delete val="1"/>
              <c:extLst>
                <c:ext xmlns:c15="http://schemas.microsoft.com/office/drawing/2012/chart" uri="{CE6537A1-D6FC-4f65-9D91-7224C49458BB}"/>
                <c:ext xmlns:c16="http://schemas.microsoft.com/office/drawing/2014/chart" uri="{C3380CC4-5D6E-409C-BE32-E72D297353CC}">
                  <c16:uniqueId val="{00000012-20A0-47E5-86B9-43FFDE88356E}"/>
                </c:ext>
              </c:extLst>
            </c:dLbl>
            <c:dLbl>
              <c:idx val="19"/>
              <c:layout/>
              <c:tx>
                <c:rich>
                  <a:bodyPr/>
                  <a:lstStyle/>
                  <a:p>
                    <a:r>
                      <a:rPr lang="en-US"/>
                      <a:t>NL</a:t>
                    </a:r>
                  </a:p>
                </c:rich>
              </c:tx>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20A0-47E5-86B9-43FFDE88356E}"/>
                </c:ext>
              </c:extLst>
            </c:dLbl>
            <c:dLbl>
              <c:idx val="20"/>
              <c:delete val="1"/>
              <c:extLst>
                <c:ext xmlns:c15="http://schemas.microsoft.com/office/drawing/2012/chart" uri="{CE6537A1-D6FC-4f65-9D91-7224C49458BB}"/>
                <c:ext xmlns:c16="http://schemas.microsoft.com/office/drawing/2014/chart" uri="{C3380CC4-5D6E-409C-BE32-E72D297353CC}">
                  <c16:uniqueId val="{00000014-20A0-47E5-86B9-43FFDE88356E}"/>
                </c:ext>
              </c:extLst>
            </c:dLbl>
            <c:dLbl>
              <c:idx val="21"/>
              <c:delete val="1"/>
              <c:extLst>
                <c:ext xmlns:c15="http://schemas.microsoft.com/office/drawing/2012/chart" uri="{CE6537A1-D6FC-4f65-9D91-7224C49458BB}"/>
                <c:ext xmlns:c16="http://schemas.microsoft.com/office/drawing/2014/chart" uri="{C3380CC4-5D6E-409C-BE32-E72D297353CC}">
                  <c16:uniqueId val="{00000015-20A0-47E5-86B9-43FFDE88356E}"/>
                </c:ext>
              </c:extLst>
            </c:dLbl>
            <c:dLbl>
              <c:idx val="22"/>
              <c:delete val="1"/>
              <c:extLst>
                <c:ext xmlns:c15="http://schemas.microsoft.com/office/drawing/2012/chart" uri="{CE6537A1-D6FC-4f65-9D91-7224C49458BB}"/>
                <c:ext xmlns:c16="http://schemas.microsoft.com/office/drawing/2014/chart" uri="{C3380CC4-5D6E-409C-BE32-E72D297353CC}">
                  <c16:uniqueId val="{00000016-20A0-47E5-86B9-43FFDE88356E}"/>
                </c:ext>
              </c:extLst>
            </c:dLbl>
            <c:dLbl>
              <c:idx val="23"/>
              <c:delete val="1"/>
              <c:extLst>
                <c:ext xmlns:c15="http://schemas.microsoft.com/office/drawing/2012/chart" uri="{CE6537A1-D6FC-4f65-9D91-7224C49458BB}"/>
                <c:ext xmlns:c16="http://schemas.microsoft.com/office/drawing/2014/chart" uri="{C3380CC4-5D6E-409C-BE32-E72D297353CC}">
                  <c16:uniqueId val="{00000017-20A0-47E5-86B9-43FFDE88356E}"/>
                </c:ext>
              </c:extLst>
            </c:dLbl>
            <c:dLbl>
              <c:idx val="24"/>
              <c:delete val="1"/>
              <c:extLst>
                <c:ext xmlns:c15="http://schemas.microsoft.com/office/drawing/2012/chart" uri="{CE6537A1-D6FC-4f65-9D91-7224C49458BB}"/>
                <c:ext xmlns:c16="http://schemas.microsoft.com/office/drawing/2014/chart" uri="{C3380CC4-5D6E-409C-BE32-E72D297353CC}">
                  <c16:uniqueId val="{00000018-20A0-47E5-86B9-43FFDE88356E}"/>
                </c:ext>
              </c:extLst>
            </c:dLbl>
            <c:dLbl>
              <c:idx val="25"/>
              <c:delete val="1"/>
              <c:extLst>
                <c:ext xmlns:c15="http://schemas.microsoft.com/office/drawing/2012/chart" uri="{CE6537A1-D6FC-4f65-9D91-7224C49458BB}"/>
                <c:ext xmlns:c16="http://schemas.microsoft.com/office/drawing/2014/chart" uri="{C3380CC4-5D6E-409C-BE32-E72D297353CC}">
                  <c16:uniqueId val="{00000019-20A0-47E5-86B9-43FFDE88356E}"/>
                </c:ext>
              </c:extLst>
            </c:dLbl>
            <c:dLbl>
              <c:idx val="26"/>
              <c:layout/>
              <c:tx>
                <c:rich>
                  <a:bodyPr rot="0" vert="horz"/>
                  <a:lstStyle/>
                  <a:p>
                    <a:pPr>
                      <a:defRPr/>
                    </a:pPr>
                    <a:r>
                      <a:rPr lang="en-US"/>
                      <a:t>SE</a:t>
                    </a:r>
                  </a:p>
                </c:rich>
              </c:tx>
              <c:spPr>
                <a:solidFill>
                  <a:srgbClr val="92D050"/>
                </a:solidFill>
                <a:ln w="25400">
                  <a:noFill/>
                </a:ln>
              </c:spPr>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A-20A0-47E5-86B9-43FFDE88356E}"/>
                </c:ext>
              </c:extLst>
            </c:dLbl>
            <c:dLbl>
              <c:idx val="27"/>
              <c:layout/>
              <c:tx>
                <c:rich>
                  <a:bodyPr rot="0" vert="horz"/>
                  <a:lstStyle/>
                  <a:p>
                    <a:pPr>
                      <a:defRPr/>
                    </a:pPr>
                    <a:r>
                      <a:rPr lang="en-US"/>
                      <a:t>UK</a:t>
                    </a:r>
                  </a:p>
                </c:rich>
              </c:tx>
              <c:spPr>
                <a:solidFill>
                  <a:srgbClr val="92D050"/>
                </a:solidFill>
                <a:ln w="25400">
                  <a:noFill/>
                </a:ln>
              </c:spPr>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B-20A0-47E5-86B9-43FFDE88356E}"/>
                </c:ext>
              </c:extLst>
            </c:dLbl>
            <c:spPr>
              <a:noFill/>
              <a:ln w="25400">
                <a:noFill/>
              </a:ln>
            </c:spPr>
            <c:txPr>
              <a:bodyPr rot="0" vert="horz"/>
              <a:lstStyle/>
              <a:p>
                <a:pPr>
                  <a:defRPr/>
                </a:pPr>
                <a:endParaRPr lang="cs-CZ"/>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xVal>
            <c:numRef>
              <c:f>'Social benefits per head of pop'!$B$70:$B$97</c:f>
              <c:numCache>
                <c:formatCode>#\ ##0.0</c:formatCode>
                <c:ptCount val="28"/>
                <c:pt idx="0">
                  <c:v>9720.5324999999993</c:v>
                </c:pt>
                <c:pt idx="1">
                  <c:v>8787.0512500000004</c:v>
                </c:pt>
                <c:pt idx="2">
                  <c:v>2056.9650000000001</c:v>
                </c:pt>
                <c:pt idx="3">
                  <c:v>3232.5974999999999</c:v>
                </c:pt>
                <c:pt idx="4">
                  <c:v>4851.44625</c:v>
                </c:pt>
                <c:pt idx="5">
                  <c:v>4520.5450000000001</c:v>
                </c:pt>
                <c:pt idx="6">
                  <c:v>10005.14875</c:v>
                </c:pt>
                <c:pt idx="7">
                  <c:v>3018.7462499999997</c:v>
                </c:pt>
                <c:pt idx="8">
                  <c:v>8707.8449999999993</c:v>
                </c:pt>
                <c:pt idx="9">
                  <c:v>9107.7049999999999</c:v>
                </c:pt>
                <c:pt idx="10">
                  <c:v>9133.9924999999985</c:v>
                </c:pt>
                <c:pt idx="11">
                  <c:v>5234.1049999999996</c:v>
                </c:pt>
                <c:pt idx="12">
                  <c:v>3845.0337500000001</c:v>
                </c:pt>
                <c:pt idx="13">
                  <c:v>6945.0062500000004</c:v>
                </c:pt>
                <c:pt idx="14">
                  <c:v>7401.5237500000003</c:v>
                </c:pt>
                <c:pt idx="15">
                  <c:v>2361.9612500000003</c:v>
                </c:pt>
                <c:pt idx="16">
                  <c:v>2967.4450000000002</c:v>
                </c:pt>
                <c:pt idx="17">
                  <c:v>13683.465</c:v>
                </c:pt>
                <c:pt idx="18">
                  <c:v>4098.36625</c:v>
                </c:pt>
                <c:pt idx="19">
                  <c:v>9792.7725000000009</c:v>
                </c:pt>
                <c:pt idx="20">
                  <c:v>3416.3957142857143</c:v>
                </c:pt>
                <c:pt idx="21">
                  <c:v>4966.79</c:v>
                </c:pt>
                <c:pt idx="22">
                  <c:v>2187.5650000000001</c:v>
                </c:pt>
                <c:pt idx="23">
                  <c:v>3620.3450000000003</c:v>
                </c:pt>
                <c:pt idx="24">
                  <c:v>5126.8137500000003</c:v>
                </c:pt>
                <c:pt idx="25">
                  <c:v>5809.15625</c:v>
                </c:pt>
                <c:pt idx="26">
                  <c:v>9325.1825000000008</c:v>
                </c:pt>
                <c:pt idx="27">
                  <c:v>7616.6587500000005</c:v>
                </c:pt>
              </c:numCache>
            </c:numRef>
          </c:xVal>
          <c:yVal>
            <c:numRef>
              <c:f>'Social benefits per head of pop'!$C$70:$C$97</c:f>
              <c:numCache>
                <c:formatCode>#,##0</c:formatCode>
                <c:ptCount val="28"/>
                <c:pt idx="0">
                  <c:v>13355</c:v>
                </c:pt>
                <c:pt idx="1">
                  <c:v>48605</c:v>
                </c:pt>
                <c:pt idx="2">
                  <c:v>1165</c:v>
                </c:pt>
                <c:pt idx="3">
                  <c:v>395</c:v>
                </c:pt>
                <c:pt idx="4">
                  <c:v>1950</c:v>
                </c:pt>
                <c:pt idx="5">
                  <c:v>350</c:v>
                </c:pt>
                <c:pt idx="6">
                  <c:v>11480</c:v>
                </c:pt>
                <c:pt idx="7">
                  <c:v>85</c:v>
                </c:pt>
                <c:pt idx="8">
                  <c:v>6820</c:v>
                </c:pt>
                <c:pt idx="9">
                  <c:v>182530</c:v>
                </c:pt>
                <c:pt idx="10">
                  <c:v>220470</c:v>
                </c:pt>
                <c:pt idx="11">
                  <c:v>13345</c:v>
                </c:pt>
                <c:pt idx="12">
                  <c:v>10675</c:v>
                </c:pt>
                <c:pt idx="13">
                  <c:v>8720</c:v>
                </c:pt>
                <c:pt idx="14">
                  <c:v>343555</c:v>
                </c:pt>
                <c:pt idx="15">
                  <c:v>125</c:v>
                </c:pt>
                <c:pt idx="16">
                  <c:v>45</c:v>
                </c:pt>
                <c:pt idx="17">
                  <c:v>1445</c:v>
                </c:pt>
                <c:pt idx="18">
                  <c:v>11735</c:v>
                </c:pt>
                <c:pt idx="19">
                  <c:v>47580</c:v>
                </c:pt>
                <c:pt idx="20">
                  <c:v>355</c:v>
                </c:pt>
                <c:pt idx="21">
                  <c:v>2145</c:v>
                </c:pt>
                <c:pt idx="22">
                  <c:v>565</c:v>
                </c:pt>
                <c:pt idx="23">
                  <c:v>530</c:v>
                </c:pt>
                <c:pt idx="24">
                  <c:v>270</c:v>
                </c:pt>
                <c:pt idx="25">
                  <c:v>13130</c:v>
                </c:pt>
                <c:pt idx="26">
                  <c:v>87710</c:v>
                </c:pt>
                <c:pt idx="27">
                  <c:v>90890</c:v>
                </c:pt>
              </c:numCache>
            </c:numRef>
          </c:yVal>
          <c:smooth val="0"/>
          <c:extLst>
            <c:ext xmlns:c16="http://schemas.microsoft.com/office/drawing/2014/chart" uri="{C3380CC4-5D6E-409C-BE32-E72D297353CC}">
              <c16:uniqueId val="{0000001C-20A0-47E5-86B9-43FFDE88356E}"/>
            </c:ext>
          </c:extLst>
        </c:ser>
        <c:dLbls>
          <c:showLegendKey val="0"/>
          <c:showVal val="0"/>
          <c:showCatName val="0"/>
          <c:showSerName val="0"/>
          <c:showPercent val="0"/>
          <c:showBubbleSize val="0"/>
        </c:dLbls>
        <c:axId val="363614816"/>
        <c:axId val="1"/>
      </c:scatterChart>
      <c:valAx>
        <c:axId val="363614816"/>
        <c:scaling>
          <c:orientation val="minMax"/>
        </c:scaling>
        <c:delete val="0"/>
        <c:axPos val="b"/>
        <c:majorGridlines>
          <c:spPr>
            <a:ln w="9525" cap="flat" cmpd="sng" algn="ctr">
              <a:solidFill>
                <a:schemeClr val="tx1">
                  <a:lumMod val="15000"/>
                  <a:lumOff val="85000"/>
                </a:schemeClr>
              </a:solidFill>
              <a:round/>
            </a:ln>
            <a:effectLst/>
          </c:spPr>
        </c:majorGridlines>
        <c:minorGridlines/>
        <c:title>
          <c:tx>
            <c:rich>
              <a:bodyPr rot="0" vert="horz"/>
              <a:lstStyle/>
              <a:p>
                <a:pPr>
                  <a:defRPr/>
                </a:pPr>
                <a:r>
                  <a:rPr lang="cs-CZ"/>
                  <a:t>Social benefits (PPS, euro per capita, average 2008-2015) </a:t>
                </a:r>
              </a:p>
            </c:rich>
          </c:tx>
          <c:layout/>
          <c:overlay val="0"/>
          <c:spPr>
            <a:noFill/>
            <a:ln w="25400">
              <a:noFill/>
            </a:ln>
          </c:spPr>
        </c:title>
        <c:numFmt formatCode="#\ ##0.0" sourceLinked="1"/>
        <c:majorTickMark val="none"/>
        <c:minorTickMark val="none"/>
        <c:tickLblPos val="nextTo"/>
        <c:spPr>
          <a:noFill/>
          <a:ln w="9525" cap="flat" cmpd="sng" algn="ctr">
            <a:solidFill>
              <a:schemeClr val="tx1">
                <a:lumMod val="25000"/>
                <a:lumOff val="75000"/>
              </a:schemeClr>
            </a:solidFill>
            <a:round/>
          </a:ln>
          <a:effectLst/>
        </c:spPr>
        <c:txPr>
          <a:bodyPr rot="0" vert="horz"/>
          <a:lstStyle/>
          <a:p>
            <a:pPr>
              <a:defRPr sz="1000" b="0" i="0" u="none" strike="noStrike" baseline="0">
                <a:solidFill>
                  <a:srgbClr val="000000"/>
                </a:solidFill>
                <a:latin typeface="Times New Roman"/>
                <a:ea typeface="Times New Roman"/>
                <a:cs typeface="Times New Roman"/>
              </a:defRPr>
            </a:pPr>
            <a:endParaRPr lang="cs-CZ"/>
          </a:p>
        </c:txPr>
        <c:crossAx val="1"/>
        <c:crosses val="autoZero"/>
        <c:crossBetween val="midCat"/>
      </c:valAx>
      <c:valAx>
        <c:axId val="1"/>
        <c:scaling>
          <c:orientation val="minMax"/>
        </c:scaling>
        <c:delete val="0"/>
        <c:axPos val="l"/>
        <c:majorGridlines>
          <c:spPr>
            <a:ln w="9525" cap="flat" cmpd="sng" algn="ctr">
              <a:solidFill>
                <a:schemeClr val="tx1">
                  <a:lumMod val="15000"/>
                  <a:lumOff val="85000"/>
                </a:schemeClr>
              </a:solidFill>
              <a:round/>
            </a:ln>
            <a:effectLst/>
          </c:spPr>
        </c:majorGridlines>
        <c:minorGridlines/>
        <c:title>
          <c:tx>
            <c:rich>
              <a:bodyPr rot="-5400000" vert="horz"/>
              <a:lstStyle/>
              <a:p>
                <a:pPr>
                  <a:defRPr/>
                </a:pPr>
                <a:r>
                  <a:rPr lang="cs-CZ"/>
                  <a:t>Number of Asylum Applicants (average 2008-2017) </a:t>
                </a:r>
              </a:p>
            </c:rich>
          </c:tx>
          <c:layout/>
          <c:overlay val="0"/>
          <c:spPr>
            <a:noFill/>
            <a:ln w="25400">
              <a:noFill/>
            </a:ln>
          </c:spPr>
        </c:title>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vert="horz"/>
          <a:lstStyle/>
          <a:p>
            <a:pPr>
              <a:defRPr sz="800"/>
            </a:pPr>
            <a:endParaRPr lang="cs-CZ"/>
          </a:p>
        </c:txPr>
        <c:crossAx val="363614816"/>
        <c:crosses val="autoZero"/>
        <c:crossBetween val="midCat"/>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b="0">
          <a:latin typeface="Times New Roman" panose="02020603050405020304" pitchFamily="18" charset="0"/>
          <a:cs typeface="Times New Roman" panose="02020603050405020304" pitchFamily="18" charset="0"/>
        </a:defRPr>
      </a:pPr>
      <a:endParaRPr lang="cs-CZ"/>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400"/>
            </a:pPr>
            <a:r>
              <a:rPr lang="en-US" sz="1400" b="1" noProof="0" dirty="0" smtClean="0"/>
              <a:t>Risk of Poverty Prevalence Versus Number of Asylum Applicants  </a:t>
            </a:r>
            <a:endParaRPr lang="en-US" sz="1400" b="1" noProof="0" dirty="0"/>
          </a:p>
        </c:rich>
      </c:tx>
      <c:layout>
        <c:manualLayout>
          <c:xMode val="edge"/>
          <c:yMode val="edge"/>
          <c:x val="0.2317898221685572"/>
          <c:y val="3.0947775628626693E-2"/>
        </c:manualLayout>
      </c:layout>
      <c:overlay val="0"/>
      <c:spPr>
        <a:noFill/>
        <a:ln w="25400">
          <a:noFill/>
        </a:ln>
      </c:spPr>
    </c:title>
    <c:autoTitleDeleted val="0"/>
    <c:plotArea>
      <c:layout>
        <c:manualLayout>
          <c:layoutTarget val="inner"/>
          <c:xMode val="edge"/>
          <c:yMode val="edge"/>
          <c:x val="8.1839145106861647E-2"/>
          <c:y val="0.11055986218776918"/>
          <c:w val="0.87817455510368891"/>
          <c:h val="0.79228848331943003"/>
        </c:manualLayout>
      </c:layout>
      <c:scatterChart>
        <c:scatterStyle val="lineMarker"/>
        <c:varyColors val="0"/>
        <c:ser>
          <c:idx val="0"/>
          <c:order val="0"/>
          <c:tx>
            <c:strRef>
              <c:f>'People at risk of poverty and s'!$C$69</c:f>
              <c:strCache>
                <c:ptCount val="1"/>
                <c:pt idx="0">
                  <c:v>Number Aps</c:v>
                </c:pt>
              </c:strCache>
            </c:strRef>
          </c:tx>
          <c:spPr>
            <a:ln w="19050">
              <a:noFill/>
            </a:ln>
          </c:spPr>
          <c:marker>
            <c:symbol val="circle"/>
            <c:size val="5"/>
            <c:spPr>
              <a:solidFill>
                <a:schemeClr val="accent1"/>
              </a:solidFill>
              <a:ln w="9525">
                <a:solidFill>
                  <a:schemeClr val="accent1"/>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0-9DCF-484D-81A9-204898B45D26}"/>
                </c:ext>
              </c:extLst>
            </c:dLbl>
            <c:dLbl>
              <c:idx val="1"/>
              <c:layout/>
              <c:tx>
                <c:rich>
                  <a:bodyPr/>
                  <a:lstStyle/>
                  <a:p>
                    <a:r>
                      <a:rPr lang="en-US"/>
                      <a:t>BE</a:t>
                    </a:r>
                  </a:p>
                </c:rich>
              </c:tx>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9DCF-484D-81A9-204898B45D26}"/>
                </c:ext>
              </c:extLst>
            </c:dLbl>
            <c:dLbl>
              <c:idx val="2"/>
              <c:delete val="1"/>
              <c:extLst>
                <c:ext xmlns:c15="http://schemas.microsoft.com/office/drawing/2012/chart" uri="{CE6537A1-D6FC-4f65-9D91-7224C49458BB}"/>
                <c:ext xmlns:c16="http://schemas.microsoft.com/office/drawing/2014/chart" uri="{C3380CC4-5D6E-409C-BE32-E72D297353CC}">
                  <c16:uniqueId val="{00000002-9DCF-484D-81A9-204898B45D26}"/>
                </c:ext>
              </c:extLst>
            </c:dLbl>
            <c:dLbl>
              <c:idx val="3"/>
              <c:delete val="1"/>
              <c:extLst>
                <c:ext xmlns:c15="http://schemas.microsoft.com/office/drawing/2012/chart" uri="{CE6537A1-D6FC-4f65-9D91-7224C49458BB}"/>
                <c:ext xmlns:c16="http://schemas.microsoft.com/office/drawing/2014/chart" uri="{C3380CC4-5D6E-409C-BE32-E72D297353CC}">
                  <c16:uniqueId val="{00000003-9DCF-484D-81A9-204898B45D26}"/>
                </c:ext>
              </c:extLst>
            </c:dLbl>
            <c:dLbl>
              <c:idx val="4"/>
              <c:delete val="1"/>
              <c:extLst>
                <c:ext xmlns:c15="http://schemas.microsoft.com/office/drawing/2012/chart" uri="{CE6537A1-D6FC-4f65-9D91-7224C49458BB}"/>
                <c:ext xmlns:c16="http://schemas.microsoft.com/office/drawing/2014/chart" uri="{C3380CC4-5D6E-409C-BE32-E72D297353CC}">
                  <c16:uniqueId val="{00000004-9DCF-484D-81A9-204898B45D26}"/>
                </c:ext>
              </c:extLst>
            </c:dLbl>
            <c:dLbl>
              <c:idx val="5"/>
              <c:layout/>
              <c:tx>
                <c:rich>
                  <a:bodyPr/>
                  <a:lstStyle/>
                  <a:p>
                    <a:r>
                      <a:rPr lang="en-US"/>
                      <a:t>CZ</a:t>
                    </a:r>
                  </a:p>
                </c:rich>
              </c:tx>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9DCF-484D-81A9-204898B45D26}"/>
                </c:ext>
              </c:extLst>
            </c:dLbl>
            <c:dLbl>
              <c:idx val="6"/>
              <c:delete val="1"/>
              <c:extLst>
                <c:ext xmlns:c15="http://schemas.microsoft.com/office/drawing/2012/chart" uri="{CE6537A1-D6FC-4f65-9D91-7224C49458BB}"/>
                <c:ext xmlns:c16="http://schemas.microsoft.com/office/drawing/2014/chart" uri="{C3380CC4-5D6E-409C-BE32-E72D297353CC}">
                  <c16:uniqueId val="{00000006-9DCF-484D-81A9-204898B45D26}"/>
                </c:ext>
              </c:extLst>
            </c:dLbl>
            <c:dLbl>
              <c:idx val="8"/>
              <c:layout/>
              <c:tx>
                <c:rich>
                  <a:bodyPr/>
                  <a:lstStyle/>
                  <a:p>
                    <a:r>
                      <a:rPr lang="en-US"/>
                      <a:t>FI</a:t>
                    </a:r>
                  </a:p>
                </c:rich>
              </c:tx>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9DCF-484D-81A9-204898B45D26}"/>
                </c:ext>
              </c:extLst>
            </c:dLbl>
            <c:dLbl>
              <c:idx val="9"/>
              <c:layout>
                <c:manualLayout>
                  <c:x val="-3.1317494600432018E-2"/>
                  <c:y val="-3.2882011605415859E-2"/>
                </c:manualLayout>
              </c:layout>
              <c:tx>
                <c:rich>
                  <a:bodyPr rot="0" vert="horz"/>
                  <a:lstStyle/>
                  <a:p>
                    <a:pPr>
                      <a:defRPr/>
                    </a:pPr>
                    <a:r>
                      <a:rPr lang="en-US"/>
                      <a:t>FR</a:t>
                    </a:r>
                  </a:p>
                </c:rich>
              </c:tx>
              <c:spPr>
                <a:solidFill>
                  <a:srgbClr val="92D050"/>
                </a:solidFill>
                <a:ln w="25400">
                  <a:noFill/>
                </a:ln>
              </c:spPr>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9DCF-484D-81A9-204898B45D26}"/>
                </c:ext>
              </c:extLst>
            </c:dLbl>
            <c:dLbl>
              <c:idx val="10"/>
              <c:layout/>
              <c:tx>
                <c:rich>
                  <a:bodyPr rot="0" vert="horz"/>
                  <a:lstStyle/>
                  <a:p>
                    <a:pPr>
                      <a:defRPr/>
                    </a:pPr>
                    <a:r>
                      <a:rPr lang="en-US"/>
                      <a:t>GR</a:t>
                    </a:r>
                  </a:p>
                </c:rich>
              </c:tx>
              <c:spPr>
                <a:solidFill>
                  <a:srgbClr val="92D050"/>
                </a:solidFill>
                <a:ln w="25400">
                  <a:noFill/>
                </a:ln>
              </c:spPr>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9DCF-484D-81A9-204898B45D26}"/>
                </c:ext>
              </c:extLst>
            </c:dLbl>
            <c:dLbl>
              <c:idx val="11"/>
              <c:delete val="1"/>
              <c:extLst>
                <c:ext xmlns:c15="http://schemas.microsoft.com/office/drawing/2012/chart" uri="{CE6537A1-D6FC-4f65-9D91-7224C49458BB}"/>
                <c:ext xmlns:c16="http://schemas.microsoft.com/office/drawing/2014/chart" uri="{C3380CC4-5D6E-409C-BE32-E72D297353CC}">
                  <c16:uniqueId val="{0000000A-9DCF-484D-81A9-204898B45D26}"/>
                </c:ext>
              </c:extLst>
            </c:dLbl>
            <c:dLbl>
              <c:idx val="12"/>
              <c:delete val="1"/>
              <c:extLst>
                <c:ext xmlns:c15="http://schemas.microsoft.com/office/drawing/2012/chart" uri="{CE6537A1-D6FC-4f65-9D91-7224C49458BB}"/>
                <c:ext xmlns:c16="http://schemas.microsoft.com/office/drawing/2014/chart" uri="{C3380CC4-5D6E-409C-BE32-E72D297353CC}">
                  <c16:uniqueId val="{0000000B-9DCF-484D-81A9-204898B45D26}"/>
                </c:ext>
              </c:extLst>
            </c:dLbl>
            <c:dLbl>
              <c:idx val="13"/>
              <c:delete val="1"/>
              <c:extLst>
                <c:ext xmlns:c15="http://schemas.microsoft.com/office/drawing/2012/chart" uri="{CE6537A1-D6FC-4f65-9D91-7224C49458BB}"/>
                <c:ext xmlns:c16="http://schemas.microsoft.com/office/drawing/2014/chart" uri="{C3380CC4-5D6E-409C-BE32-E72D297353CC}">
                  <c16:uniqueId val="{0000000C-9DCF-484D-81A9-204898B45D26}"/>
                </c:ext>
              </c:extLst>
            </c:dLbl>
            <c:dLbl>
              <c:idx val="14"/>
              <c:layout/>
              <c:tx>
                <c:rich>
                  <a:bodyPr rot="0" vert="horz"/>
                  <a:lstStyle/>
                  <a:p>
                    <a:pPr>
                      <a:defRPr/>
                    </a:pPr>
                    <a:r>
                      <a:rPr lang="en-US"/>
                      <a:t>IT</a:t>
                    </a:r>
                  </a:p>
                </c:rich>
              </c:tx>
              <c:spPr>
                <a:solidFill>
                  <a:srgbClr val="92D050"/>
                </a:solidFill>
                <a:ln w="25400">
                  <a:noFill/>
                </a:ln>
              </c:spPr>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9DCF-484D-81A9-204898B45D26}"/>
                </c:ext>
              </c:extLst>
            </c:dLbl>
            <c:dLbl>
              <c:idx val="15"/>
              <c:delete val="1"/>
              <c:extLst>
                <c:ext xmlns:c15="http://schemas.microsoft.com/office/drawing/2012/chart" uri="{CE6537A1-D6FC-4f65-9D91-7224C49458BB}"/>
                <c:ext xmlns:c16="http://schemas.microsoft.com/office/drawing/2014/chart" uri="{C3380CC4-5D6E-409C-BE32-E72D297353CC}">
                  <c16:uniqueId val="{0000000E-9DCF-484D-81A9-204898B45D26}"/>
                </c:ext>
              </c:extLst>
            </c:dLbl>
            <c:dLbl>
              <c:idx val="16"/>
              <c:delete val="1"/>
              <c:extLst>
                <c:ext xmlns:c15="http://schemas.microsoft.com/office/drawing/2012/chart" uri="{CE6537A1-D6FC-4f65-9D91-7224C49458BB}"/>
                <c:ext xmlns:c16="http://schemas.microsoft.com/office/drawing/2014/chart" uri="{C3380CC4-5D6E-409C-BE32-E72D297353CC}">
                  <c16:uniqueId val="{0000000F-9DCF-484D-81A9-204898B45D26}"/>
                </c:ext>
              </c:extLst>
            </c:dLbl>
            <c:dLbl>
              <c:idx val="17"/>
              <c:delete val="1"/>
              <c:extLst>
                <c:ext xmlns:c15="http://schemas.microsoft.com/office/drawing/2012/chart" uri="{CE6537A1-D6FC-4f65-9D91-7224C49458BB}"/>
                <c:ext xmlns:c16="http://schemas.microsoft.com/office/drawing/2014/chart" uri="{C3380CC4-5D6E-409C-BE32-E72D297353CC}">
                  <c16:uniqueId val="{00000010-9DCF-484D-81A9-204898B45D26}"/>
                </c:ext>
              </c:extLst>
            </c:dLbl>
            <c:dLbl>
              <c:idx val="18"/>
              <c:layout/>
              <c:tx>
                <c:rich>
                  <a:bodyPr/>
                  <a:lstStyle/>
                  <a:p>
                    <a:r>
                      <a:rPr lang="en-US"/>
                      <a:t>DK</a:t>
                    </a:r>
                  </a:p>
                </c:rich>
              </c:tx>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9DCF-484D-81A9-204898B45D26}"/>
                </c:ext>
              </c:extLst>
            </c:dLbl>
            <c:dLbl>
              <c:idx val="19"/>
              <c:layout/>
              <c:tx>
                <c:rich>
                  <a:bodyPr/>
                  <a:lstStyle/>
                  <a:p>
                    <a:r>
                      <a:rPr lang="en-US"/>
                      <a:t>NL</a:t>
                    </a:r>
                  </a:p>
                </c:rich>
              </c:tx>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9DCF-484D-81A9-204898B45D26}"/>
                </c:ext>
              </c:extLst>
            </c:dLbl>
            <c:dLbl>
              <c:idx val="20"/>
              <c:delete val="1"/>
              <c:extLst>
                <c:ext xmlns:c15="http://schemas.microsoft.com/office/drawing/2012/chart" uri="{CE6537A1-D6FC-4f65-9D91-7224C49458BB}"/>
                <c:ext xmlns:c16="http://schemas.microsoft.com/office/drawing/2014/chart" uri="{C3380CC4-5D6E-409C-BE32-E72D297353CC}">
                  <c16:uniqueId val="{00000013-9DCF-484D-81A9-204898B45D26}"/>
                </c:ext>
              </c:extLst>
            </c:dLbl>
            <c:dLbl>
              <c:idx val="21"/>
              <c:delete val="1"/>
              <c:extLst>
                <c:ext xmlns:c15="http://schemas.microsoft.com/office/drawing/2012/chart" uri="{CE6537A1-D6FC-4f65-9D91-7224C49458BB}"/>
                <c:ext xmlns:c16="http://schemas.microsoft.com/office/drawing/2014/chart" uri="{C3380CC4-5D6E-409C-BE32-E72D297353CC}">
                  <c16:uniqueId val="{00000014-9DCF-484D-81A9-204898B45D26}"/>
                </c:ext>
              </c:extLst>
            </c:dLbl>
            <c:dLbl>
              <c:idx val="22"/>
              <c:delete val="1"/>
              <c:extLst>
                <c:ext xmlns:c15="http://schemas.microsoft.com/office/drawing/2012/chart" uri="{CE6537A1-D6FC-4f65-9D91-7224C49458BB}"/>
                <c:ext xmlns:c16="http://schemas.microsoft.com/office/drawing/2014/chart" uri="{C3380CC4-5D6E-409C-BE32-E72D297353CC}">
                  <c16:uniqueId val="{00000015-9DCF-484D-81A9-204898B45D26}"/>
                </c:ext>
              </c:extLst>
            </c:dLbl>
            <c:dLbl>
              <c:idx val="23"/>
              <c:delete val="1"/>
              <c:extLst>
                <c:ext xmlns:c15="http://schemas.microsoft.com/office/drawing/2012/chart" uri="{CE6537A1-D6FC-4f65-9D91-7224C49458BB}"/>
                <c:ext xmlns:c16="http://schemas.microsoft.com/office/drawing/2014/chart" uri="{C3380CC4-5D6E-409C-BE32-E72D297353CC}">
                  <c16:uniqueId val="{00000016-9DCF-484D-81A9-204898B45D26}"/>
                </c:ext>
              </c:extLst>
            </c:dLbl>
            <c:dLbl>
              <c:idx val="24"/>
              <c:delete val="1"/>
              <c:extLst>
                <c:ext xmlns:c15="http://schemas.microsoft.com/office/drawing/2012/chart" uri="{CE6537A1-D6FC-4f65-9D91-7224C49458BB}"/>
                <c:ext xmlns:c16="http://schemas.microsoft.com/office/drawing/2014/chart" uri="{C3380CC4-5D6E-409C-BE32-E72D297353CC}">
                  <c16:uniqueId val="{00000017-9DCF-484D-81A9-204898B45D26}"/>
                </c:ext>
              </c:extLst>
            </c:dLbl>
            <c:dLbl>
              <c:idx val="25"/>
              <c:delete val="1"/>
              <c:extLst>
                <c:ext xmlns:c15="http://schemas.microsoft.com/office/drawing/2012/chart" uri="{CE6537A1-D6FC-4f65-9D91-7224C49458BB}"/>
                <c:ext xmlns:c16="http://schemas.microsoft.com/office/drawing/2014/chart" uri="{C3380CC4-5D6E-409C-BE32-E72D297353CC}">
                  <c16:uniqueId val="{00000018-9DCF-484D-81A9-204898B45D26}"/>
                </c:ext>
              </c:extLst>
            </c:dLbl>
            <c:dLbl>
              <c:idx val="26"/>
              <c:layout/>
              <c:tx>
                <c:rich>
                  <a:bodyPr rot="0" vert="horz"/>
                  <a:lstStyle/>
                  <a:p>
                    <a:pPr>
                      <a:defRPr/>
                    </a:pPr>
                    <a:r>
                      <a:rPr lang="en-US"/>
                      <a:t>SE</a:t>
                    </a:r>
                  </a:p>
                </c:rich>
              </c:tx>
              <c:spPr>
                <a:solidFill>
                  <a:srgbClr val="92D050"/>
                </a:solidFill>
                <a:ln w="25400">
                  <a:noFill/>
                </a:ln>
              </c:spPr>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9-9DCF-484D-81A9-204898B45D26}"/>
                </c:ext>
              </c:extLst>
            </c:dLbl>
            <c:dLbl>
              <c:idx val="27"/>
              <c:layout/>
              <c:tx>
                <c:rich>
                  <a:bodyPr rot="0" vert="horz"/>
                  <a:lstStyle/>
                  <a:p>
                    <a:pPr>
                      <a:defRPr/>
                    </a:pPr>
                    <a:r>
                      <a:rPr lang="en-US"/>
                      <a:t>UK</a:t>
                    </a:r>
                  </a:p>
                </c:rich>
              </c:tx>
              <c:spPr>
                <a:solidFill>
                  <a:srgbClr val="92D050"/>
                </a:solidFill>
                <a:ln w="25400">
                  <a:noFill/>
                </a:ln>
              </c:spPr>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A-9DCF-484D-81A9-204898B45D26}"/>
                </c:ext>
              </c:extLst>
            </c:dLbl>
            <c:spPr>
              <a:noFill/>
              <a:ln w="25400">
                <a:noFill/>
              </a:ln>
            </c:spPr>
            <c:txPr>
              <a:bodyPr rot="0" vert="horz"/>
              <a:lstStyle/>
              <a:p>
                <a:pPr>
                  <a:defRPr/>
                </a:pPr>
                <a:endParaRPr lang="cs-CZ"/>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xVal>
            <c:numRef>
              <c:f>'People at risk of poverty and s'!$B$70:$B$97</c:f>
              <c:numCache>
                <c:formatCode>#\ ##0.0</c:formatCode>
                <c:ptCount val="28"/>
                <c:pt idx="0">
                  <c:v>18.955555555555556</c:v>
                </c:pt>
                <c:pt idx="1">
                  <c:v>20.911111111111111</c:v>
                </c:pt>
                <c:pt idx="2">
                  <c:v>45.377777777777773</c:v>
                </c:pt>
                <c:pt idx="3">
                  <c:v>30.357142857142861</c:v>
                </c:pt>
                <c:pt idx="4">
                  <c:v>26.1</c:v>
                </c:pt>
                <c:pt idx="5">
                  <c:v>14.566666666666666</c:v>
                </c:pt>
                <c:pt idx="6">
                  <c:v>17.544444444444441</c:v>
                </c:pt>
                <c:pt idx="7">
                  <c:v>23.5</c:v>
                </c:pt>
                <c:pt idx="8">
                  <c:v>17</c:v>
                </c:pt>
                <c:pt idx="9">
                  <c:v>18.566666666666663</c:v>
                </c:pt>
                <c:pt idx="10">
                  <c:v>19.988888888888887</c:v>
                </c:pt>
                <c:pt idx="11">
                  <c:v>32.444444444444443</c:v>
                </c:pt>
                <c:pt idx="12">
                  <c:v>30.422222222222224</c:v>
                </c:pt>
                <c:pt idx="13">
                  <c:v>27.133333333333333</c:v>
                </c:pt>
                <c:pt idx="14">
                  <c:v>27.655555555555555</c:v>
                </c:pt>
                <c:pt idx="15">
                  <c:v>34.866666666666667</c:v>
                </c:pt>
                <c:pt idx="16">
                  <c:v>30.555555555555561</c:v>
                </c:pt>
                <c:pt idx="17">
                  <c:v>17.988888888888891</c:v>
                </c:pt>
                <c:pt idx="18">
                  <c:v>21.900000000000002</c:v>
                </c:pt>
                <c:pt idx="19">
                  <c:v>15.699999999999998</c:v>
                </c:pt>
                <c:pt idx="20">
                  <c:v>26.200000000000003</c:v>
                </c:pt>
                <c:pt idx="21">
                  <c:v>25.844444444444441</c:v>
                </c:pt>
                <c:pt idx="22">
                  <c:v>41.24444444444444</c:v>
                </c:pt>
                <c:pt idx="23">
                  <c:v>19.62222222222222</c:v>
                </c:pt>
                <c:pt idx="24">
                  <c:v>19.022222222222226</c:v>
                </c:pt>
                <c:pt idx="25">
                  <c:v>26.833333333333332</c:v>
                </c:pt>
                <c:pt idx="26">
                  <c:v>17.977777777777778</c:v>
                </c:pt>
                <c:pt idx="27">
                  <c:v>23.311111111111114</c:v>
                </c:pt>
              </c:numCache>
            </c:numRef>
          </c:xVal>
          <c:yVal>
            <c:numRef>
              <c:f>'People at risk of poverty and s'!$C$70:$C$97</c:f>
              <c:numCache>
                <c:formatCode>#,##0</c:formatCode>
                <c:ptCount val="28"/>
                <c:pt idx="0">
                  <c:v>13355</c:v>
                </c:pt>
                <c:pt idx="1">
                  <c:v>48605</c:v>
                </c:pt>
                <c:pt idx="2">
                  <c:v>1165</c:v>
                </c:pt>
                <c:pt idx="3">
                  <c:v>395</c:v>
                </c:pt>
                <c:pt idx="4">
                  <c:v>1950</c:v>
                </c:pt>
                <c:pt idx="5">
                  <c:v>350</c:v>
                </c:pt>
                <c:pt idx="6">
                  <c:v>11480</c:v>
                </c:pt>
                <c:pt idx="7">
                  <c:v>85</c:v>
                </c:pt>
                <c:pt idx="8">
                  <c:v>6820</c:v>
                </c:pt>
                <c:pt idx="9">
                  <c:v>182530</c:v>
                </c:pt>
                <c:pt idx="10">
                  <c:v>220470</c:v>
                </c:pt>
                <c:pt idx="11">
                  <c:v>13345</c:v>
                </c:pt>
                <c:pt idx="12">
                  <c:v>10675</c:v>
                </c:pt>
                <c:pt idx="13">
                  <c:v>8720</c:v>
                </c:pt>
                <c:pt idx="14">
                  <c:v>343555</c:v>
                </c:pt>
                <c:pt idx="15">
                  <c:v>125</c:v>
                </c:pt>
                <c:pt idx="16">
                  <c:v>45</c:v>
                </c:pt>
                <c:pt idx="17">
                  <c:v>1445</c:v>
                </c:pt>
                <c:pt idx="18">
                  <c:v>11735</c:v>
                </c:pt>
                <c:pt idx="19">
                  <c:v>47580</c:v>
                </c:pt>
                <c:pt idx="20">
                  <c:v>355</c:v>
                </c:pt>
                <c:pt idx="21">
                  <c:v>2145</c:v>
                </c:pt>
                <c:pt idx="22">
                  <c:v>565</c:v>
                </c:pt>
                <c:pt idx="23">
                  <c:v>530</c:v>
                </c:pt>
                <c:pt idx="24">
                  <c:v>270</c:v>
                </c:pt>
                <c:pt idx="25">
                  <c:v>13130</c:v>
                </c:pt>
                <c:pt idx="26">
                  <c:v>87710</c:v>
                </c:pt>
                <c:pt idx="27">
                  <c:v>90890</c:v>
                </c:pt>
              </c:numCache>
            </c:numRef>
          </c:yVal>
          <c:smooth val="0"/>
          <c:extLst>
            <c:ext xmlns:c16="http://schemas.microsoft.com/office/drawing/2014/chart" uri="{C3380CC4-5D6E-409C-BE32-E72D297353CC}">
              <c16:uniqueId val="{0000001B-9DCF-484D-81A9-204898B45D26}"/>
            </c:ext>
          </c:extLst>
        </c:ser>
        <c:dLbls>
          <c:showLegendKey val="0"/>
          <c:showVal val="0"/>
          <c:showCatName val="0"/>
          <c:showSerName val="0"/>
          <c:showPercent val="0"/>
          <c:showBubbleSize val="0"/>
        </c:dLbls>
        <c:axId val="364308752"/>
        <c:axId val="1"/>
      </c:scatterChart>
      <c:valAx>
        <c:axId val="364308752"/>
        <c:scaling>
          <c:orientation val="minMax"/>
        </c:scaling>
        <c:delete val="0"/>
        <c:axPos val="b"/>
        <c:majorGridlines>
          <c:spPr>
            <a:ln w="9525" cap="flat" cmpd="sng" algn="ctr">
              <a:solidFill>
                <a:schemeClr val="tx1">
                  <a:lumMod val="15000"/>
                  <a:lumOff val="85000"/>
                </a:schemeClr>
              </a:solidFill>
              <a:round/>
            </a:ln>
            <a:effectLst/>
          </c:spPr>
        </c:majorGridlines>
        <c:minorGridlines/>
        <c:title>
          <c:tx>
            <c:rich>
              <a:bodyPr rot="0" vert="horz"/>
              <a:lstStyle/>
              <a:p>
                <a:pPr>
                  <a:defRPr/>
                </a:pPr>
                <a:r>
                  <a:rPr lang="cs-CZ"/>
                  <a:t>People at risk of poverty or social exclusion (percentage, average 2008-2016) </a:t>
                </a:r>
              </a:p>
            </c:rich>
          </c:tx>
          <c:layout/>
          <c:overlay val="0"/>
          <c:spPr>
            <a:noFill/>
            <a:ln w="25400">
              <a:noFill/>
            </a:ln>
          </c:spPr>
        </c:title>
        <c:numFmt formatCode="#\ ##0.0" sourceLinked="1"/>
        <c:majorTickMark val="none"/>
        <c:minorTickMark val="none"/>
        <c:tickLblPos val="nextTo"/>
        <c:spPr>
          <a:noFill/>
          <a:ln w="9525" cap="flat" cmpd="sng" algn="ctr">
            <a:solidFill>
              <a:schemeClr val="tx1">
                <a:lumMod val="25000"/>
                <a:lumOff val="75000"/>
              </a:schemeClr>
            </a:solidFill>
            <a:round/>
          </a:ln>
          <a:effectLst/>
        </c:spPr>
        <c:txPr>
          <a:bodyPr rot="0" vert="horz"/>
          <a:lstStyle/>
          <a:p>
            <a:pPr>
              <a:defRPr sz="1000" b="0" i="0" u="none" strike="noStrike" baseline="0">
                <a:solidFill>
                  <a:srgbClr val="000000"/>
                </a:solidFill>
                <a:latin typeface="Times New Roman"/>
                <a:ea typeface="Times New Roman"/>
                <a:cs typeface="Times New Roman"/>
              </a:defRPr>
            </a:pPr>
            <a:endParaRPr lang="cs-CZ"/>
          </a:p>
        </c:txPr>
        <c:crossAx val="1"/>
        <c:crosses val="autoZero"/>
        <c:crossBetween val="midCat"/>
      </c:valAx>
      <c:valAx>
        <c:axId val="1"/>
        <c:scaling>
          <c:orientation val="minMax"/>
        </c:scaling>
        <c:delete val="0"/>
        <c:axPos val="l"/>
        <c:majorGridlines>
          <c:spPr>
            <a:ln w="9525" cap="flat" cmpd="sng" algn="ctr">
              <a:solidFill>
                <a:schemeClr val="tx1">
                  <a:lumMod val="15000"/>
                  <a:lumOff val="85000"/>
                </a:schemeClr>
              </a:solidFill>
              <a:round/>
            </a:ln>
            <a:effectLst/>
          </c:spPr>
        </c:majorGridlines>
        <c:minorGridlines/>
        <c:title>
          <c:tx>
            <c:rich>
              <a:bodyPr rot="-5400000" vert="horz"/>
              <a:lstStyle/>
              <a:p>
                <a:pPr>
                  <a:defRPr/>
                </a:pPr>
                <a:r>
                  <a:rPr lang="cs-CZ"/>
                  <a:t>Number of Asylum Applicants (average, 2008-2017) </a:t>
                </a:r>
              </a:p>
            </c:rich>
          </c:tx>
          <c:layout/>
          <c:overlay val="0"/>
          <c:spPr>
            <a:noFill/>
            <a:ln w="25400">
              <a:noFill/>
            </a:ln>
          </c:spPr>
        </c:title>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vert="horz"/>
          <a:lstStyle/>
          <a:p>
            <a:pPr>
              <a:defRPr sz="800"/>
            </a:pPr>
            <a:endParaRPr lang="cs-CZ"/>
          </a:p>
        </c:txPr>
        <c:crossAx val="364308752"/>
        <c:crosses val="autoZero"/>
        <c:crossBetween val="midCat"/>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b="0">
          <a:latin typeface="Times New Roman" panose="02020603050405020304" pitchFamily="18" charset="0"/>
          <a:cs typeface="Times New Roman" panose="02020603050405020304" pitchFamily="18" charset="0"/>
        </a:defRPr>
      </a:pPr>
      <a:endParaRPr lang="cs-CZ"/>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b="1" noProof="0" dirty="0" smtClean="0">
                <a:solidFill>
                  <a:schemeClr val="tx1"/>
                </a:solidFill>
                <a:latin typeface="Times New Roman" panose="02020603050405020304" pitchFamily="18" charset="0"/>
                <a:cs typeface="Times New Roman" panose="02020603050405020304" pitchFamily="18" charset="0"/>
              </a:rPr>
              <a:t>Activity Rate of</a:t>
            </a:r>
            <a:r>
              <a:rPr lang="en-US" b="1" baseline="0" noProof="0" dirty="0" smtClean="0">
                <a:solidFill>
                  <a:schemeClr val="tx1"/>
                </a:solidFill>
                <a:latin typeface="Times New Roman" panose="02020603050405020304" pitchFamily="18" charset="0"/>
                <a:cs typeface="Times New Roman" panose="02020603050405020304" pitchFamily="18" charset="0"/>
              </a:rPr>
              <a:t> the </a:t>
            </a:r>
            <a:r>
              <a:rPr lang="en-US" b="1" noProof="0" dirty="0" smtClean="0">
                <a:solidFill>
                  <a:schemeClr val="tx1"/>
                </a:solidFill>
                <a:latin typeface="Times New Roman" panose="02020603050405020304" pitchFamily="18" charset="0"/>
                <a:cs typeface="Times New Roman" panose="02020603050405020304" pitchFamily="18" charset="0"/>
              </a:rPr>
              <a:t> Citizens with Non-EU</a:t>
            </a:r>
            <a:r>
              <a:rPr lang="en-US" b="1" baseline="0" noProof="0" dirty="0" smtClean="0">
                <a:solidFill>
                  <a:schemeClr val="tx1"/>
                </a:solidFill>
                <a:latin typeface="Times New Roman" panose="02020603050405020304" pitchFamily="18" charset="0"/>
                <a:cs typeface="Times New Roman" panose="02020603050405020304" pitchFamily="18" charset="0"/>
              </a:rPr>
              <a:t> Country of Birth </a:t>
            </a:r>
          </a:p>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b="1" baseline="0" noProof="0" dirty="0" smtClean="0">
                <a:solidFill>
                  <a:schemeClr val="tx1"/>
                </a:solidFill>
                <a:latin typeface="Times New Roman" panose="02020603050405020304" pitchFamily="18" charset="0"/>
                <a:cs typeface="Times New Roman" panose="02020603050405020304" pitchFamily="18" charset="0"/>
              </a:rPr>
              <a:t>Versus Number of Asylum Applicants  </a:t>
            </a:r>
            <a:endParaRPr lang="en-US" b="1" noProof="0" dirty="0">
              <a:solidFill>
                <a:schemeClr val="tx1"/>
              </a:solidFill>
              <a:latin typeface="Times New Roman" panose="02020603050405020304" pitchFamily="18" charset="0"/>
              <a:cs typeface="Times New Roman" panose="02020603050405020304" pitchFamily="18" charset="0"/>
            </a:endParaRPr>
          </a:p>
        </c:rich>
      </c:tx>
      <c:layout>
        <c:manualLayout>
          <c:xMode val="edge"/>
          <c:yMode val="edge"/>
          <c:x val="0.14049922059234982"/>
          <c:y val="2.0631850419084462E-2"/>
        </c:manualLayout>
      </c:layout>
      <c:overlay val="0"/>
      <c:spPr>
        <a:noFill/>
        <a:ln w="25400">
          <a:noFill/>
        </a:ln>
      </c:spPr>
    </c:title>
    <c:autoTitleDeleted val="0"/>
    <c:plotArea>
      <c:layout>
        <c:manualLayout>
          <c:layoutTarget val="inner"/>
          <c:xMode val="edge"/>
          <c:yMode val="edge"/>
          <c:x val="8.1839145106861647E-2"/>
          <c:y val="0.11055986218776918"/>
          <c:w val="0.87817455510368891"/>
          <c:h val="0.79228848331943003"/>
        </c:manualLayout>
      </c:layout>
      <c:scatterChart>
        <c:scatterStyle val="lineMarker"/>
        <c:varyColors val="0"/>
        <c:ser>
          <c:idx val="0"/>
          <c:order val="0"/>
          <c:tx>
            <c:strRef>
              <c:f>'Activity rate'!$C$69</c:f>
              <c:strCache>
                <c:ptCount val="1"/>
                <c:pt idx="0">
                  <c:v>Number Aps</c:v>
                </c:pt>
              </c:strCache>
            </c:strRef>
          </c:tx>
          <c:spPr>
            <a:ln w="19050">
              <a:noFill/>
            </a:ln>
          </c:spPr>
          <c:marker>
            <c:symbol val="circle"/>
            <c:size val="5"/>
            <c:spPr>
              <a:solidFill>
                <a:schemeClr val="accent1"/>
              </a:solidFill>
              <a:ln w="9525">
                <a:solidFill>
                  <a:schemeClr val="accent1"/>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0-79B8-403F-A063-124EBDB47AE4}"/>
                </c:ext>
              </c:extLst>
            </c:dLbl>
            <c:dLbl>
              <c:idx val="1"/>
              <c:layout/>
              <c:tx>
                <c:rich>
                  <a:bodyPr/>
                  <a:lstStyle/>
                  <a:p>
                    <a:r>
                      <a:rPr lang="en-US"/>
                      <a:t>BE</a:t>
                    </a:r>
                  </a:p>
                </c:rich>
              </c:tx>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79B8-403F-A063-124EBDB47AE4}"/>
                </c:ext>
              </c:extLst>
            </c:dLbl>
            <c:dLbl>
              <c:idx val="2"/>
              <c:delete val="1"/>
              <c:extLst>
                <c:ext xmlns:c15="http://schemas.microsoft.com/office/drawing/2012/chart" uri="{CE6537A1-D6FC-4f65-9D91-7224C49458BB}"/>
                <c:ext xmlns:c16="http://schemas.microsoft.com/office/drawing/2014/chart" uri="{C3380CC4-5D6E-409C-BE32-E72D297353CC}">
                  <c16:uniqueId val="{00000002-79B8-403F-A063-124EBDB47AE4}"/>
                </c:ext>
              </c:extLst>
            </c:dLbl>
            <c:dLbl>
              <c:idx val="3"/>
              <c:delete val="1"/>
              <c:extLst>
                <c:ext xmlns:c15="http://schemas.microsoft.com/office/drawing/2012/chart" uri="{CE6537A1-D6FC-4f65-9D91-7224C49458BB}"/>
                <c:ext xmlns:c16="http://schemas.microsoft.com/office/drawing/2014/chart" uri="{C3380CC4-5D6E-409C-BE32-E72D297353CC}">
                  <c16:uniqueId val="{00000003-79B8-403F-A063-124EBDB47AE4}"/>
                </c:ext>
              </c:extLst>
            </c:dLbl>
            <c:dLbl>
              <c:idx val="4"/>
              <c:delete val="1"/>
              <c:extLst>
                <c:ext xmlns:c15="http://schemas.microsoft.com/office/drawing/2012/chart" uri="{CE6537A1-D6FC-4f65-9D91-7224C49458BB}"/>
                <c:ext xmlns:c16="http://schemas.microsoft.com/office/drawing/2014/chart" uri="{C3380CC4-5D6E-409C-BE32-E72D297353CC}">
                  <c16:uniqueId val="{00000004-79B8-403F-A063-124EBDB47AE4}"/>
                </c:ext>
              </c:extLst>
            </c:dLbl>
            <c:dLbl>
              <c:idx val="5"/>
              <c:layout>
                <c:manualLayout>
                  <c:x val="-1.0727580372250424E-2"/>
                  <c:y val="-3.9954918594556722E-2"/>
                </c:manualLayout>
              </c:layout>
              <c:tx>
                <c:rich>
                  <a:bodyPr/>
                  <a:lstStyle/>
                  <a:p>
                    <a:r>
                      <a:rPr lang="en-US"/>
                      <a:t>CZ</a:t>
                    </a:r>
                  </a:p>
                </c:rich>
              </c:tx>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79B8-403F-A063-124EBDB47AE4}"/>
                </c:ext>
              </c:extLst>
            </c:dLbl>
            <c:dLbl>
              <c:idx val="6"/>
              <c:delete val="1"/>
              <c:extLst>
                <c:ext xmlns:c15="http://schemas.microsoft.com/office/drawing/2012/chart" uri="{CE6537A1-D6FC-4f65-9D91-7224C49458BB}"/>
                <c:ext xmlns:c16="http://schemas.microsoft.com/office/drawing/2014/chart" uri="{C3380CC4-5D6E-409C-BE32-E72D297353CC}">
                  <c16:uniqueId val="{00000006-79B8-403F-A063-124EBDB47AE4}"/>
                </c:ext>
              </c:extLst>
            </c:dLbl>
            <c:dLbl>
              <c:idx val="7"/>
              <c:delete val="1"/>
              <c:extLst>
                <c:ext xmlns:c15="http://schemas.microsoft.com/office/drawing/2012/chart" uri="{CE6537A1-D6FC-4f65-9D91-7224C49458BB}"/>
                <c:ext xmlns:c16="http://schemas.microsoft.com/office/drawing/2014/chart" uri="{C3380CC4-5D6E-409C-BE32-E72D297353CC}">
                  <c16:uniqueId val="{00000007-79B8-403F-A063-124EBDB47AE4}"/>
                </c:ext>
              </c:extLst>
            </c:dLbl>
            <c:dLbl>
              <c:idx val="8"/>
              <c:delete val="1"/>
              <c:extLst>
                <c:ext xmlns:c15="http://schemas.microsoft.com/office/drawing/2012/chart" uri="{CE6537A1-D6FC-4f65-9D91-7224C49458BB}"/>
                <c:ext xmlns:c16="http://schemas.microsoft.com/office/drawing/2014/chart" uri="{C3380CC4-5D6E-409C-BE32-E72D297353CC}">
                  <c16:uniqueId val="{00000008-79B8-403F-A063-124EBDB47AE4}"/>
                </c:ext>
              </c:extLst>
            </c:dLbl>
            <c:dLbl>
              <c:idx val="9"/>
              <c:layout/>
              <c:tx>
                <c:rich>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r>
                      <a:rPr lang="en-US"/>
                      <a:t>FR</a:t>
                    </a:r>
                  </a:p>
                </c:rich>
              </c:tx>
              <c:spPr>
                <a:solidFill>
                  <a:srgbClr val="92D050"/>
                </a:solidFill>
                <a:ln w="25400">
                  <a:noFill/>
                </a:ln>
              </c:spPr>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79B8-403F-A063-124EBDB47AE4}"/>
                </c:ext>
              </c:extLst>
            </c:dLbl>
            <c:dLbl>
              <c:idx val="10"/>
              <c:layout/>
              <c:tx>
                <c:rich>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r>
                      <a:rPr lang="en-US"/>
                      <a:t>DE</a:t>
                    </a:r>
                  </a:p>
                </c:rich>
              </c:tx>
              <c:spPr>
                <a:solidFill>
                  <a:srgbClr val="92D050"/>
                </a:solidFill>
                <a:ln w="25400">
                  <a:noFill/>
                </a:ln>
              </c:spPr>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79B8-403F-A063-124EBDB47AE4}"/>
                </c:ext>
              </c:extLst>
            </c:dLbl>
            <c:dLbl>
              <c:idx val="11"/>
              <c:delete val="1"/>
              <c:extLst>
                <c:ext xmlns:c15="http://schemas.microsoft.com/office/drawing/2012/chart" uri="{CE6537A1-D6FC-4f65-9D91-7224C49458BB}"/>
                <c:ext xmlns:c16="http://schemas.microsoft.com/office/drawing/2014/chart" uri="{C3380CC4-5D6E-409C-BE32-E72D297353CC}">
                  <c16:uniqueId val="{0000000B-79B8-403F-A063-124EBDB47AE4}"/>
                </c:ext>
              </c:extLst>
            </c:dLbl>
            <c:dLbl>
              <c:idx val="12"/>
              <c:delete val="1"/>
              <c:extLst>
                <c:ext xmlns:c15="http://schemas.microsoft.com/office/drawing/2012/chart" uri="{CE6537A1-D6FC-4f65-9D91-7224C49458BB}"/>
                <c:ext xmlns:c16="http://schemas.microsoft.com/office/drawing/2014/chart" uri="{C3380CC4-5D6E-409C-BE32-E72D297353CC}">
                  <c16:uniqueId val="{0000000C-79B8-403F-A063-124EBDB47AE4}"/>
                </c:ext>
              </c:extLst>
            </c:dLbl>
            <c:dLbl>
              <c:idx val="13"/>
              <c:delete val="1"/>
              <c:extLst>
                <c:ext xmlns:c15="http://schemas.microsoft.com/office/drawing/2012/chart" uri="{CE6537A1-D6FC-4f65-9D91-7224C49458BB}"/>
                <c:ext xmlns:c16="http://schemas.microsoft.com/office/drawing/2014/chart" uri="{C3380CC4-5D6E-409C-BE32-E72D297353CC}">
                  <c16:uniqueId val="{0000000D-79B8-403F-A063-124EBDB47AE4}"/>
                </c:ext>
              </c:extLst>
            </c:dLbl>
            <c:dLbl>
              <c:idx val="14"/>
              <c:layout/>
              <c:tx>
                <c:rich>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r>
                      <a:rPr lang="en-US"/>
                      <a:t>IT</a:t>
                    </a:r>
                  </a:p>
                </c:rich>
              </c:tx>
              <c:spPr>
                <a:solidFill>
                  <a:srgbClr val="92D050"/>
                </a:solidFill>
                <a:ln w="25400">
                  <a:noFill/>
                </a:ln>
              </c:spPr>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79B8-403F-A063-124EBDB47AE4}"/>
                </c:ext>
              </c:extLst>
            </c:dLbl>
            <c:dLbl>
              <c:idx val="15"/>
              <c:delete val="1"/>
              <c:extLst>
                <c:ext xmlns:c15="http://schemas.microsoft.com/office/drawing/2012/chart" uri="{CE6537A1-D6FC-4f65-9D91-7224C49458BB}"/>
                <c:ext xmlns:c16="http://schemas.microsoft.com/office/drawing/2014/chart" uri="{C3380CC4-5D6E-409C-BE32-E72D297353CC}">
                  <c16:uniqueId val="{0000000F-79B8-403F-A063-124EBDB47AE4}"/>
                </c:ext>
              </c:extLst>
            </c:dLbl>
            <c:dLbl>
              <c:idx val="16"/>
              <c:delete val="1"/>
              <c:extLst>
                <c:ext xmlns:c15="http://schemas.microsoft.com/office/drawing/2012/chart" uri="{CE6537A1-D6FC-4f65-9D91-7224C49458BB}"/>
                <c:ext xmlns:c16="http://schemas.microsoft.com/office/drawing/2014/chart" uri="{C3380CC4-5D6E-409C-BE32-E72D297353CC}">
                  <c16:uniqueId val="{00000010-79B8-403F-A063-124EBDB47AE4}"/>
                </c:ext>
              </c:extLst>
            </c:dLbl>
            <c:dLbl>
              <c:idx val="17"/>
              <c:delete val="1"/>
              <c:extLst>
                <c:ext xmlns:c15="http://schemas.microsoft.com/office/drawing/2012/chart" uri="{CE6537A1-D6FC-4f65-9D91-7224C49458BB}"/>
                <c:ext xmlns:c16="http://schemas.microsoft.com/office/drawing/2014/chart" uri="{C3380CC4-5D6E-409C-BE32-E72D297353CC}">
                  <c16:uniqueId val="{00000011-79B8-403F-A063-124EBDB47AE4}"/>
                </c:ext>
              </c:extLst>
            </c:dLbl>
            <c:dLbl>
              <c:idx val="18"/>
              <c:delete val="1"/>
              <c:extLst>
                <c:ext xmlns:c15="http://schemas.microsoft.com/office/drawing/2012/chart" uri="{CE6537A1-D6FC-4f65-9D91-7224C49458BB}"/>
                <c:ext xmlns:c16="http://schemas.microsoft.com/office/drawing/2014/chart" uri="{C3380CC4-5D6E-409C-BE32-E72D297353CC}">
                  <c16:uniqueId val="{00000012-79B8-403F-A063-124EBDB47AE4}"/>
                </c:ext>
              </c:extLst>
            </c:dLbl>
            <c:dLbl>
              <c:idx val="19"/>
              <c:layout/>
              <c:tx>
                <c:rich>
                  <a:bodyPr/>
                  <a:lstStyle/>
                  <a:p>
                    <a:r>
                      <a:rPr lang="en-US"/>
                      <a:t>NL</a:t>
                    </a:r>
                  </a:p>
                </c:rich>
              </c:tx>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79B8-403F-A063-124EBDB47AE4}"/>
                </c:ext>
              </c:extLst>
            </c:dLbl>
            <c:dLbl>
              <c:idx val="20"/>
              <c:delete val="1"/>
              <c:extLst>
                <c:ext xmlns:c15="http://schemas.microsoft.com/office/drawing/2012/chart" uri="{CE6537A1-D6FC-4f65-9D91-7224C49458BB}"/>
                <c:ext xmlns:c16="http://schemas.microsoft.com/office/drawing/2014/chart" uri="{C3380CC4-5D6E-409C-BE32-E72D297353CC}">
                  <c16:uniqueId val="{00000014-79B8-403F-A063-124EBDB47AE4}"/>
                </c:ext>
              </c:extLst>
            </c:dLbl>
            <c:dLbl>
              <c:idx val="21"/>
              <c:layout/>
              <c:tx>
                <c:rich>
                  <a:bodyPr/>
                  <a:lstStyle/>
                  <a:p>
                    <a:r>
                      <a:rPr lang="en-US"/>
                      <a:t>PT</a:t>
                    </a:r>
                  </a:p>
                </c:rich>
              </c:tx>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5-79B8-403F-A063-124EBDB47AE4}"/>
                </c:ext>
              </c:extLst>
            </c:dLbl>
            <c:dLbl>
              <c:idx val="22"/>
              <c:delete val="1"/>
              <c:extLst>
                <c:ext xmlns:c15="http://schemas.microsoft.com/office/drawing/2012/chart" uri="{CE6537A1-D6FC-4f65-9D91-7224C49458BB}"/>
                <c:ext xmlns:c16="http://schemas.microsoft.com/office/drawing/2014/chart" uri="{C3380CC4-5D6E-409C-BE32-E72D297353CC}">
                  <c16:uniqueId val="{00000016-79B8-403F-A063-124EBDB47AE4}"/>
                </c:ext>
              </c:extLst>
            </c:dLbl>
            <c:dLbl>
              <c:idx val="23"/>
              <c:delete val="1"/>
              <c:extLst>
                <c:ext xmlns:c15="http://schemas.microsoft.com/office/drawing/2012/chart" uri="{CE6537A1-D6FC-4f65-9D91-7224C49458BB}"/>
                <c:ext xmlns:c16="http://schemas.microsoft.com/office/drawing/2014/chart" uri="{C3380CC4-5D6E-409C-BE32-E72D297353CC}">
                  <c16:uniqueId val="{00000017-79B8-403F-A063-124EBDB47AE4}"/>
                </c:ext>
              </c:extLst>
            </c:dLbl>
            <c:dLbl>
              <c:idx val="24"/>
              <c:delete val="1"/>
              <c:extLst>
                <c:ext xmlns:c15="http://schemas.microsoft.com/office/drawing/2012/chart" uri="{CE6537A1-D6FC-4f65-9D91-7224C49458BB}"/>
                <c:ext xmlns:c16="http://schemas.microsoft.com/office/drawing/2014/chart" uri="{C3380CC4-5D6E-409C-BE32-E72D297353CC}">
                  <c16:uniqueId val="{00000018-79B8-403F-A063-124EBDB47AE4}"/>
                </c:ext>
              </c:extLst>
            </c:dLbl>
            <c:dLbl>
              <c:idx val="25"/>
              <c:delete val="1"/>
              <c:extLst>
                <c:ext xmlns:c15="http://schemas.microsoft.com/office/drawing/2012/chart" uri="{CE6537A1-D6FC-4f65-9D91-7224C49458BB}"/>
                <c:ext xmlns:c16="http://schemas.microsoft.com/office/drawing/2014/chart" uri="{C3380CC4-5D6E-409C-BE32-E72D297353CC}">
                  <c16:uniqueId val="{00000019-79B8-403F-A063-124EBDB47AE4}"/>
                </c:ext>
              </c:extLst>
            </c:dLbl>
            <c:dLbl>
              <c:idx val="26"/>
              <c:layout/>
              <c:tx>
                <c:rich>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r>
                      <a:rPr lang="en-US"/>
                      <a:t>SE</a:t>
                    </a:r>
                  </a:p>
                </c:rich>
              </c:tx>
              <c:spPr>
                <a:solidFill>
                  <a:srgbClr val="92D050"/>
                </a:solidFill>
                <a:ln w="25400">
                  <a:noFill/>
                </a:ln>
              </c:spPr>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A-79B8-403F-A063-124EBDB47AE4}"/>
                </c:ext>
              </c:extLst>
            </c:dLbl>
            <c:dLbl>
              <c:idx val="27"/>
              <c:layout/>
              <c:tx>
                <c:rich>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r>
                      <a:rPr lang="en-US"/>
                      <a:t>UK</a:t>
                    </a:r>
                  </a:p>
                </c:rich>
              </c:tx>
              <c:spPr>
                <a:solidFill>
                  <a:srgbClr val="92D050"/>
                </a:solidFill>
                <a:ln w="25400">
                  <a:noFill/>
                </a:ln>
              </c:spPr>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B-79B8-403F-A063-124EBDB47AE4}"/>
                </c:ext>
              </c:extLst>
            </c:dLbl>
            <c:spPr>
              <a:noFill/>
              <a:ln w="25400">
                <a:noFill/>
              </a:ln>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cs-CZ"/>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xVal>
            <c:numRef>
              <c:f>'Activity rate'!$B$70:$B$97</c:f>
              <c:numCache>
                <c:formatCode>#\ ##0.0</c:formatCode>
                <c:ptCount val="28"/>
                <c:pt idx="0">
                  <c:v>68.12</c:v>
                </c:pt>
                <c:pt idx="1">
                  <c:v>59.780000000000008</c:v>
                </c:pt>
                <c:pt idx="2">
                  <c:v>63.8</c:v>
                </c:pt>
                <c:pt idx="3">
                  <c:v>64.259999999999991</c:v>
                </c:pt>
                <c:pt idx="4">
                  <c:v>77.52000000000001</c:v>
                </c:pt>
                <c:pt idx="5">
                  <c:v>79.52000000000001</c:v>
                </c:pt>
                <c:pt idx="6">
                  <c:v>68.3</c:v>
                </c:pt>
                <c:pt idx="7">
                  <c:v>76.66</c:v>
                </c:pt>
                <c:pt idx="8">
                  <c:v>67.44</c:v>
                </c:pt>
                <c:pt idx="9">
                  <c:v>65.040000000000006</c:v>
                </c:pt>
                <c:pt idx="10">
                  <c:v>68</c:v>
                </c:pt>
                <c:pt idx="11">
                  <c:v>77.180000000000007</c:v>
                </c:pt>
                <c:pt idx="12">
                  <c:v>73.179999999999993</c:v>
                </c:pt>
                <c:pt idx="13">
                  <c:v>68.16</c:v>
                </c:pt>
                <c:pt idx="14">
                  <c:v>69.040000000000006</c:v>
                </c:pt>
                <c:pt idx="15">
                  <c:v>72</c:v>
                </c:pt>
                <c:pt idx="16">
                  <c:v>75.820000000000007</c:v>
                </c:pt>
                <c:pt idx="17">
                  <c:v>70.239999999999995</c:v>
                </c:pt>
                <c:pt idx="18">
                  <c:v>72.14</c:v>
                </c:pt>
                <c:pt idx="19">
                  <c:v>67.039999999999992</c:v>
                </c:pt>
                <c:pt idx="20">
                  <c:v>70.47999999999999</c:v>
                </c:pt>
                <c:pt idx="21">
                  <c:v>79.5</c:v>
                </c:pt>
                <c:pt idx="22">
                  <c:v>65.5</c:v>
                </c:pt>
                <c:pt idx="23">
                  <c:v>75.320000000000007</c:v>
                </c:pt>
                <c:pt idx="24">
                  <c:v>71.22</c:v>
                </c:pt>
                <c:pt idx="25">
                  <c:v>77.78</c:v>
                </c:pt>
                <c:pt idx="26">
                  <c:v>74.78</c:v>
                </c:pt>
                <c:pt idx="27">
                  <c:v>71.239999999999995</c:v>
                </c:pt>
              </c:numCache>
            </c:numRef>
          </c:xVal>
          <c:yVal>
            <c:numRef>
              <c:f>'Activity rate'!$C$70:$C$97</c:f>
              <c:numCache>
                <c:formatCode>#,##0</c:formatCode>
                <c:ptCount val="28"/>
                <c:pt idx="0">
                  <c:v>13355</c:v>
                </c:pt>
                <c:pt idx="1">
                  <c:v>48605</c:v>
                </c:pt>
                <c:pt idx="2">
                  <c:v>1165</c:v>
                </c:pt>
                <c:pt idx="3">
                  <c:v>395</c:v>
                </c:pt>
                <c:pt idx="4">
                  <c:v>1950</c:v>
                </c:pt>
                <c:pt idx="5">
                  <c:v>350</c:v>
                </c:pt>
                <c:pt idx="6">
                  <c:v>11480</c:v>
                </c:pt>
                <c:pt idx="7">
                  <c:v>85</c:v>
                </c:pt>
                <c:pt idx="8">
                  <c:v>6820</c:v>
                </c:pt>
                <c:pt idx="9">
                  <c:v>182530</c:v>
                </c:pt>
                <c:pt idx="10">
                  <c:v>220470</c:v>
                </c:pt>
                <c:pt idx="11">
                  <c:v>13345</c:v>
                </c:pt>
                <c:pt idx="12">
                  <c:v>10675</c:v>
                </c:pt>
                <c:pt idx="13">
                  <c:v>8720</c:v>
                </c:pt>
                <c:pt idx="14">
                  <c:v>343555</c:v>
                </c:pt>
                <c:pt idx="15">
                  <c:v>125</c:v>
                </c:pt>
                <c:pt idx="16">
                  <c:v>45</c:v>
                </c:pt>
                <c:pt idx="17">
                  <c:v>1445</c:v>
                </c:pt>
                <c:pt idx="18">
                  <c:v>11735</c:v>
                </c:pt>
                <c:pt idx="19">
                  <c:v>47580</c:v>
                </c:pt>
                <c:pt idx="20">
                  <c:v>355</c:v>
                </c:pt>
                <c:pt idx="21">
                  <c:v>2145</c:v>
                </c:pt>
                <c:pt idx="22">
                  <c:v>565</c:v>
                </c:pt>
                <c:pt idx="23">
                  <c:v>530</c:v>
                </c:pt>
                <c:pt idx="24">
                  <c:v>270</c:v>
                </c:pt>
                <c:pt idx="25">
                  <c:v>13130</c:v>
                </c:pt>
                <c:pt idx="26">
                  <c:v>87710</c:v>
                </c:pt>
                <c:pt idx="27">
                  <c:v>90890</c:v>
                </c:pt>
              </c:numCache>
            </c:numRef>
          </c:yVal>
          <c:smooth val="0"/>
          <c:extLst>
            <c:ext xmlns:c16="http://schemas.microsoft.com/office/drawing/2014/chart" uri="{C3380CC4-5D6E-409C-BE32-E72D297353CC}">
              <c16:uniqueId val="{0000001C-79B8-403F-A063-124EBDB47AE4}"/>
            </c:ext>
          </c:extLst>
        </c:ser>
        <c:dLbls>
          <c:showLegendKey val="0"/>
          <c:showVal val="0"/>
          <c:showCatName val="0"/>
          <c:showSerName val="0"/>
          <c:showPercent val="0"/>
          <c:showBubbleSize val="0"/>
        </c:dLbls>
        <c:axId val="364306128"/>
        <c:axId val="1"/>
      </c:scatterChart>
      <c:valAx>
        <c:axId val="364306128"/>
        <c:scaling>
          <c:orientation val="minMax"/>
        </c:scaling>
        <c:delete val="0"/>
        <c:axPos val="b"/>
        <c:majorGridlines>
          <c:spPr>
            <a:ln w="9525" cap="flat" cmpd="sng" algn="ctr">
              <a:solidFill>
                <a:schemeClr val="tx1">
                  <a:lumMod val="15000"/>
                  <a:lumOff val="85000"/>
                </a:schemeClr>
              </a:solidFill>
              <a:round/>
            </a:ln>
            <a:effectLst/>
          </c:spPr>
        </c:majorGridlines>
        <c:min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cs-CZ">
                    <a:latin typeface="Times New Roman" panose="02020603050405020304" pitchFamily="18" charset="0"/>
                    <a:cs typeface="Times New Roman" panose="02020603050405020304" pitchFamily="18" charset="0"/>
                  </a:rPr>
                  <a:t>Activity rate (percentage</a:t>
                </a:r>
                <a:r>
                  <a:rPr lang="cs-CZ" baseline="0">
                    <a:latin typeface="Times New Roman" panose="02020603050405020304" pitchFamily="18" charset="0"/>
                    <a:cs typeface="Times New Roman" panose="02020603050405020304" pitchFamily="18" charset="0"/>
                  </a:rPr>
                  <a:t>, average 2013-2017) </a:t>
                </a:r>
                <a:endParaRPr lang="cs-CZ">
                  <a:latin typeface="Times New Roman" panose="02020603050405020304" pitchFamily="18" charset="0"/>
                  <a:cs typeface="Times New Roman" panose="02020603050405020304" pitchFamily="18" charset="0"/>
                </a:endParaRPr>
              </a:p>
            </c:rich>
          </c:tx>
          <c:layout/>
          <c:overlay val="0"/>
          <c:spPr>
            <a:noFill/>
            <a:ln w="25400">
              <a:noFill/>
            </a:ln>
          </c:spPr>
        </c:title>
        <c:numFmt formatCode="#\ ##0.0" sourceLinked="1"/>
        <c:majorTickMark val="none"/>
        <c:minorTickMark val="none"/>
        <c:tickLblPos val="nextTo"/>
        <c:spPr>
          <a:noFill/>
          <a:ln w="9525" cap="flat" cmpd="sng" algn="ctr">
            <a:solidFill>
              <a:schemeClr val="tx1">
                <a:lumMod val="25000"/>
                <a:lumOff val="75000"/>
              </a:schemeClr>
            </a:solidFill>
            <a:round/>
          </a:ln>
          <a:effectLst/>
        </c:spPr>
        <c:txPr>
          <a:bodyPr rot="0" vert="horz"/>
          <a:lstStyle/>
          <a:p>
            <a:pPr>
              <a:defRPr sz="900" b="0" i="0" u="none" strike="noStrike" baseline="0">
                <a:solidFill>
                  <a:srgbClr val="333333"/>
                </a:solidFill>
                <a:latin typeface="Calibri"/>
                <a:ea typeface="Calibri"/>
                <a:cs typeface="Calibri"/>
              </a:defRPr>
            </a:pPr>
            <a:endParaRPr lang="cs-CZ"/>
          </a:p>
        </c:txPr>
        <c:crossAx val="1"/>
        <c:crosses val="autoZero"/>
        <c:crossBetween val="midCat"/>
      </c:valAx>
      <c:valAx>
        <c:axId val="1"/>
        <c:scaling>
          <c:orientation val="minMax"/>
        </c:scaling>
        <c:delete val="0"/>
        <c:axPos val="l"/>
        <c:majorGridlines>
          <c:spPr>
            <a:ln w="9525" cap="flat" cmpd="sng" algn="ctr">
              <a:solidFill>
                <a:schemeClr val="tx1">
                  <a:lumMod val="15000"/>
                  <a:lumOff val="85000"/>
                </a:schemeClr>
              </a:solidFill>
              <a:round/>
            </a:ln>
            <a:effectLst/>
          </c:spPr>
        </c:majorGridlines>
        <c:min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cs-CZ">
                    <a:latin typeface="Times New Roman" panose="02020603050405020304" pitchFamily="18" charset="0"/>
                    <a:cs typeface="Times New Roman" panose="02020603050405020304" pitchFamily="18" charset="0"/>
                  </a:rPr>
                  <a:t>Number of Asylum Applicants (average, 2008-2017)</a:t>
                </a:r>
                <a:r>
                  <a:rPr lang="cs-CZ" baseline="0">
                    <a:latin typeface="Times New Roman" panose="02020603050405020304" pitchFamily="18" charset="0"/>
                    <a:cs typeface="Times New Roman" panose="02020603050405020304" pitchFamily="18" charset="0"/>
                  </a:rPr>
                  <a:t> </a:t>
                </a:r>
                <a:endParaRPr lang="cs-CZ">
                  <a:latin typeface="Times New Roman" panose="02020603050405020304" pitchFamily="18" charset="0"/>
                  <a:cs typeface="Times New Roman" panose="02020603050405020304" pitchFamily="18" charset="0"/>
                </a:endParaRPr>
              </a:p>
            </c:rich>
          </c:tx>
          <c:layout/>
          <c:overlay val="0"/>
          <c:spPr>
            <a:noFill/>
            <a:ln w="25400">
              <a:noFill/>
            </a:ln>
          </c:spPr>
        </c:title>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cs-CZ"/>
          </a:p>
        </c:txPr>
        <c:crossAx val="364306128"/>
        <c:crosses val="autoZero"/>
        <c:crossBetween val="midCat"/>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cs-CZ"/>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0.29525</cdr:x>
      <cdr:y>0.0793</cdr:y>
    </cdr:from>
    <cdr:to>
      <cdr:x>0.29751</cdr:x>
      <cdr:y>0.9381</cdr:y>
    </cdr:to>
    <cdr:cxnSp macro="">
      <cdr:nvCxnSpPr>
        <cdr:cNvPr id="3" name="Přímá spojnice 2"/>
        <cdr:cNvCxnSpPr/>
      </cdr:nvCxnSpPr>
      <cdr:spPr>
        <a:xfrm xmlns:a="http://schemas.openxmlformats.org/drawingml/2006/main" flipH="1">
          <a:off x="2486026" y="390525"/>
          <a:ext cx="19049" cy="4229100"/>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0.42803</cdr:x>
      <cdr:y>0.09284</cdr:y>
    </cdr:from>
    <cdr:to>
      <cdr:x>0.42803</cdr:x>
      <cdr:y>0.90716</cdr:y>
    </cdr:to>
    <cdr:cxnSp macro="">
      <cdr:nvCxnSpPr>
        <cdr:cNvPr id="3" name="Přímá spojnice 2"/>
        <cdr:cNvCxnSpPr/>
      </cdr:nvCxnSpPr>
      <cdr:spPr>
        <a:xfrm xmlns:a="http://schemas.openxmlformats.org/drawingml/2006/main" flipV="1">
          <a:off x="3200400" y="457201"/>
          <a:ext cx="0" cy="4010024"/>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0.41796</cdr:x>
      <cdr:y>0.10445</cdr:y>
    </cdr:from>
    <cdr:to>
      <cdr:x>0.41916</cdr:x>
      <cdr:y>0.89749</cdr:y>
    </cdr:to>
    <cdr:cxnSp macro="">
      <cdr:nvCxnSpPr>
        <cdr:cNvPr id="3" name="Přímá spojnice 2"/>
        <cdr:cNvCxnSpPr/>
      </cdr:nvCxnSpPr>
      <cdr:spPr>
        <a:xfrm xmlns:a="http://schemas.openxmlformats.org/drawingml/2006/main" flipH="1" flipV="1">
          <a:off x="3324225" y="514351"/>
          <a:ext cx="9525" cy="3905249"/>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0.49784</cdr:x>
      <cdr:y>0.09865</cdr:y>
    </cdr:from>
    <cdr:to>
      <cdr:x>0.5</cdr:x>
      <cdr:y>0.90135</cdr:y>
    </cdr:to>
    <cdr:cxnSp macro="">
      <cdr:nvCxnSpPr>
        <cdr:cNvPr id="3" name="Přímá spojnice 2"/>
        <cdr:cNvCxnSpPr/>
      </cdr:nvCxnSpPr>
      <cdr:spPr>
        <a:xfrm xmlns:a="http://schemas.openxmlformats.org/drawingml/2006/main" flipV="1">
          <a:off x="4391025" y="485775"/>
          <a:ext cx="19050" cy="3952876"/>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5.xml><?xml version="1.0" encoding="utf-8"?>
<c:userShapes xmlns:c="http://schemas.openxmlformats.org/drawingml/2006/chart">
  <cdr:relSizeAnchor xmlns:cdr="http://schemas.openxmlformats.org/drawingml/2006/chartDrawing">
    <cdr:from>
      <cdr:x>0.76962</cdr:x>
      <cdr:y>0.09134</cdr:y>
    </cdr:from>
    <cdr:to>
      <cdr:x>0.77162</cdr:x>
      <cdr:y>0.90866</cdr:y>
    </cdr:to>
    <cdr:cxnSp macro="">
      <cdr:nvCxnSpPr>
        <cdr:cNvPr id="3" name="Přímá spojnice 2"/>
        <cdr:cNvCxnSpPr/>
      </cdr:nvCxnSpPr>
      <cdr:spPr>
        <a:xfrm xmlns:a="http://schemas.openxmlformats.org/drawingml/2006/main" flipH="1" flipV="1">
          <a:off x="5776522" y="449784"/>
          <a:ext cx="14990" cy="4024859"/>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cs-CZ" smtClean="0"/>
              <a:t>Kliknutím lze upravit styl.</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p>
            <a:fld id="{C4EE142D-33EF-42AA-8D7B-D1474905B810}" type="datetimeFigureOut">
              <a:rPr lang="cs-CZ" smtClean="0"/>
              <a:t>09. 05. 2018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9E1ABA0-364D-45AB-8017-D2DEBD5B04A1}" type="slidenum">
              <a:rPr lang="cs-CZ" smtClean="0"/>
              <a:t>‹#›</a:t>
            </a:fld>
            <a:endParaRPr lang="cs-CZ"/>
          </a:p>
        </p:txBody>
      </p:sp>
    </p:spTree>
    <p:extLst>
      <p:ext uri="{BB962C8B-B14F-4D97-AF65-F5344CB8AC3E}">
        <p14:creationId xmlns:p14="http://schemas.microsoft.com/office/powerpoint/2010/main" val="4192750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C4EE142D-33EF-42AA-8D7B-D1474905B810}" type="datetimeFigureOut">
              <a:rPr lang="cs-CZ" smtClean="0"/>
              <a:t>09. 05. 2018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9E1ABA0-364D-45AB-8017-D2DEBD5B04A1}" type="slidenum">
              <a:rPr lang="cs-CZ" smtClean="0"/>
              <a:t>‹#›</a:t>
            </a:fld>
            <a:endParaRPr lang="cs-CZ"/>
          </a:p>
        </p:txBody>
      </p:sp>
    </p:spTree>
    <p:extLst>
      <p:ext uri="{BB962C8B-B14F-4D97-AF65-F5344CB8AC3E}">
        <p14:creationId xmlns:p14="http://schemas.microsoft.com/office/powerpoint/2010/main" val="809790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C4EE142D-33EF-42AA-8D7B-D1474905B810}" type="datetimeFigureOut">
              <a:rPr lang="cs-CZ" smtClean="0"/>
              <a:t>09. 05. 2018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9E1ABA0-364D-45AB-8017-D2DEBD5B04A1}" type="slidenum">
              <a:rPr lang="cs-CZ" smtClean="0"/>
              <a:t>‹#›</a:t>
            </a:fld>
            <a:endParaRPr lang="cs-CZ"/>
          </a:p>
        </p:txBody>
      </p:sp>
    </p:spTree>
    <p:extLst>
      <p:ext uri="{BB962C8B-B14F-4D97-AF65-F5344CB8AC3E}">
        <p14:creationId xmlns:p14="http://schemas.microsoft.com/office/powerpoint/2010/main" val="2510434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C4EE142D-33EF-42AA-8D7B-D1474905B810}" type="datetimeFigureOut">
              <a:rPr lang="cs-CZ" smtClean="0"/>
              <a:t>09. 05. 2018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9E1ABA0-364D-45AB-8017-D2DEBD5B04A1}" type="slidenum">
              <a:rPr lang="cs-CZ" smtClean="0"/>
              <a:t>‹#›</a:t>
            </a:fld>
            <a:endParaRPr lang="cs-CZ"/>
          </a:p>
        </p:txBody>
      </p:sp>
    </p:spTree>
    <p:extLst>
      <p:ext uri="{BB962C8B-B14F-4D97-AF65-F5344CB8AC3E}">
        <p14:creationId xmlns:p14="http://schemas.microsoft.com/office/powerpoint/2010/main" val="2291852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cs-CZ" smtClean="0"/>
              <a:t>Kliknutím lze upravit styl.</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C4EE142D-33EF-42AA-8D7B-D1474905B810}" type="datetimeFigureOut">
              <a:rPr lang="cs-CZ" smtClean="0"/>
              <a:t>09. 05. 2018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9E1ABA0-364D-45AB-8017-D2DEBD5B04A1}" type="slidenum">
              <a:rPr lang="cs-CZ" smtClean="0"/>
              <a:t>‹#›</a:t>
            </a:fld>
            <a:endParaRPr lang="cs-CZ"/>
          </a:p>
        </p:txBody>
      </p:sp>
    </p:spTree>
    <p:extLst>
      <p:ext uri="{BB962C8B-B14F-4D97-AF65-F5344CB8AC3E}">
        <p14:creationId xmlns:p14="http://schemas.microsoft.com/office/powerpoint/2010/main" val="1140593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C4EE142D-33EF-42AA-8D7B-D1474905B810}" type="datetimeFigureOut">
              <a:rPr lang="cs-CZ" smtClean="0"/>
              <a:t>09. 05. 2018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9E1ABA0-364D-45AB-8017-D2DEBD5B04A1}" type="slidenum">
              <a:rPr lang="cs-CZ" smtClean="0"/>
              <a:t>‹#›</a:t>
            </a:fld>
            <a:endParaRPr lang="cs-CZ"/>
          </a:p>
        </p:txBody>
      </p:sp>
    </p:spTree>
    <p:extLst>
      <p:ext uri="{BB962C8B-B14F-4D97-AF65-F5344CB8AC3E}">
        <p14:creationId xmlns:p14="http://schemas.microsoft.com/office/powerpoint/2010/main" val="2723839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629842" y="2505075"/>
            <a:ext cx="3868340"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4629150" y="2505075"/>
            <a:ext cx="3887391"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C4EE142D-33EF-42AA-8D7B-D1474905B810}" type="datetimeFigureOut">
              <a:rPr lang="cs-CZ" smtClean="0"/>
              <a:t>09. 05. 2018</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39E1ABA0-364D-45AB-8017-D2DEBD5B04A1}" type="slidenum">
              <a:rPr lang="cs-CZ" smtClean="0"/>
              <a:t>‹#›</a:t>
            </a:fld>
            <a:endParaRPr lang="cs-CZ"/>
          </a:p>
        </p:txBody>
      </p:sp>
    </p:spTree>
    <p:extLst>
      <p:ext uri="{BB962C8B-B14F-4D97-AF65-F5344CB8AC3E}">
        <p14:creationId xmlns:p14="http://schemas.microsoft.com/office/powerpoint/2010/main" val="2537221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C4EE142D-33EF-42AA-8D7B-D1474905B810}" type="datetimeFigureOut">
              <a:rPr lang="cs-CZ" smtClean="0"/>
              <a:t>09. 05. 2018</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39E1ABA0-364D-45AB-8017-D2DEBD5B04A1}" type="slidenum">
              <a:rPr lang="cs-CZ" smtClean="0"/>
              <a:t>‹#›</a:t>
            </a:fld>
            <a:endParaRPr lang="cs-CZ"/>
          </a:p>
        </p:txBody>
      </p:sp>
    </p:spTree>
    <p:extLst>
      <p:ext uri="{BB962C8B-B14F-4D97-AF65-F5344CB8AC3E}">
        <p14:creationId xmlns:p14="http://schemas.microsoft.com/office/powerpoint/2010/main" val="1892750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EE142D-33EF-42AA-8D7B-D1474905B810}" type="datetimeFigureOut">
              <a:rPr lang="cs-CZ" smtClean="0"/>
              <a:t>09. 05. 2018</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39E1ABA0-364D-45AB-8017-D2DEBD5B04A1}" type="slidenum">
              <a:rPr lang="cs-CZ" smtClean="0"/>
              <a:t>‹#›</a:t>
            </a:fld>
            <a:endParaRPr lang="cs-CZ"/>
          </a:p>
        </p:txBody>
      </p:sp>
    </p:spTree>
    <p:extLst>
      <p:ext uri="{BB962C8B-B14F-4D97-AF65-F5344CB8AC3E}">
        <p14:creationId xmlns:p14="http://schemas.microsoft.com/office/powerpoint/2010/main" val="3022733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cs-CZ" smtClean="0"/>
              <a:t>Kliknutím lze upravit styl.</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C4EE142D-33EF-42AA-8D7B-D1474905B810}" type="datetimeFigureOut">
              <a:rPr lang="cs-CZ" smtClean="0"/>
              <a:t>09. 05. 2018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9E1ABA0-364D-45AB-8017-D2DEBD5B04A1}" type="slidenum">
              <a:rPr lang="cs-CZ" smtClean="0"/>
              <a:t>‹#›</a:t>
            </a:fld>
            <a:endParaRPr lang="cs-CZ"/>
          </a:p>
        </p:txBody>
      </p:sp>
    </p:spTree>
    <p:extLst>
      <p:ext uri="{BB962C8B-B14F-4D97-AF65-F5344CB8AC3E}">
        <p14:creationId xmlns:p14="http://schemas.microsoft.com/office/powerpoint/2010/main" val="2361625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C4EE142D-33EF-42AA-8D7B-D1474905B810}" type="datetimeFigureOut">
              <a:rPr lang="cs-CZ" smtClean="0"/>
              <a:t>09. 05. 2018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9E1ABA0-364D-45AB-8017-D2DEBD5B04A1}" type="slidenum">
              <a:rPr lang="cs-CZ" smtClean="0"/>
              <a:t>‹#›</a:t>
            </a:fld>
            <a:endParaRPr lang="cs-CZ"/>
          </a:p>
        </p:txBody>
      </p:sp>
    </p:spTree>
    <p:extLst>
      <p:ext uri="{BB962C8B-B14F-4D97-AF65-F5344CB8AC3E}">
        <p14:creationId xmlns:p14="http://schemas.microsoft.com/office/powerpoint/2010/main" val="692948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EE142D-33EF-42AA-8D7B-D1474905B810}" type="datetimeFigureOut">
              <a:rPr lang="cs-CZ" smtClean="0"/>
              <a:t>09. 05. 2018</a:t>
            </a:fld>
            <a:endParaRPr lang="cs-C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E1ABA0-364D-45AB-8017-D2DEBD5B04A1}" type="slidenum">
              <a:rPr lang="cs-CZ" smtClean="0"/>
              <a:t>‹#›</a:t>
            </a:fld>
            <a:endParaRPr lang="cs-CZ"/>
          </a:p>
        </p:txBody>
      </p:sp>
    </p:spTree>
    <p:extLst>
      <p:ext uri="{BB962C8B-B14F-4D97-AF65-F5344CB8AC3E}">
        <p14:creationId xmlns:p14="http://schemas.microsoft.com/office/powerpoint/2010/main" val="23469151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68091" y="488625"/>
            <a:ext cx="8638477" cy="2387600"/>
          </a:xfrm>
        </p:spPr>
        <p:txBody>
          <a:bodyPr>
            <a:normAutofit/>
          </a:bodyPr>
          <a:lstStyle/>
          <a:p>
            <a:r>
              <a:rPr lang="en-US" sz="3200" b="1" dirty="0">
                <a:solidFill>
                  <a:srgbClr val="C00000"/>
                </a:solidFill>
              </a:rPr>
              <a:t>Migration from Sub-Saharan Africa´s Countries to the EU Member States: </a:t>
            </a:r>
            <a:r>
              <a:rPr lang="cs-CZ" sz="3200" b="1" dirty="0">
                <a:solidFill>
                  <a:srgbClr val="C00000"/>
                </a:solidFill>
              </a:rPr>
              <a:t/>
            </a:r>
            <a:br>
              <a:rPr lang="cs-CZ" sz="3200" b="1" dirty="0">
                <a:solidFill>
                  <a:srgbClr val="C00000"/>
                </a:solidFill>
              </a:rPr>
            </a:br>
            <a:r>
              <a:rPr lang="en-US" sz="2800" b="1" i="1" dirty="0">
                <a:solidFill>
                  <a:srgbClr val="C00000"/>
                </a:solidFill>
              </a:rPr>
              <a:t>Do the Prospects for Better Economic Well-Being Matter?</a:t>
            </a:r>
          </a:p>
        </p:txBody>
      </p:sp>
      <p:sp>
        <p:nvSpPr>
          <p:cNvPr id="3" name="Podnadpis 2"/>
          <p:cNvSpPr>
            <a:spLocks noGrp="1"/>
          </p:cNvSpPr>
          <p:nvPr>
            <p:ph type="subTitle" idx="1"/>
          </p:nvPr>
        </p:nvSpPr>
        <p:spPr>
          <a:xfrm>
            <a:off x="241711" y="3517249"/>
            <a:ext cx="9144000" cy="1655762"/>
          </a:xfrm>
        </p:spPr>
        <p:txBody>
          <a:bodyPr>
            <a:normAutofit lnSpcReduction="10000"/>
          </a:bodyPr>
          <a:lstStyle/>
          <a:p>
            <a:r>
              <a:rPr lang="en-US" dirty="0" smtClean="0"/>
              <a:t>Eva Kovářová</a:t>
            </a:r>
          </a:p>
          <a:p>
            <a:r>
              <a:rPr lang="en-US" dirty="0" smtClean="0"/>
              <a:t>Faculty of Economics</a:t>
            </a:r>
          </a:p>
          <a:p>
            <a:r>
              <a:rPr lang="en-US" dirty="0" smtClean="0"/>
              <a:t>VŠB – Technical University of Ostrava</a:t>
            </a:r>
          </a:p>
          <a:p>
            <a:r>
              <a:rPr lang="en-US" dirty="0" smtClean="0"/>
              <a:t>Czech Republic </a:t>
            </a:r>
          </a:p>
          <a:p>
            <a:endParaRPr lang="cs-CZ" b="1" dirty="0"/>
          </a:p>
        </p:txBody>
      </p:sp>
      <p:sp>
        <p:nvSpPr>
          <p:cNvPr id="4" name="Obdélník 3"/>
          <p:cNvSpPr/>
          <p:nvPr/>
        </p:nvSpPr>
        <p:spPr>
          <a:xfrm>
            <a:off x="0" y="0"/>
            <a:ext cx="9143999" cy="6858000"/>
          </a:xfrm>
          <a:prstGeom prst="rect">
            <a:avLst/>
          </a:prstGeom>
          <a:blipFill dpi="0" rotWithShape="1">
            <a:blip r:embed="rId2">
              <a:alphaModFix amt="25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6808067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6479" y="-16998"/>
            <a:ext cx="8710222" cy="1325563"/>
          </a:xfrm>
        </p:spPr>
        <p:txBody>
          <a:bodyPr>
            <a:normAutofit/>
          </a:bodyPr>
          <a:lstStyle/>
          <a:p>
            <a:r>
              <a:rPr lang="cs-CZ" sz="3200" b="1" u="sng" dirty="0" err="1" smtClean="0">
                <a:solidFill>
                  <a:srgbClr val="C00000"/>
                </a:solidFill>
              </a:rPr>
              <a:t>First</a:t>
            </a:r>
            <a:r>
              <a:rPr lang="cs-CZ" sz="3200" b="1" u="sng" dirty="0" smtClean="0">
                <a:solidFill>
                  <a:srgbClr val="C00000"/>
                </a:solidFill>
              </a:rPr>
              <a:t> </a:t>
            </a:r>
            <a:r>
              <a:rPr lang="cs-CZ" sz="3200" b="1" u="sng" dirty="0" err="1" smtClean="0">
                <a:solidFill>
                  <a:srgbClr val="C00000"/>
                </a:solidFill>
              </a:rPr>
              <a:t>Time</a:t>
            </a:r>
            <a:r>
              <a:rPr lang="cs-CZ" sz="3200" b="1" u="sng" dirty="0" smtClean="0">
                <a:solidFill>
                  <a:srgbClr val="C00000"/>
                </a:solidFill>
              </a:rPr>
              <a:t> </a:t>
            </a:r>
            <a:r>
              <a:rPr lang="en-US" sz="3200" b="1" u="sng" dirty="0" smtClean="0">
                <a:solidFill>
                  <a:srgbClr val="C00000"/>
                </a:solidFill>
              </a:rPr>
              <a:t>Asylum Applicants in the EU</a:t>
            </a:r>
            <a:r>
              <a:rPr lang="cs-CZ" sz="3200" b="1" u="sng" dirty="0" smtClean="0">
                <a:solidFill>
                  <a:srgbClr val="C00000"/>
                </a:solidFill>
              </a:rPr>
              <a:t> </a:t>
            </a:r>
            <a:r>
              <a:rPr lang="cs-CZ" sz="3200" b="1" u="sng" dirty="0" err="1" smtClean="0">
                <a:solidFill>
                  <a:srgbClr val="C00000"/>
                </a:solidFill>
              </a:rPr>
              <a:t>from</a:t>
            </a:r>
            <a:r>
              <a:rPr lang="cs-CZ" sz="3200" b="1" u="sng" dirty="0" smtClean="0">
                <a:solidFill>
                  <a:srgbClr val="C00000"/>
                </a:solidFill>
              </a:rPr>
              <a:t> SSA</a:t>
            </a:r>
            <a:endParaRPr lang="en-US" sz="3200" b="1" u="sng" dirty="0">
              <a:solidFill>
                <a:srgbClr val="C00000"/>
              </a:solidFill>
            </a:endParaRPr>
          </a:p>
        </p:txBody>
      </p:sp>
      <p:sp>
        <p:nvSpPr>
          <p:cNvPr id="9" name="Obdélník 8"/>
          <p:cNvSpPr/>
          <p:nvPr/>
        </p:nvSpPr>
        <p:spPr>
          <a:xfrm>
            <a:off x="343837" y="1137749"/>
            <a:ext cx="8139659" cy="341632"/>
          </a:xfrm>
          <a:prstGeom prst="rect">
            <a:avLst/>
          </a:prstGeom>
        </p:spPr>
        <p:txBody>
          <a:bodyPr wrap="square">
            <a:spAutoFit/>
          </a:bodyPr>
          <a:lstStyle/>
          <a:p>
            <a:pPr algn="ctr">
              <a:lnSpc>
                <a:spcPct val="90000"/>
              </a:lnSpc>
              <a:spcBef>
                <a:spcPts val="1000"/>
              </a:spcBef>
            </a:pPr>
            <a:r>
              <a:rPr lang="en-US" b="1" dirty="0" smtClean="0">
                <a:latin typeface="Times New Roman" panose="02020603050405020304" pitchFamily="18" charset="0"/>
                <a:ea typeface="Times New Roman" panose="02020603050405020304" pitchFamily="18" charset="0"/>
              </a:rPr>
              <a:t>Specified Groups of EU Member States </a:t>
            </a:r>
            <a:endParaRPr lang="en-US" b="1" dirty="0">
              <a:latin typeface="Times New Roman" panose="02020603050405020304" pitchFamily="18" charset="0"/>
              <a:ea typeface="Times New Roman" panose="02020603050405020304" pitchFamily="18" charset="0"/>
            </a:endParaRPr>
          </a:p>
        </p:txBody>
      </p:sp>
      <p:sp>
        <p:nvSpPr>
          <p:cNvPr id="12" name="Obdélník 11"/>
          <p:cNvSpPr/>
          <p:nvPr/>
        </p:nvSpPr>
        <p:spPr>
          <a:xfrm rot="5400000">
            <a:off x="6794852" y="3180795"/>
            <a:ext cx="4390946" cy="369332"/>
          </a:xfrm>
          <a:prstGeom prst="rect">
            <a:avLst/>
          </a:prstGeom>
        </p:spPr>
        <p:txBody>
          <a:bodyPr wrap="none">
            <a:spAutoFit/>
          </a:bodyPr>
          <a:lstStyle/>
          <a:p>
            <a:pPr algn="just">
              <a:spcAft>
                <a:spcPts val="0"/>
              </a:spcAft>
            </a:pPr>
            <a:r>
              <a:rPr lang="en-GB" dirty="0">
                <a:latin typeface="Times New Roman" panose="02020603050405020304" pitchFamily="18" charset="0"/>
                <a:ea typeface="Times New Roman" panose="02020603050405020304" pitchFamily="18" charset="0"/>
              </a:rPr>
              <a:t>Source: Eurostat (</a:t>
            </a:r>
            <a:r>
              <a:rPr lang="en-GB" dirty="0" smtClean="0">
                <a:latin typeface="Times New Roman" panose="02020603050405020304" pitchFamily="18" charset="0"/>
                <a:ea typeface="Times New Roman" panose="02020603050405020304" pitchFamily="18" charset="0"/>
              </a:rPr>
              <a:t>201</a:t>
            </a:r>
            <a:r>
              <a:rPr lang="cs-CZ" dirty="0" smtClean="0">
                <a:latin typeface="Times New Roman" panose="02020603050405020304" pitchFamily="18" charset="0"/>
                <a:ea typeface="Times New Roman" panose="02020603050405020304" pitchFamily="18" charset="0"/>
              </a:rPr>
              <a:t>8</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own data processing</a:t>
            </a:r>
            <a:endParaRPr lang="cs-CZ" dirty="0">
              <a:latin typeface="Times New Roman" panose="02020603050405020304" pitchFamily="18" charset="0"/>
              <a:ea typeface="Times New Roman" panose="02020603050405020304" pitchFamily="18" charset="0"/>
            </a:endParaRPr>
          </a:p>
        </p:txBody>
      </p:sp>
      <p:graphicFrame>
        <p:nvGraphicFramePr>
          <p:cNvPr id="4" name="Tabulka 3"/>
          <p:cNvGraphicFramePr>
            <a:graphicFrameLocks noGrp="1"/>
          </p:cNvGraphicFramePr>
          <p:nvPr>
            <p:extLst>
              <p:ext uri="{D42A27DB-BD31-4B8C-83A1-F6EECF244321}">
                <p14:modId xmlns:p14="http://schemas.microsoft.com/office/powerpoint/2010/main" val="2931640882"/>
              </p:ext>
            </p:extLst>
          </p:nvPr>
        </p:nvGraphicFramePr>
        <p:xfrm>
          <a:off x="433543" y="1766624"/>
          <a:ext cx="8096094" cy="1051525"/>
        </p:xfrm>
        <a:graphic>
          <a:graphicData uri="http://schemas.openxmlformats.org/drawingml/2006/table">
            <a:tbl>
              <a:tblPr/>
              <a:tblGrid>
                <a:gridCol w="986952">
                  <a:extLst>
                    <a:ext uri="{9D8B030D-6E8A-4147-A177-3AD203B41FA5}">
                      <a16:colId xmlns:a16="http://schemas.microsoft.com/office/drawing/2014/main" val="3359835536"/>
                    </a:ext>
                  </a:extLst>
                </a:gridCol>
                <a:gridCol w="666193">
                  <a:extLst>
                    <a:ext uri="{9D8B030D-6E8A-4147-A177-3AD203B41FA5}">
                      <a16:colId xmlns:a16="http://schemas.microsoft.com/office/drawing/2014/main" val="2568882150"/>
                    </a:ext>
                  </a:extLst>
                </a:gridCol>
                <a:gridCol w="666193">
                  <a:extLst>
                    <a:ext uri="{9D8B030D-6E8A-4147-A177-3AD203B41FA5}">
                      <a16:colId xmlns:a16="http://schemas.microsoft.com/office/drawing/2014/main" val="2562069874"/>
                    </a:ext>
                  </a:extLst>
                </a:gridCol>
                <a:gridCol w="666193">
                  <a:extLst>
                    <a:ext uri="{9D8B030D-6E8A-4147-A177-3AD203B41FA5}">
                      <a16:colId xmlns:a16="http://schemas.microsoft.com/office/drawing/2014/main" val="1862775990"/>
                    </a:ext>
                  </a:extLst>
                </a:gridCol>
                <a:gridCol w="666193">
                  <a:extLst>
                    <a:ext uri="{9D8B030D-6E8A-4147-A177-3AD203B41FA5}">
                      <a16:colId xmlns:a16="http://schemas.microsoft.com/office/drawing/2014/main" val="3864719794"/>
                    </a:ext>
                  </a:extLst>
                </a:gridCol>
                <a:gridCol w="666193">
                  <a:extLst>
                    <a:ext uri="{9D8B030D-6E8A-4147-A177-3AD203B41FA5}">
                      <a16:colId xmlns:a16="http://schemas.microsoft.com/office/drawing/2014/main" val="1917148820"/>
                    </a:ext>
                  </a:extLst>
                </a:gridCol>
                <a:gridCol w="666193">
                  <a:extLst>
                    <a:ext uri="{9D8B030D-6E8A-4147-A177-3AD203B41FA5}">
                      <a16:colId xmlns:a16="http://schemas.microsoft.com/office/drawing/2014/main" val="1438390166"/>
                    </a:ext>
                  </a:extLst>
                </a:gridCol>
                <a:gridCol w="666193">
                  <a:extLst>
                    <a:ext uri="{9D8B030D-6E8A-4147-A177-3AD203B41FA5}">
                      <a16:colId xmlns:a16="http://schemas.microsoft.com/office/drawing/2014/main" val="1245687257"/>
                    </a:ext>
                  </a:extLst>
                </a:gridCol>
                <a:gridCol w="666193">
                  <a:extLst>
                    <a:ext uri="{9D8B030D-6E8A-4147-A177-3AD203B41FA5}">
                      <a16:colId xmlns:a16="http://schemas.microsoft.com/office/drawing/2014/main" val="3131267895"/>
                    </a:ext>
                  </a:extLst>
                </a:gridCol>
                <a:gridCol w="579835">
                  <a:extLst>
                    <a:ext uri="{9D8B030D-6E8A-4147-A177-3AD203B41FA5}">
                      <a16:colId xmlns:a16="http://schemas.microsoft.com/office/drawing/2014/main" val="690370461"/>
                    </a:ext>
                  </a:extLst>
                </a:gridCol>
                <a:gridCol w="582918">
                  <a:extLst>
                    <a:ext uri="{9D8B030D-6E8A-4147-A177-3AD203B41FA5}">
                      <a16:colId xmlns:a16="http://schemas.microsoft.com/office/drawing/2014/main" val="2493373402"/>
                    </a:ext>
                  </a:extLst>
                </a:gridCol>
                <a:gridCol w="616845">
                  <a:extLst>
                    <a:ext uri="{9D8B030D-6E8A-4147-A177-3AD203B41FA5}">
                      <a16:colId xmlns:a16="http://schemas.microsoft.com/office/drawing/2014/main" val="4030273396"/>
                    </a:ext>
                  </a:extLst>
                </a:gridCol>
              </a:tblGrid>
              <a:tr h="210305">
                <a:tc>
                  <a:txBody>
                    <a:bodyPr/>
                    <a:lstStyle/>
                    <a:p>
                      <a:pPr algn="l" fontAlgn="b"/>
                      <a:r>
                        <a:rPr lang="cs-CZ" sz="1000" b="0" i="0" u="none" strike="noStrike" dirty="0">
                          <a:effectLst/>
                          <a:latin typeface="Times New Roman" panose="02020603050405020304" pitchFamily="18" charset="0"/>
                        </a:rPr>
                        <a:t> </a:t>
                      </a:r>
                      <a:r>
                        <a:rPr lang="cs-CZ" sz="1000" b="0" i="0" u="none" strike="noStrike" dirty="0" smtClean="0">
                          <a:effectLst/>
                          <a:latin typeface="Times New Roman" panose="02020603050405020304" pitchFamily="18" charset="0"/>
                        </a:rPr>
                        <a:t>Country</a:t>
                      </a:r>
                      <a:r>
                        <a:rPr lang="cs-CZ" sz="1000" b="0" i="0" u="none" strike="noStrike" baseline="0" dirty="0" smtClean="0">
                          <a:effectLst/>
                          <a:latin typeface="Times New Roman" panose="02020603050405020304" pitchFamily="18" charset="0"/>
                        </a:rPr>
                        <a:t> </a:t>
                      </a:r>
                      <a:r>
                        <a:rPr lang="cs-CZ" sz="1000" b="0" i="0" u="none" strike="noStrike" baseline="0" dirty="0" err="1" smtClean="0">
                          <a:effectLst/>
                          <a:latin typeface="Times New Roman" panose="02020603050405020304" pitchFamily="18" charset="0"/>
                        </a:rPr>
                        <a:t>group</a:t>
                      </a:r>
                      <a:r>
                        <a:rPr lang="cs-CZ" sz="1000" b="0" i="0" u="none" strike="noStrike" baseline="0" dirty="0" smtClean="0">
                          <a:effectLst/>
                          <a:latin typeface="Times New Roman" panose="02020603050405020304" pitchFamily="18" charset="0"/>
                        </a:rPr>
                        <a:t> </a:t>
                      </a:r>
                      <a:endParaRPr lang="cs-CZ" sz="1000" b="0" i="0" u="none" strike="noStrike" dirty="0">
                        <a:effectLst/>
                        <a:latin typeface="Times New Roman" panose="02020603050405020304" pitchFamily="18" charset="0"/>
                      </a:endParaRP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b"/>
                      <a:r>
                        <a:rPr lang="cs-CZ" sz="1000" b="0" i="0" u="none" strike="noStrike" dirty="0" smtClean="0">
                          <a:effectLst/>
                          <a:latin typeface="Times New Roman" panose="02020603050405020304" pitchFamily="18" charset="0"/>
                        </a:rPr>
                        <a:t>2008</a:t>
                      </a:r>
                      <a:endParaRPr lang="cs-CZ" sz="1000" b="0" i="0" u="none" strike="noStrike" dirty="0">
                        <a:effectLst/>
                        <a:latin typeface="Times New Roman" panose="02020603050405020304" pitchFamily="18" charset="0"/>
                      </a:endParaRP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b"/>
                      <a:r>
                        <a:rPr lang="cs-CZ" sz="1000" b="0" i="0" u="none" strike="noStrike" dirty="0" smtClean="0">
                          <a:effectLst/>
                          <a:latin typeface="Times New Roman" panose="02020603050405020304" pitchFamily="18" charset="0"/>
                        </a:rPr>
                        <a:t>2009</a:t>
                      </a:r>
                      <a:endParaRPr lang="cs-CZ" sz="1000" b="0" i="0" u="none" strike="noStrike" dirty="0">
                        <a:effectLst/>
                        <a:latin typeface="Times New Roman" panose="02020603050405020304" pitchFamily="18" charset="0"/>
                      </a:endParaRP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b"/>
                      <a:r>
                        <a:rPr lang="cs-CZ" sz="1000" b="0" i="0" u="none" strike="noStrike" dirty="0" smtClean="0">
                          <a:effectLst/>
                          <a:latin typeface="Times New Roman" panose="02020603050405020304" pitchFamily="18" charset="0"/>
                        </a:rPr>
                        <a:t>2010</a:t>
                      </a:r>
                      <a:endParaRPr lang="cs-CZ" sz="1000" b="0" i="0" u="none" strike="noStrike" dirty="0">
                        <a:effectLst/>
                        <a:latin typeface="Times New Roman" panose="02020603050405020304" pitchFamily="18" charset="0"/>
                      </a:endParaRP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b"/>
                      <a:r>
                        <a:rPr lang="cs-CZ" sz="1000" b="0" i="0" u="none" strike="noStrike" dirty="0" smtClean="0">
                          <a:effectLst/>
                          <a:latin typeface="Times New Roman" panose="02020603050405020304" pitchFamily="18" charset="0"/>
                        </a:rPr>
                        <a:t>2011</a:t>
                      </a:r>
                      <a:endParaRPr lang="cs-CZ" sz="1000" b="0" i="0" u="none" strike="noStrike" dirty="0">
                        <a:effectLst/>
                        <a:latin typeface="Times New Roman" panose="02020603050405020304" pitchFamily="18" charset="0"/>
                      </a:endParaRP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b"/>
                      <a:r>
                        <a:rPr lang="cs-CZ" sz="1000" b="0" i="0" u="none" strike="noStrike" dirty="0" smtClean="0">
                          <a:effectLst/>
                          <a:latin typeface="Times New Roman" panose="02020603050405020304" pitchFamily="18" charset="0"/>
                        </a:rPr>
                        <a:t>2012</a:t>
                      </a:r>
                      <a:endParaRPr lang="cs-CZ" sz="1000" b="0" i="0" u="none" strike="noStrike" dirty="0">
                        <a:effectLst/>
                        <a:latin typeface="Times New Roman" panose="02020603050405020304" pitchFamily="18" charset="0"/>
                      </a:endParaRP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b"/>
                      <a:r>
                        <a:rPr lang="cs-CZ" sz="1000" b="0" i="0" u="none" strike="noStrike" dirty="0" smtClean="0">
                          <a:effectLst/>
                          <a:latin typeface="Times New Roman" panose="02020603050405020304" pitchFamily="18" charset="0"/>
                        </a:rPr>
                        <a:t>2013</a:t>
                      </a:r>
                      <a:endParaRPr lang="cs-CZ" sz="1000" b="0" i="0" u="none" strike="noStrike" dirty="0">
                        <a:effectLst/>
                        <a:latin typeface="Times New Roman" panose="02020603050405020304" pitchFamily="18" charset="0"/>
                      </a:endParaRP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b"/>
                      <a:r>
                        <a:rPr lang="cs-CZ" sz="1000" b="0" i="0" u="none" strike="noStrike" dirty="0" smtClean="0">
                          <a:effectLst/>
                          <a:latin typeface="Times New Roman" panose="02020603050405020304" pitchFamily="18" charset="0"/>
                        </a:rPr>
                        <a:t>2014</a:t>
                      </a:r>
                      <a:endParaRPr lang="cs-CZ" sz="1000" b="0" i="0" u="none" strike="noStrike" dirty="0">
                        <a:effectLst/>
                        <a:latin typeface="Times New Roman" panose="02020603050405020304" pitchFamily="18" charset="0"/>
                      </a:endParaRP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b"/>
                      <a:r>
                        <a:rPr lang="cs-CZ" sz="1000" b="0" i="0" u="none" strike="noStrike" dirty="0" smtClean="0">
                          <a:effectLst/>
                          <a:latin typeface="Times New Roman" panose="02020603050405020304" pitchFamily="18" charset="0"/>
                        </a:rPr>
                        <a:t>2015</a:t>
                      </a:r>
                      <a:endParaRPr lang="cs-CZ" sz="1000" b="0" i="0" u="none" strike="noStrike" dirty="0">
                        <a:effectLst/>
                        <a:latin typeface="Times New Roman" panose="02020603050405020304" pitchFamily="18" charset="0"/>
                      </a:endParaRP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b"/>
                      <a:r>
                        <a:rPr lang="cs-CZ" sz="1000" b="0" i="0" u="none" strike="noStrike" dirty="0" smtClean="0">
                          <a:effectLst/>
                          <a:latin typeface="Times New Roman" panose="02020603050405020304" pitchFamily="18" charset="0"/>
                        </a:rPr>
                        <a:t>2016</a:t>
                      </a:r>
                      <a:endParaRPr lang="cs-CZ" sz="1000" b="0" i="0" u="none" strike="noStrike" dirty="0">
                        <a:effectLst/>
                        <a:latin typeface="Times New Roman" panose="02020603050405020304" pitchFamily="18" charset="0"/>
                      </a:endParaRP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b"/>
                      <a:r>
                        <a:rPr lang="cs-CZ" sz="1000" b="0" i="0" u="none" strike="noStrike" dirty="0" smtClean="0">
                          <a:effectLst/>
                          <a:latin typeface="Times New Roman" panose="02020603050405020304" pitchFamily="18" charset="0"/>
                        </a:rPr>
                        <a:t>2017</a:t>
                      </a:r>
                      <a:endParaRPr lang="cs-CZ" sz="1000" b="0" i="0" u="none" strike="noStrike" dirty="0">
                        <a:effectLst/>
                        <a:latin typeface="Times New Roman" panose="02020603050405020304" pitchFamily="18" charset="0"/>
                      </a:endParaRP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b"/>
                      <a:r>
                        <a:rPr lang="cs-CZ" sz="1000" b="0" i="0" u="none" strike="noStrike" dirty="0">
                          <a:effectLst/>
                          <a:latin typeface="Times New Roman" panose="02020603050405020304" pitchFamily="18" charset="0"/>
                        </a:rPr>
                        <a:t>2008-2017</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81640351"/>
                  </a:ext>
                </a:extLst>
              </a:tr>
              <a:tr h="210305">
                <a:tc>
                  <a:txBody>
                    <a:bodyPr/>
                    <a:lstStyle/>
                    <a:p>
                      <a:pPr algn="l" fontAlgn="b"/>
                      <a:r>
                        <a:rPr lang="cs-CZ" sz="1000" b="0" i="0" u="none" strike="noStrike">
                          <a:effectLst/>
                          <a:latin typeface="Times New Roman" panose="02020603050405020304" pitchFamily="18" charset="0"/>
                        </a:rPr>
                        <a:t>V4 </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dirty="0">
                          <a:effectLst/>
                          <a:latin typeface="Times New Roman" panose="02020603050405020304" pitchFamily="18" charset="0"/>
                        </a:rPr>
                        <a:t>110</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a:effectLst/>
                          <a:latin typeface="Times New Roman" panose="02020603050405020304" pitchFamily="18" charset="0"/>
                        </a:rPr>
                        <a:t>80</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a:effectLst/>
                          <a:latin typeface="Times New Roman" panose="02020603050405020304" pitchFamily="18" charset="0"/>
                        </a:rPr>
                        <a:t>105</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a:effectLst/>
                          <a:latin typeface="Times New Roman" panose="02020603050405020304" pitchFamily="18" charset="0"/>
                        </a:rPr>
                        <a:t>185</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dirty="0">
                          <a:effectLst/>
                          <a:latin typeface="Times New Roman" panose="02020603050405020304" pitchFamily="18" charset="0"/>
                        </a:rPr>
                        <a:t>360</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dirty="0">
                          <a:effectLst/>
                          <a:latin typeface="Times New Roman" panose="02020603050405020304" pitchFamily="18" charset="0"/>
                        </a:rPr>
                        <a:t>2 905</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ctr" fontAlgn="b"/>
                      <a:r>
                        <a:rPr lang="cs-CZ" sz="1000" b="0" i="0" u="none" strike="noStrike">
                          <a:effectLst/>
                          <a:latin typeface="Times New Roman" panose="02020603050405020304" pitchFamily="18" charset="0"/>
                        </a:rPr>
                        <a:t>1 520</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ctr" fontAlgn="b"/>
                      <a:r>
                        <a:rPr lang="cs-CZ" sz="1000" b="0" i="0" u="none" strike="noStrike" dirty="0">
                          <a:effectLst/>
                          <a:latin typeface="Times New Roman" panose="02020603050405020304" pitchFamily="18" charset="0"/>
                        </a:rPr>
                        <a:t>5 935</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ctr" fontAlgn="b"/>
                      <a:r>
                        <a:rPr lang="cs-CZ" sz="1000" b="0" i="0" u="none" strike="noStrike">
                          <a:effectLst/>
                          <a:latin typeface="Times New Roman" panose="02020603050405020304" pitchFamily="18" charset="0"/>
                        </a:rPr>
                        <a:t>625</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a:effectLst/>
                          <a:latin typeface="Times New Roman" panose="02020603050405020304" pitchFamily="18" charset="0"/>
                        </a:rPr>
                        <a:t>85</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a:effectLst/>
                          <a:latin typeface="Times New Roman" panose="02020603050405020304" pitchFamily="18" charset="0"/>
                        </a:rPr>
                        <a:t>11 910</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049403"/>
                  </a:ext>
                </a:extLst>
              </a:tr>
              <a:tr h="210305">
                <a:tc>
                  <a:txBody>
                    <a:bodyPr/>
                    <a:lstStyle/>
                    <a:p>
                      <a:pPr algn="l" fontAlgn="b"/>
                      <a:r>
                        <a:rPr lang="cs-CZ" sz="1000" b="0" i="0" u="none" strike="noStrike">
                          <a:effectLst/>
                          <a:latin typeface="Times New Roman" panose="02020603050405020304" pitchFamily="18" charset="0"/>
                        </a:rPr>
                        <a:t>EU6</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a:effectLst/>
                          <a:latin typeface="Times New Roman" panose="02020603050405020304" pitchFamily="18" charset="0"/>
                        </a:rPr>
                        <a:t>32 635</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dirty="0">
                          <a:effectLst/>
                          <a:latin typeface="Times New Roman" panose="02020603050405020304" pitchFamily="18" charset="0"/>
                        </a:rPr>
                        <a:t>37 480</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a:effectLst/>
                          <a:latin typeface="Times New Roman" panose="02020603050405020304" pitchFamily="18" charset="0"/>
                        </a:rPr>
                        <a:t>34 350</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a:effectLst/>
                          <a:latin typeface="Times New Roman" panose="02020603050405020304" pitchFamily="18" charset="0"/>
                        </a:rPr>
                        <a:t>57 085</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a:effectLst/>
                          <a:latin typeface="Times New Roman" panose="02020603050405020304" pitchFamily="18" charset="0"/>
                        </a:rPr>
                        <a:t>40 170</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a:effectLst/>
                          <a:latin typeface="Times New Roman" panose="02020603050405020304" pitchFamily="18" charset="0"/>
                        </a:rPr>
                        <a:t>58 250</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dirty="0">
                          <a:effectLst/>
                          <a:latin typeface="Times New Roman" panose="02020603050405020304" pitchFamily="18" charset="0"/>
                        </a:rPr>
                        <a:t>104 405</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dirty="0">
                          <a:effectLst/>
                          <a:latin typeface="Times New Roman" panose="02020603050405020304" pitchFamily="18" charset="0"/>
                        </a:rPr>
                        <a:t>124 165</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a:effectLst/>
                          <a:latin typeface="Times New Roman" panose="02020603050405020304" pitchFamily="18" charset="0"/>
                        </a:rPr>
                        <a:t>187 075</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a:effectLst/>
                          <a:latin typeface="Times New Roman" panose="02020603050405020304" pitchFamily="18" charset="0"/>
                        </a:rPr>
                        <a:t>168 570</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a:effectLst/>
                          <a:latin typeface="Times New Roman" panose="02020603050405020304" pitchFamily="18" charset="0"/>
                        </a:rPr>
                        <a:t>844 185</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2045028"/>
                  </a:ext>
                </a:extLst>
              </a:tr>
              <a:tr h="210305">
                <a:tc>
                  <a:txBody>
                    <a:bodyPr/>
                    <a:lstStyle/>
                    <a:p>
                      <a:pPr algn="l" fontAlgn="b"/>
                      <a:r>
                        <a:rPr lang="cs-CZ" sz="1000" b="0" i="0" u="none" strike="noStrike">
                          <a:effectLst/>
                          <a:latin typeface="Times New Roman" panose="02020603050405020304" pitchFamily="18" charset="0"/>
                        </a:rPr>
                        <a:t>EU15</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a:effectLst/>
                          <a:latin typeface="Times New Roman" panose="02020603050405020304" pitchFamily="18" charset="0"/>
                        </a:rPr>
                        <a:t>52 425</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a:effectLst/>
                          <a:latin typeface="Times New Roman" panose="02020603050405020304" pitchFamily="18" charset="0"/>
                        </a:rPr>
                        <a:t>61 395</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a:effectLst/>
                          <a:latin typeface="Times New Roman" panose="02020603050405020304" pitchFamily="18" charset="0"/>
                        </a:rPr>
                        <a:t>52 925</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a:effectLst/>
                          <a:latin typeface="Times New Roman" panose="02020603050405020304" pitchFamily="18" charset="0"/>
                        </a:rPr>
                        <a:t>75 075</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a:effectLst/>
                          <a:latin typeface="Times New Roman" panose="02020603050405020304" pitchFamily="18" charset="0"/>
                        </a:rPr>
                        <a:t>62 875</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a:effectLst/>
                          <a:latin typeface="Times New Roman" panose="02020603050405020304" pitchFamily="18" charset="0"/>
                        </a:rPr>
                        <a:t>81 955</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a:effectLst/>
                          <a:latin typeface="Times New Roman" panose="02020603050405020304" pitchFamily="18" charset="0"/>
                        </a:rPr>
                        <a:t>141 395</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dirty="0">
                          <a:effectLst/>
                          <a:latin typeface="Times New Roman" panose="02020603050405020304" pitchFamily="18" charset="0"/>
                        </a:rPr>
                        <a:t>163 165</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dirty="0">
                          <a:effectLst/>
                          <a:latin typeface="Times New Roman" panose="02020603050405020304" pitchFamily="18" charset="0"/>
                        </a:rPr>
                        <a:t>209 010</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dirty="0">
                          <a:effectLst/>
                          <a:latin typeface="Times New Roman" panose="02020603050405020304" pitchFamily="18" charset="0"/>
                        </a:rPr>
                        <a:t>191 560</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dirty="0">
                          <a:effectLst/>
                          <a:latin typeface="Times New Roman" panose="02020603050405020304" pitchFamily="18" charset="0"/>
                        </a:rPr>
                        <a:t>1 091 780</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4077536"/>
                  </a:ext>
                </a:extLst>
              </a:tr>
              <a:tr h="210305">
                <a:tc>
                  <a:txBody>
                    <a:bodyPr/>
                    <a:lstStyle/>
                    <a:p>
                      <a:pPr algn="l" fontAlgn="b"/>
                      <a:r>
                        <a:rPr lang="cs-CZ" sz="1000" b="0" i="0" u="none" strike="noStrike">
                          <a:effectLst/>
                          <a:latin typeface="Times New Roman" panose="02020603050405020304" pitchFamily="18" charset="0"/>
                        </a:rPr>
                        <a:t>EU13</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a:effectLst/>
                          <a:latin typeface="Times New Roman" panose="02020603050405020304" pitchFamily="18" charset="0"/>
                        </a:rPr>
                        <a:t>2 825</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a:effectLst/>
                          <a:latin typeface="Times New Roman" panose="02020603050405020304" pitchFamily="18" charset="0"/>
                        </a:rPr>
                        <a:t>2 640</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a:effectLst/>
                          <a:latin typeface="Times New Roman" panose="02020603050405020304" pitchFamily="18" charset="0"/>
                        </a:rPr>
                        <a:t>535</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dirty="0">
                          <a:effectLst/>
                          <a:latin typeface="Times New Roman" panose="02020603050405020304" pitchFamily="18" charset="0"/>
                        </a:rPr>
                        <a:t>2 045</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dirty="0">
                          <a:effectLst/>
                          <a:latin typeface="Times New Roman" panose="02020603050405020304" pitchFamily="18" charset="0"/>
                        </a:rPr>
                        <a:t>2 475</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dirty="0">
                          <a:effectLst/>
                          <a:latin typeface="Times New Roman" panose="02020603050405020304" pitchFamily="18" charset="0"/>
                        </a:rPr>
                        <a:t>5 820</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ctr" fontAlgn="b"/>
                      <a:r>
                        <a:rPr lang="cs-CZ" sz="1000" b="0" i="0" u="none" strike="noStrike" dirty="0">
                          <a:effectLst/>
                          <a:latin typeface="Times New Roman" panose="02020603050405020304" pitchFamily="18" charset="0"/>
                        </a:rPr>
                        <a:t>2 485</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ctr" fontAlgn="b"/>
                      <a:r>
                        <a:rPr lang="cs-CZ" sz="1000" b="0" i="0" u="none" strike="noStrike" dirty="0">
                          <a:effectLst/>
                          <a:latin typeface="Times New Roman" panose="02020603050405020304" pitchFamily="18" charset="0"/>
                        </a:rPr>
                        <a:t>6 370</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ctr" fontAlgn="b"/>
                      <a:r>
                        <a:rPr lang="cs-CZ" sz="1000" b="0" i="0" u="none" strike="noStrike" dirty="0">
                          <a:effectLst/>
                          <a:latin typeface="Times New Roman" panose="02020603050405020304" pitchFamily="18" charset="0"/>
                        </a:rPr>
                        <a:t>1 805</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a:effectLst/>
                          <a:latin typeface="Times New Roman" panose="02020603050405020304" pitchFamily="18" charset="0"/>
                        </a:rPr>
                        <a:t>1 245</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cs-CZ" sz="1000" b="0" i="0" u="none" strike="noStrike" dirty="0">
                          <a:effectLst/>
                          <a:latin typeface="Times New Roman" panose="02020603050405020304" pitchFamily="18" charset="0"/>
                        </a:rPr>
                        <a:t>28 245</a:t>
                      </a:r>
                    </a:p>
                  </a:txBody>
                  <a:tcPr marL="9017" marR="9017" marT="90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7850275"/>
                  </a:ext>
                </a:extLst>
              </a:tr>
            </a:tbl>
          </a:graphicData>
        </a:graphic>
      </p:graphicFrame>
      <p:graphicFrame>
        <p:nvGraphicFramePr>
          <p:cNvPr id="5" name="Tabulka 4"/>
          <p:cNvGraphicFramePr>
            <a:graphicFrameLocks noGrp="1"/>
          </p:cNvGraphicFramePr>
          <p:nvPr>
            <p:extLst>
              <p:ext uri="{D42A27DB-BD31-4B8C-83A1-F6EECF244321}">
                <p14:modId xmlns:p14="http://schemas.microsoft.com/office/powerpoint/2010/main" val="2992188661"/>
              </p:ext>
            </p:extLst>
          </p:nvPr>
        </p:nvGraphicFramePr>
        <p:xfrm>
          <a:off x="737211" y="3507867"/>
          <a:ext cx="7488757" cy="762000"/>
        </p:xfrm>
        <a:graphic>
          <a:graphicData uri="http://schemas.openxmlformats.org/drawingml/2006/table">
            <a:tbl>
              <a:tblPr/>
              <a:tblGrid>
                <a:gridCol w="988207">
                  <a:extLst>
                    <a:ext uri="{9D8B030D-6E8A-4147-A177-3AD203B41FA5}">
                      <a16:colId xmlns:a16="http://schemas.microsoft.com/office/drawing/2014/main" val="1842905474"/>
                    </a:ext>
                  </a:extLst>
                </a:gridCol>
                <a:gridCol w="616912">
                  <a:extLst>
                    <a:ext uri="{9D8B030D-6E8A-4147-A177-3AD203B41FA5}">
                      <a16:colId xmlns:a16="http://schemas.microsoft.com/office/drawing/2014/main" val="2681009758"/>
                    </a:ext>
                  </a:extLst>
                </a:gridCol>
                <a:gridCol w="642284">
                  <a:extLst>
                    <a:ext uri="{9D8B030D-6E8A-4147-A177-3AD203B41FA5}">
                      <a16:colId xmlns:a16="http://schemas.microsoft.com/office/drawing/2014/main" val="1675602743"/>
                    </a:ext>
                  </a:extLst>
                </a:gridCol>
                <a:gridCol w="656375">
                  <a:extLst>
                    <a:ext uri="{9D8B030D-6E8A-4147-A177-3AD203B41FA5}">
                      <a16:colId xmlns:a16="http://schemas.microsoft.com/office/drawing/2014/main" val="3521039938"/>
                    </a:ext>
                  </a:extLst>
                </a:gridCol>
                <a:gridCol w="649083">
                  <a:extLst>
                    <a:ext uri="{9D8B030D-6E8A-4147-A177-3AD203B41FA5}">
                      <a16:colId xmlns:a16="http://schemas.microsoft.com/office/drawing/2014/main" val="2214970687"/>
                    </a:ext>
                  </a:extLst>
                </a:gridCol>
                <a:gridCol w="641789">
                  <a:extLst>
                    <a:ext uri="{9D8B030D-6E8A-4147-A177-3AD203B41FA5}">
                      <a16:colId xmlns:a16="http://schemas.microsoft.com/office/drawing/2014/main" val="488193285"/>
                    </a:ext>
                  </a:extLst>
                </a:gridCol>
                <a:gridCol w="612617">
                  <a:extLst>
                    <a:ext uri="{9D8B030D-6E8A-4147-A177-3AD203B41FA5}">
                      <a16:colId xmlns:a16="http://schemas.microsoft.com/office/drawing/2014/main" val="2911957711"/>
                    </a:ext>
                  </a:extLst>
                </a:gridCol>
                <a:gridCol w="714720">
                  <a:extLst>
                    <a:ext uri="{9D8B030D-6E8A-4147-A177-3AD203B41FA5}">
                      <a16:colId xmlns:a16="http://schemas.microsoft.com/office/drawing/2014/main" val="314361455"/>
                    </a:ext>
                  </a:extLst>
                </a:gridCol>
                <a:gridCol w="649082">
                  <a:extLst>
                    <a:ext uri="{9D8B030D-6E8A-4147-A177-3AD203B41FA5}">
                      <a16:colId xmlns:a16="http://schemas.microsoft.com/office/drawing/2014/main" val="2411588335"/>
                    </a:ext>
                  </a:extLst>
                </a:gridCol>
                <a:gridCol w="568859">
                  <a:extLst>
                    <a:ext uri="{9D8B030D-6E8A-4147-A177-3AD203B41FA5}">
                      <a16:colId xmlns:a16="http://schemas.microsoft.com/office/drawing/2014/main" val="3663436829"/>
                    </a:ext>
                  </a:extLst>
                </a:gridCol>
                <a:gridCol w="748829">
                  <a:extLst>
                    <a:ext uri="{9D8B030D-6E8A-4147-A177-3AD203B41FA5}">
                      <a16:colId xmlns:a16="http://schemas.microsoft.com/office/drawing/2014/main" val="2863731846"/>
                    </a:ext>
                  </a:extLst>
                </a:gridCol>
              </a:tblGrid>
              <a:tr h="190500">
                <a:tc>
                  <a:txBody>
                    <a:bodyPr/>
                    <a:lstStyle/>
                    <a:p>
                      <a:pPr algn="l" fontAlgn="b"/>
                      <a:r>
                        <a:rPr lang="cs-CZ" sz="1100" b="0" i="0" u="none" strike="noStrike">
                          <a:effectLst/>
                          <a:latin typeface="Times New Roman" panose="02020603050405020304" pitchFamily="18" charset="0"/>
                        </a:rPr>
                        <a:t>Czech Republic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dirty="0">
                          <a:effectLst/>
                          <a:latin typeface="Times New Roman" panose="02020603050405020304" pitchFamily="18" charset="0"/>
                        </a:rPr>
                        <a:t>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effectLst/>
                          <a:latin typeface="Times New Roman" panose="02020603050405020304" pitchFamily="18" charset="0"/>
                        </a:rPr>
                        <a:t>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effectLst/>
                          <a:latin typeface="Times New Roman" panose="02020603050405020304" pitchFamily="18" charset="0"/>
                        </a:rPr>
                        <a:t>45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effectLst/>
                          <a:latin typeface="Times New Roman" panose="02020603050405020304" pitchFamily="18" charset="0"/>
                        </a:rPr>
                        <a:t>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effectLst/>
                          <a:latin typeface="Times New Roman" panose="02020603050405020304" pitchFamily="18" charset="0"/>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effectLst/>
                          <a:latin typeface="Times New Roman" panose="02020603050405020304" pitchFamily="18" charset="0"/>
                        </a:rPr>
                        <a:t>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effectLst/>
                          <a:latin typeface="Times New Roman" panose="02020603050405020304" pitchFamily="18" charset="0"/>
                        </a:rPr>
                        <a:t>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effectLst/>
                          <a:latin typeface="Times New Roman" panose="02020603050405020304" pitchFamily="18" charset="0"/>
                        </a:rPr>
                        <a:t>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effectLst/>
                          <a:latin typeface="Times New Roman" panose="02020603050405020304" pitchFamily="18" charset="0"/>
                        </a:rPr>
                        <a:t>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dirty="0">
                          <a:effectLst/>
                          <a:latin typeface="Times New Roman" panose="02020603050405020304" pitchFamily="18" charset="0"/>
                        </a:rPr>
                        <a:t>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0158857"/>
                  </a:ext>
                </a:extLst>
              </a:tr>
              <a:tr h="190500">
                <a:tc>
                  <a:txBody>
                    <a:bodyPr/>
                    <a:lstStyle/>
                    <a:p>
                      <a:pPr algn="l" fontAlgn="b"/>
                      <a:r>
                        <a:rPr lang="cs-CZ" sz="1100" b="0" i="0" u="none" strike="noStrike">
                          <a:effectLst/>
                          <a:latin typeface="Times New Roman" panose="02020603050405020304" pitchFamily="18" charset="0"/>
                        </a:rPr>
                        <a:t>Hungary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effectLst/>
                          <a:latin typeface="Times New Roman" panose="02020603050405020304" pitchFamily="18"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effectLst/>
                          <a:latin typeface="Times New Roman" panose="02020603050405020304" pitchFamily="18"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dirty="0">
                          <a:effectLst/>
                          <a:latin typeface="Times New Roman" panose="02020603050405020304" pitchFamily="18"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effectLst/>
                          <a:latin typeface="Times New Roman" panose="02020603050405020304" pitchFamily="18"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effectLst/>
                          <a:latin typeface="Times New Roman" panose="02020603050405020304" pitchFamily="18"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dirty="0">
                          <a:effectLst/>
                          <a:latin typeface="Times New Roman" panose="02020603050405020304" pitchFamily="18" charset="0"/>
                        </a:rPr>
                        <a:t>2 765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r" fontAlgn="b"/>
                      <a:r>
                        <a:rPr lang="cs-CZ" sz="1100" b="0" i="0" u="none" strike="noStrike" dirty="0">
                          <a:effectLst/>
                          <a:latin typeface="Times New Roman" panose="02020603050405020304" pitchFamily="18" charset="0"/>
                        </a:rPr>
                        <a:t>1 415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r" fontAlgn="b"/>
                      <a:r>
                        <a:rPr lang="cs-CZ" sz="1100" b="0" i="0" u="none" strike="noStrike" dirty="0">
                          <a:effectLst/>
                          <a:latin typeface="Times New Roman" panose="02020603050405020304" pitchFamily="18" charset="0"/>
                        </a:rPr>
                        <a:t>5 890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r" fontAlgn="b"/>
                      <a:r>
                        <a:rPr lang="cs-CZ" sz="1100" b="0" i="0" u="none" strike="noStrike" dirty="0">
                          <a:effectLst/>
                          <a:latin typeface="Times New Roman" panose="02020603050405020304" pitchFamily="18" charset="0"/>
                        </a:rPr>
                        <a:t>575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cs-CZ" sz="1100" b="0" i="0" u="none" strike="noStrike">
                          <a:effectLst/>
                          <a:latin typeface="Times New Roman" panose="02020603050405020304" pitchFamily="18" charset="0"/>
                        </a:rPr>
                        <a:t>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9203358"/>
                  </a:ext>
                </a:extLst>
              </a:tr>
              <a:tr h="190500">
                <a:tc>
                  <a:txBody>
                    <a:bodyPr/>
                    <a:lstStyle/>
                    <a:p>
                      <a:pPr algn="l" fontAlgn="b"/>
                      <a:r>
                        <a:rPr lang="cs-CZ" sz="1100" b="0" i="0" u="none" strike="noStrike">
                          <a:effectLst/>
                          <a:latin typeface="Times New Roman" panose="02020603050405020304" pitchFamily="18" charset="0"/>
                        </a:rPr>
                        <a:t>Poland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effectLst/>
                          <a:latin typeface="Times New Roman" panose="02020603050405020304" pitchFamily="18" charset="0"/>
                        </a:rPr>
                        <a:t>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effectLst/>
                          <a:latin typeface="Times New Roman" panose="02020603050405020304" pitchFamily="18" charset="0"/>
                        </a:rPr>
                        <a:t>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effectLst/>
                          <a:latin typeface="Times New Roman" panose="02020603050405020304" pitchFamily="18" charset="0"/>
                        </a:rPr>
                        <a:t>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effectLst/>
                          <a:latin typeface="Times New Roman" panose="02020603050405020304" pitchFamily="18" charset="0"/>
                        </a:rPr>
                        <a:t>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effectLst/>
                          <a:latin typeface="Times New Roman" panose="02020603050405020304" pitchFamily="18" charset="0"/>
                        </a:rPr>
                        <a:t>45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effectLst/>
                          <a:latin typeface="Times New Roman" panose="02020603050405020304" pitchFamily="18" charset="0"/>
                        </a:rPr>
                        <a:t>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effectLst/>
                          <a:latin typeface="Times New Roman" panose="02020603050405020304" pitchFamily="18" charset="0"/>
                        </a:rPr>
                        <a:t>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effectLst/>
                          <a:latin typeface="Times New Roman" panose="02020603050405020304" pitchFamily="18" charset="0"/>
                        </a:rPr>
                        <a:t>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effectLst/>
                          <a:latin typeface="Times New Roman" panose="02020603050405020304" pitchFamily="18" charset="0"/>
                        </a:rPr>
                        <a:t>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effectLst/>
                          <a:latin typeface="Times New Roman" panose="02020603050405020304" pitchFamily="18" charset="0"/>
                        </a:rPr>
                        <a:t>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4800660"/>
                  </a:ext>
                </a:extLst>
              </a:tr>
              <a:tr h="190500">
                <a:tc>
                  <a:txBody>
                    <a:bodyPr/>
                    <a:lstStyle/>
                    <a:p>
                      <a:pPr algn="l" fontAlgn="b"/>
                      <a:r>
                        <a:rPr lang="cs-CZ" sz="1100" b="0" i="0" u="none" strike="noStrike">
                          <a:effectLst/>
                          <a:latin typeface="Times New Roman" panose="02020603050405020304" pitchFamily="18" charset="0"/>
                        </a:rPr>
                        <a:t>Slovakia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effectLst/>
                          <a:latin typeface="Times New Roman" panose="02020603050405020304" pitchFamily="18"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effectLst/>
                          <a:latin typeface="Times New Roman" panose="02020603050405020304" pitchFamily="18"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effectLst/>
                          <a:latin typeface="Times New Roman" panose="02020603050405020304" pitchFamily="18" charset="0"/>
                        </a:rPr>
                        <a:t>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effectLst/>
                          <a:latin typeface="Times New Roman" panose="02020603050405020304" pitchFamily="18" charset="0"/>
                        </a:rPr>
                        <a:t>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effectLst/>
                          <a:latin typeface="Times New Roman" panose="02020603050405020304" pitchFamily="18" charset="0"/>
                        </a:rPr>
                        <a:t>305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dirty="0">
                          <a:effectLst/>
                          <a:latin typeface="Times New Roman" panose="02020603050405020304" pitchFamily="18" charset="0"/>
                        </a:rPr>
                        <a:t>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effectLst/>
                          <a:latin typeface="Times New Roman" panose="02020603050405020304" pitchFamily="18" charset="0"/>
                        </a:rPr>
                        <a:t>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effectLst/>
                          <a:latin typeface="Times New Roman" panose="02020603050405020304" pitchFamily="18"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a:effectLst/>
                          <a:latin typeface="Times New Roman" panose="02020603050405020304" pitchFamily="18"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1100" b="0" i="0" u="none" strike="noStrike" dirty="0">
                          <a:effectLst/>
                          <a:latin typeface="Times New Roman" panose="02020603050405020304" pitchFamily="18"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8302908"/>
                  </a:ext>
                </a:extLst>
              </a:tr>
            </a:tbl>
          </a:graphicData>
        </a:graphic>
      </p:graphicFrame>
      <p:cxnSp>
        <p:nvCxnSpPr>
          <p:cNvPr id="8" name="Pravoúhlá spojnice 7"/>
          <p:cNvCxnSpPr/>
          <p:nvPr/>
        </p:nvCxnSpPr>
        <p:spPr>
          <a:xfrm rot="10800000" flipH="1" flipV="1">
            <a:off x="433543" y="2103974"/>
            <a:ext cx="818137" cy="1261487"/>
          </a:xfrm>
          <a:prstGeom prst="bentConnector4">
            <a:avLst>
              <a:gd name="adj1" fmla="val -27942"/>
              <a:gd name="adj2" fmla="val 70839"/>
            </a:avLst>
          </a:prstGeom>
          <a:ln w="19050">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graphicFrame>
        <p:nvGraphicFramePr>
          <p:cNvPr id="17" name="Graf 16"/>
          <p:cNvGraphicFramePr>
            <a:graphicFrameLocks/>
          </p:cNvGraphicFramePr>
          <p:nvPr>
            <p:extLst>
              <p:ext uri="{D42A27DB-BD31-4B8C-83A1-F6EECF244321}">
                <p14:modId xmlns:p14="http://schemas.microsoft.com/office/powerpoint/2010/main" val="96435256"/>
              </p:ext>
            </p:extLst>
          </p:nvPr>
        </p:nvGraphicFramePr>
        <p:xfrm>
          <a:off x="2872017" y="4412273"/>
          <a:ext cx="3762531" cy="2378271"/>
        </p:xfrm>
        <a:graphic>
          <a:graphicData uri="http://schemas.openxmlformats.org/drawingml/2006/chart">
            <c:chart xmlns:c="http://schemas.openxmlformats.org/drawingml/2006/chart" xmlns:r="http://schemas.openxmlformats.org/officeDocument/2006/relationships" r:id="rId2"/>
          </a:graphicData>
        </a:graphic>
      </p:graphicFrame>
      <p:cxnSp>
        <p:nvCxnSpPr>
          <p:cNvPr id="20" name="Pravoúhlá spojnice 19"/>
          <p:cNvCxnSpPr/>
          <p:nvPr/>
        </p:nvCxnSpPr>
        <p:spPr>
          <a:xfrm rot="16200000" flipH="1">
            <a:off x="4782119" y="3147676"/>
            <a:ext cx="965056" cy="306002"/>
          </a:xfrm>
          <a:prstGeom prst="bentConnector3">
            <a:avLst>
              <a:gd name="adj1" fmla="val 50000"/>
            </a:avLst>
          </a:prstGeom>
          <a:ln w="19050">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62288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52708" y="1575846"/>
            <a:ext cx="7772400" cy="1390378"/>
          </a:xfrm>
        </p:spPr>
        <p:txBody>
          <a:bodyPr>
            <a:noAutofit/>
          </a:bodyPr>
          <a:lstStyle/>
          <a:p>
            <a:r>
              <a:rPr lang="cs-CZ" sz="3200" b="1" dirty="0" smtClean="0">
                <a:solidFill>
                  <a:srgbClr val="C00000"/>
                </a:solidFill>
              </a:rPr>
              <a:t/>
            </a:r>
            <a:br>
              <a:rPr lang="cs-CZ" sz="3200" b="1" dirty="0" smtClean="0">
                <a:solidFill>
                  <a:srgbClr val="C00000"/>
                </a:solidFill>
              </a:rPr>
            </a:br>
            <a:r>
              <a:rPr lang="en-US" sz="3200" b="1" dirty="0" smtClean="0">
                <a:solidFill>
                  <a:srgbClr val="C00000"/>
                </a:solidFill>
              </a:rPr>
              <a:t>Relation Between Preconditions for better Economic Well-Being and Number of Asylum Applicants </a:t>
            </a:r>
            <a:endParaRPr lang="en-US" sz="3200" b="1" dirty="0">
              <a:solidFill>
                <a:srgbClr val="C00000"/>
              </a:solidFill>
            </a:endParaRPr>
          </a:p>
        </p:txBody>
      </p:sp>
      <p:sp>
        <p:nvSpPr>
          <p:cNvPr id="3" name="Podnadpis 2"/>
          <p:cNvSpPr>
            <a:spLocks noGrp="1"/>
          </p:cNvSpPr>
          <p:nvPr>
            <p:ph type="subTitle" idx="1"/>
          </p:nvPr>
        </p:nvSpPr>
        <p:spPr>
          <a:xfrm>
            <a:off x="919974" y="3587169"/>
            <a:ext cx="7748239" cy="1655762"/>
          </a:xfrm>
        </p:spPr>
        <p:txBody>
          <a:bodyPr>
            <a:normAutofit/>
          </a:bodyPr>
          <a:lstStyle/>
          <a:p>
            <a:r>
              <a:rPr lang="en-US" sz="3200" b="1" dirty="0" smtClean="0"/>
              <a:t>Is this relation significant at the first sight?</a:t>
            </a:r>
          </a:p>
        </p:txBody>
      </p:sp>
    </p:spTree>
    <p:extLst>
      <p:ext uri="{BB962C8B-B14F-4D97-AF65-F5344CB8AC3E}">
        <p14:creationId xmlns:p14="http://schemas.microsoft.com/office/powerpoint/2010/main" val="29310609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af 3"/>
          <p:cNvGraphicFramePr>
            <a:graphicFrameLocks/>
          </p:cNvGraphicFramePr>
          <p:nvPr>
            <p:extLst>
              <p:ext uri="{D42A27DB-BD31-4B8C-83A1-F6EECF244321}">
                <p14:modId xmlns:p14="http://schemas.microsoft.com/office/powerpoint/2010/main" val="1061619850"/>
              </p:ext>
            </p:extLst>
          </p:nvPr>
        </p:nvGraphicFramePr>
        <p:xfrm>
          <a:off x="414414" y="637003"/>
          <a:ext cx="8420100" cy="4924425"/>
        </p:xfrm>
        <a:graphic>
          <a:graphicData uri="http://schemas.openxmlformats.org/drawingml/2006/chart">
            <c:chart xmlns:c="http://schemas.openxmlformats.org/drawingml/2006/chart" xmlns:r="http://schemas.openxmlformats.org/officeDocument/2006/relationships" r:id="rId2"/>
          </a:graphicData>
        </a:graphic>
      </p:graphicFrame>
      <p:sp>
        <p:nvSpPr>
          <p:cNvPr id="5" name="Obdélník 4"/>
          <p:cNvSpPr/>
          <p:nvPr/>
        </p:nvSpPr>
        <p:spPr>
          <a:xfrm>
            <a:off x="2323124" y="6067034"/>
            <a:ext cx="4390946" cy="369332"/>
          </a:xfrm>
          <a:prstGeom prst="rect">
            <a:avLst/>
          </a:prstGeom>
        </p:spPr>
        <p:txBody>
          <a:bodyPr wrap="none">
            <a:spAutoFit/>
          </a:bodyPr>
          <a:lstStyle/>
          <a:p>
            <a:pPr algn="just">
              <a:spcAft>
                <a:spcPts val="0"/>
              </a:spcAft>
            </a:pPr>
            <a:r>
              <a:rPr lang="en-GB" dirty="0">
                <a:latin typeface="Times New Roman" panose="02020603050405020304" pitchFamily="18" charset="0"/>
                <a:ea typeface="Times New Roman" panose="02020603050405020304" pitchFamily="18" charset="0"/>
              </a:rPr>
              <a:t>Source: Eurostat (</a:t>
            </a:r>
            <a:r>
              <a:rPr lang="en-GB" dirty="0" smtClean="0">
                <a:latin typeface="Times New Roman" panose="02020603050405020304" pitchFamily="18" charset="0"/>
                <a:ea typeface="Times New Roman" panose="02020603050405020304" pitchFamily="18" charset="0"/>
              </a:rPr>
              <a:t>201</a:t>
            </a:r>
            <a:r>
              <a:rPr lang="cs-CZ" dirty="0" smtClean="0">
                <a:latin typeface="Times New Roman" panose="02020603050405020304" pitchFamily="18" charset="0"/>
                <a:ea typeface="Times New Roman" panose="02020603050405020304" pitchFamily="18" charset="0"/>
              </a:rPr>
              <a:t>8</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own data processing</a:t>
            </a:r>
            <a:endParaRPr lang="cs-CZ" dirty="0">
              <a:latin typeface="Times New Roman" panose="02020603050405020304" pitchFamily="18" charset="0"/>
              <a:ea typeface="Times New Roman" panose="02020603050405020304" pitchFamily="18" charset="0"/>
            </a:endParaRPr>
          </a:p>
        </p:txBody>
      </p:sp>
      <p:sp>
        <p:nvSpPr>
          <p:cNvPr id="2" name="TextovéPole 1"/>
          <p:cNvSpPr txBox="1"/>
          <p:nvPr/>
        </p:nvSpPr>
        <p:spPr>
          <a:xfrm>
            <a:off x="1289155" y="1071797"/>
            <a:ext cx="3110458" cy="276999"/>
          </a:xfrm>
          <a:prstGeom prst="rect">
            <a:avLst/>
          </a:prstGeom>
          <a:noFill/>
        </p:spPr>
        <p:txBody>
          <a:bodyPr wrap="square" rtlCol="0">
            <a:spAutoFit/>
          </a:bodyPr>
          <a:lstStyle/>
          <a:p>
            <a:r>
              <a:rPr lang="en-US" sz="1200" i="1" dirty="0" smtClean="0">
                <a:solidFill>
                  <a:srgbClr val="0070C0"/>
                </a:solidFill>
                <a:latin typeface="Times New Roman" panose="02020603050405020304" pitchFamily="18" charset="0"/>
                <a:cs typeface="Times New Roman" panose="02020603050405020304" pitchFamily="18" charset="0"/>
              </a:rPr>
              <a:t>Average value for EU28 </a:t>
            </a:r>
            <a:endParaRPr lang="en-US" sz="1200" i="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65660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2354041" y="6351848"/>
            <a:ext cx="4390946" cy="369332"/>
          </a:xfrm>
          <a:prstGeom prst="rect">
            <a:avLst/>
          </a:prstGeom>
        </p:spPr>
        <p:txBody>
          <a:bodyPr wrap="none">
            <a:spAutoFit/>
          </a:bodyPr>
          <a:lstStyle/>
          <a:p>
            <a:pPr algn="just">
              <a:spcAft>
                <a:spcPts val="0"/>
              </a:spcAft>
            </a:pPr>
            <a:r>
              <a:rPr lang="en-GB" dirty="0">
                <a:latin typeface="Times New Roman" panose="02020603050405020304" pitchFamily="18" charset="0"/>
                <a:ea typeface="Times New Roman" panose="02020603050405020304" pitchFamily="18" charset="0"/>
              </a:rPr>
              <a:t>Source: Eurostat (</a:t>
            </a:r>
            <a:r>
              <a:rPr lang="en-GB" dirty="0" smtClean="0">
                <a:latin typeface="Times New Roman" panose="02020603050405020304" pitchFamily="18" charset="0"/>
                <a:ea typeface="Times New Roman" panose="02020603050405020304" pitchFamily="18" charset="0"/>
              </a:rPr>
              <a:t>201</a:t>
            </a:r>
            <a:r>
              <a:rPr lang="cs-CZ" dirty="0" smtClean="0">
                <a:latin typeface="Times New Roman" panose="02020603050405020304" pitchFamily="18" charset="0"/>
                <a:ea typeface="Times New Roman" panose="02020603050405020304" pitchFamily="18" charset="0"/>
              </a:rPr>
              <a:t>8</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own data processing</a:t>
            </a:r>
            <a:endParaRPr lang="cs-CZ" dirty="0">
              <a:latin typeface="Times New Roman" panose="02020603050405020304" pitchFamily="18" charset="0"/>
              <a:ea typeface="Times New Roman" panose="02020603050405020304" pitchFamily="18" charset="0"/>
            </a:endParaRPr>
          </a:p>
        </p:txBody>
      </p:sp>
      <p:graphicFrame>
        <p:nvGraphicFramePr>
          <p:cNvPr id="6" name="Graf 5"/>
          <p:cNvGraphicFramePr>
            <a:graphicFrameLocks/>
          </p:cNvGraphicFramePr>
          <p:nvPr>
            <p:extLst>
              <p:ext uri="{D42A27DB-BD31-4B8C-83A1-F6EECF244321}">
                <p14:modId xmlns:p14="http://schemas.microsoft.com/office/powerpoint/2010/main" val="1687570327"/>
              </p:ext>
            </p:extLst>
          </p:nvPr>
        </p:nvGraphicFramePr>
        <p:xfrm>
          <a:off x="472189" y="659489"/>
          <a:ext cx="8154649" cy="5194170"/>
        </p:xfrm>
        <a:graphic>
          <a:graphicData uri="http://schemas.openxmlformats.org/drawingml/2006/chart">
            <c:chart xmlns:c="http://schemas.openxmlformats.org/drawingml/2006/chart" xmlns:r="http://schemas.openxmlformats.org/officeDocument/2006/relationships" r:id="rId2"/>
          </a:graphicData>
        </a:graphic>
      </p:graphicFrame>
      <p:sp>
        <p:nvSpPr>
          <p:cNvPr id="2" name="Obdélník 1"/>
          <p:cNvSpPr/>
          <p:nvPr/>
        </p:nvSpPr>
        <p:spPr>
          <a:xfrm>
            <a:off x="2245097" y="1108235"/>
            <a:ext cx="1718291" cy="276999"/>
          </a:xfrm>
          <a:prstGeom prst="rect">
            <a:avLst/>
          </a:prstGeom>
        </p:spPr>
        <p:txBody>
          <a:bodyPr wrap="none">
            <a:spAutoFit/>
          </a:bodyPr>
          <a:lstStyle/>
          <a:p>
            <a:r>
              <a:rPr lang="en-US" sz="1200" i="1" dirty="0">
                <a:solidFill>
                  <a:srgbClr val="0070C0"/>
                </a:solidFill>
                <a:latin typeface="Times New Roman" panose="02020603050405020304" pitchFamily="18" charset="0"/>
                <a:cs typeface="Times New Roman" panose="02020603050405020304" pitchFamily="18" charset="0"/>
              </a:rPr>
              <a:t>Average value for EU28 </a:t>
            </a:r>
            <a:endParaRPr lang="en-US" sz="1200" i="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49140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af 1"/>
          <p:cNvGraphicFramePr>
            <a:graphicFrameLocks/>
          </p:cNvGraphicFramePr>
          <p:nvPr>
            <p:extLst>
              <p:ext uri="{D42A27DB-BD31-4B8C-83A1-F6EECF244321}">
                <p14:modId xmlns:p14="http://schemas.microsoft.com/office/powerpoint/2010/main" val="53460465"/>
              </p:ext>
            </p:extLst>
          </p:nvPr>
        </p:nvGraphicFramePr>
        <p:xfrm>
          <a:off x="464696" y="577121"/>
          <a:ext cx="8083992" cy="5314091"/>
        </p:xfrm>
        <a:graphic>
          <a:graphicData uri="http://schemas.openxmlformats.org/drawingml/2006/chart">
            <c:chart xmlns:c="http://schemas.openxmlformats.org/drawingml/2006/chart" xmlns:r="http://schemas.openxmlformats.org/officeDocument/2006/relationships" r:id="rId2"/>
          </a:graphicData>
        </a:graphic>
      </p:graphicFrame>
      <p:sp>
        <p:nvSpPr>
          <p:cNvPr id="3" name="Obdélník 2"/>
          <p:cNvSpPr/>
          <p:nvPr/>
        </p:nvSpPr>
        <p:spPr>
          <a:xfrm>
            <a:off x="2354041" y="6351848"/>
            <a:ext cx="4390946" cy="369332"/>
          </a:xfrm>
          <a:prstGeom prst="rect">
            <a:avLst/>
          </a:prstGeom>
        </p:spPr>
        <p:txBody>
          <a:bodyPr wrap="none">
            <a:spAutoFit/>
          </a:bodyPr>
          <a:lstStyle/>
          <a:p>
            <a:pPr algn="just">
              <a:spcAft>
                <a:spcPts val="0"/>
              </a:spcAft>
            </a:pPr>
            <a:r>
              <a:rPr lang="en-GB" dirty="0">
                <a:latin typeface="Times New Roman" panose="02020603050405020304" pitchFamily="18" charset="0"/>
                <a:ea typeface="Times New Roman" panose="02020603050405020304" pitchFamily="18" charset="0"/>
              </a:rPr>
              <a:t>Source: Eurostat (</a:t>
            </a:r>
            <a:r>
              <a:rPr lang="en-GB" dirty="0" smtClean="0">
                <a:latin typeface="Times New Roman" panose="02020603050405020304" pitchFamily="18" charset="0"/>
                <a:ea typeface="Times New Roman" panose="02020603050405020304" pitchFamily="18" charset="0"/>
              </a:rPr>
              <a:t>201</a:t>
            </a:r>
            <a:r>
              <a:rPr lang="cs-CZ" dirty="0" smtClean="0">
                <a:latin typeface="Times New Roman" panose="02020603050405020304" pitchFamily="18" charset="0"/>
                <a:ea typeface="Times New Roman" panose="02020603050405020304" pitchFamily="18" charset="0"/>
              </a:rPr>
              <a:t>8</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own data processing</a:t>
            </a:r>
            <a:endParaRPr lang="cs-CZ" dirty="0">
              <a:latin typeface="Times New Roman" panose="02020603050405020304" pitchFamily="18" charset="0"/>
              <a:ea typeface="Times New Roman" panose="02020603050405020304" pitchFamily="18" charset="0"/>
            </a:endParaRPr>
          </a:p>
        </p:txBody>
      </p:sp>
      <p:sp>
        <p:nvSpPr>
          <p:cNvPr id="4" name="Obdélník 3"/>
          <p:cNvSpPr/>
          <p:nvPr/>
        </p:nvSpPr>
        <p:spPr>
          <a:xfrm>
            <a:off x="2245097" y="1108235"/>
            <a:ext cx="1718291" cy="276999"/>
          </a:xfrm>
          <a:prstGeom prst="rect">
            <a:avLst/>
          </a:prstGeom>
        </p:spPr>
        <p:txBody>
          <a:bodyPr wrap="none">
            <a:spAutoFit/>
          </a:bodyPr>
          <a:lstStyle/>
          <a:p>
            <a:r>
              <a:rPr lang="en-US" sz="1200" i="1" dirty="0">
                <a:solidFill>
                  <a:srgbClr val="0070C0"/>
                </a:solidFill>
                <a:latin typeface="Times New Roman" panose="02020603050405020304" pitchFamily="18" charset="0"/>
                <a:cs typeface="Times New Roman" panose="02020603050405020304" pitchFamily="18" charset="0"/>
              </a:rPr>
              <a:t>Average value for EU28 </a:t>
            </a:r>
            <a:endParaRPr lang="en-US" sz="1200" i="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25421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af 1"/>
          <p:cNvGraphicFramePr>
            <a:graphicFrameLocks/>
          </p:cNvGraphicFramePr>
          <p:nvPr>
            <p:extLst>
              <p:ext uri="{D42A27DB-BD31-4B8C-83A1-F6EECF244321}">
                <p14:modId xmlns:p14="http://schemas.microsoft.com/office/powerpoint/2010/main" val="921152666"/>
              </p:ext>
            </p:extLst>
          </p:nvPr>
        </p:nvGraphicFramePr>
        <p:xfrm>
          <a:off x="307298" y="584617"/>
          <a:ext cx="8697262" cy="5306596"/>
        </p:xfrm>
        <a:graphic>
          <a:graphicData uri="http://schemas.openxmlformats.org/drawingml/2006/chart">
            <c:chart xmlns:c="http://schemas.openxmlformats.org/drawingml/2006/chart" xmlns:r="http://schemas.openxmlformats.org/officeDocument/2006/relationships" r:id="rId2"/>
          </a:graphicData>
        </a:graphic>
      </p:graphicFrame>
      <p:sp>
        <p:nvSpPr>
          <p:cNvPr id="3" name="Obdélník 2"/>
          <p:cNvSpPr/>
          <p:nvPr/>
        </p:nvSpPr>
        <p:spPr>
          <a:xfrm>
            <a:off x="2354041" y="6351848"/>
            <a:ext cx="4390946" cy="369332"/>
          </a:xfrm>
          <a:prstGeom prst="rect">
            <a:avLst/>
          </a:prstGeom>
        </p:spPr>
        <p:txBody>
          <a:bodyPr wrap="none">
            <a:spAutoFit/>
          </a:bodyPr>
          <a:lstStyle/>
          <a:p>
            <a:pPr algn="just">
              <a:spcAft>
                <a:spcPts val="0"/>
              </a:spcAft>
            </a:pPr>
            <a:r>
              <a:rPr lang="en-GB" dirty="0">
                <a:latin typeface="Times New Roman" panose="02020603050405020304" pitchFamily="18" charset="0"/>
                <a:ea typeface="Times New Roman" panose="02020603050405020304" pitchFamily="18" charset="0"/>
              </a:rPr>
              <a:t>Source: Eurostat (</a:t>
            </a:r>
            <a:r>
              <a:rPr lang="en-GB" dirty="0" smtClean="0">
                <a:latin typeface="Times New Roman" panose="02020603050405020304" pitchFamily="18" charset="0"/>
                <a:ea typeface="Times New Roman" panose="02020603050405020304" pitchFamily="18" charset="0"/>
              </a:rPr>
              <a:t>201</a:t>
            </a:r>
            <a:r>
              <a:rPr lang="cs-CZ" dirty="0" smtClean="0">
                <a:latin typeface="Times New Roman" panose="02020603050405020304" pitchFamily="18" charset="0"/>
                <a:ea typeface="Times New Roman" panose="02020603050405020304" pitchFamily="18" charset="0"/>
              </a:rPr>
              <a:t>8</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own data processing</a:t>
            </a:r>
            <a:endParaRPr lang="cs-CZ" dirty="0">
              <a:latin typeface="Times New Roman" panose="02020603050405020304" pitchFamily="18" charset="0"/>
              <a:ea typeface="Times New Roman" panose="02020603050405020304" pitchFamily="18" charset="0"/>
            </a:endParaRPr>
          </a:p>
        </p:txBody>
      </p:sp>
      <p:sp>
        <p:nvSpPr>
          <p:cNvPr id="4" name="Obdélník 3"/>
          <p:cNvSpPr/>
          <p:nvPr/>
        </p:nvSpPr>
        <p:spPr>
          <a:xfrm>
            <a:off x="3002101" y="1040779"/>
            <a:ext cx="1718291" cy="276999"/>
          </a:xfrm>
          <a:prstGeom prst="rect">
            <a:avLst/>
          </a:prstGeom>
        </p:spPr>
        <p:txBody>
          <a:bodyPr wrap="none">
            <a:spAutoFit/>
          </a:bodyPr>
          <a:lstStyle/>
          <a:p>
            <a:r>
              <a:rPr lang="en-US" sz="1200" i="1" dirty="0">
                <a:solidFill>
                  <a:srgbClr val="0070C0"/>
                </a:solidFill>
                <a:latin typeface="Times New Roman" panose="02020603050405020304" pitchFamily="18" charset="0"/>
                <a:cs typeface="Times New Roman" panose="02020603050405020304" pitchFamily="18" charset="0"/>
              </a:rPr>
              <a:t>Average value for EU28 </a:t>
            </a:r>
            <a:endParaRPr lang="en-US" sz="1200" i="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50783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af 2"/>
          <p:cNvGraphicFramePr>
            <a:graphicFrameLocks/>
          </p:cNvGraphicFramePr>
          <p:nvPr>
            <p:extLst>
              <p:ext uri="{D42A27DB-BD31-4B8C-83A1-F6EECF244321}">
                <p14:modId xmlns:p14="http://schemas.microsoft.com/office/powerpoint/2010/main" val="954507418"/>
              </p:ext>
            </p:extLst>
          </p:nvPr>
        </p:nvGraphicFramePr>
        <p:xfrm>
          <a:off x="569626" y="771915"/>
          <a:ext cx="8017552" cy="4924425"/>
        </p:xfrm>
        <a:graphic>
          <a:graphicData uri="http://schemas.openxmlformats.org/drawingml/2006/chart">
            <c:chart xmlns:c="http://schemas.openxmlformats.org/drawingml/2006/chart" xmlns:r="http://schemas.openxmlformats.org/officeDocument/2006/relationships" r:id="rId2"/>
          </a:graphicData>
        </a:graphic>
      </p:graphicFrame>
      <p:sp>
        <p:nvSpPr>
          <p:cNvPr id="4" name="Obdélník 3"/>
          <p:cNvSpPr/>
          <p:nvPr/>
        </p:nvSpPr>
        <p:spPr>
          <a:xfrm>
            <a:off x="2354041" y="6351848"/>
            <a:ext cx="4390946" cy="369332"/>
          </a:xfrm>
          <a:prstGeom prst="rect">
            <a:avLst/>
          </a:prstGeom>
        </p:spPr>
        <p:txBody>
          <a:bodyPr wrap="none">
            <a:spAutoFit/>
          </a:bodyPr>
          <a:lstStyle/>
          <a:p>
            <a:pPr algn="just">
              <a:spcAft>
                <a:spcPts val="0"/>
              </a:spcAft>
            </a:pPr>
            <a:r>
              <a:rPr lang="en-GB" dirty="0">
                <a:latin typeface="Times New Roman" panose="02020603050405020304" pitchFamily="18" charset="0"/>
                <a:ea typeface="Times New Roman" panose="02020603050405020304" pitchFamily="18" charset="0"/>
              </a:rPr>
              <a:t>Source: Eurostat (</a:t>
            </a:r>
            <a:r>
              <a:rPr lang="en-GB" dirty="0" smtClean="0">
                <a:latin typeface="Times New Roman" panose="02020603050405020304" pitchFamily="18" charset="0"/>
                <a:ea typeface="Times New Roman" panose="02020603050405020304" pitchFamily="18" charset="0"/>
              </a:rPr>
              <a:t>201</a:t>
            </a:r>
            <a:r>
              <a:rPr lang="cs-CZ" dirty="0" smtClean="0">
                <a:latin typeface="Times New Roman" panose="02020603050405020304" pitchFamily="18" charset="0"/>
                <a:ea typeface="Times New Roman" panose="02020603050405020304" pitchFamily="18" charset="0"/>
              </a:rPr>
              <a:t>8</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own data processing</a:t>
            </a:r>
            <a:endParaRPr lang="cs-CZ" dirty="0">
              <a:latin typeface="Times New Roman" panose="02020603050405020304" pitchFamily="18" charset="0"/>
              <a:ea typeface="Times New Roman" panose="02020603050405020304" pitchFamily="18" charset="0"/>
            </a:endParaRPr>
          </a:p>
        </p:txBody>
      </p:sp>
      <p:sp>
        <p:nvSpPr>
          <p:cNvPr id="5" name="Obdélník 4"/>
          <p:cNvSpPr/>
          <p:nvPr/>
        </p:nvSpPr>
        <p:spPr>
          <a:xfrm>
            <a:off x="5026696" y="1220661"/>
            <a:ext cx="1718291" cy="276999"/>
          </a:xfrm>
          <a:prstGeom prst="rect">
            <a:avLst/>
          </a:prstGeom>
        </p:spPr>
        <p:txBody>
          <a:bodyPr wrap="none">
            <a:spAutoFit/>
          </a:bodyPr>
          <a:lstStyle/>
          <a:p>
            <a:r>
              <a:rPr lang="en-US" sz="1200" i="1" dirty="0">
                <a:solidFill>
                  <a:srgbClr val="0070C0"/>
                </a:solidFill>
                <a:latin typeface="Times New Roman" panose="02020603050405020304" pitchFamily="18" charset="0"/>
                <a:cs typeface="Times New Roman" panose="02020603050405020304" pitchFamily="18" charset="0"/>
              </a:rPr>
              <a:t>Average value for EU28 </a:t>
            </a:r>
            <a:endParaRPr lang="en-US" sz="1200" i="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8946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23719" y="0"/>
            <a:ext cx="7886700" cy="1325563"/>
          </a:xfrm>
        </p:spPr>
        <p:txBody>
          <a:bodyPr>
            <a:normAutofit/>
          </a:bodyPr>
          <a:lstStyle/>
          <a:p>
            <a:r>
              <a:rPr lang="cs-CZ" sz="3200" b="1" u="sng" dirty="0" err="1">
                <a:solidFill>
                  <a:srgbClr val="C00000"/>
                </a:solidFill>
              </a:rPr>
              <a:t>Brief</a:t>
            </a:r>
            <a:r>
              <a:rPr lang="cs-CZ" sz="3200" b="1" u="sng" dirty="0">
                <a:solidFill>
                  <a:srgbClr val="C00000"/>
                </a:solidFill>
              </a:rPr>
              <a:t> </a:t>
            </a:r>
            <a:r>
              <a:rPr lang="cs-CZ" sz="3200" b="1" u="sng" dirty="0" err="1" smtClean="0">
                <a:solidFill>
                  <a:srgbClr val="C00000"/>
                </a:solidFill>
              </a:rPr>
              <a:t>Summary</a:t>
            </a:r>
            <a:r>
              <a:rPr lang="cs-CZ" sz="3200" b="1" u="sng" dirty="0" smtClean="0">
                <a:solidFill>
                  <a:srgbClr val="C00000"/>
                </a:solidFill>
              </a:rPr>
              <a:t> </a:t>
            </a:r>
            <a:endParaRPr lang="cs-CZ" sz="3200" b="1" u="sng" dirty="0">
              <a:solidFill>
                <a:srgbClr val="C00000"/>
              </a:solidFill>
            </a:endParaRPr>
          </a:p>
        </p:txBody>
      </p:sp>
      <p:sp>
        <p:nvSpPr>
          <p:cNvPr id="3" name="Zástupný symbol pro obsah 2"/>
          <p:cNvSpPr>
            <a:spLocks noGrp="1"/>
          </p:cNvSpPr>
          <p:nvPr>
            <p:ph idx="1"/>
          </p:nvPr>
        </p:nvSpPr>
        <p:spPr>
          <a:xfrm>
            <a:off x="523719" y="1053632"/>
            <a:ext cx="7886700" cy="4351338"/>
          </a:xfrm>
        </p:spPr>
        <p:txBody>
          <a:bodyPr>
            <a:normAutofit/>
          </a:bodyPr>
          <a:lstStyle/>
          <a:p>
            <a:pPr algn="just"/>
            <a:r>
              <a:rPr lang="en-US" sz="1600" dirty="0" smtClean="0"/>
              <a:t>In case of GDP p.c., median net income</a:t>
            </a:r>
            <a:r>
              <a:rPr lang="cs-CZ" sz="1600" dirty="0"/>
              <a:t> </a:t>
            </a:r>
            <a:r>
              <a:rPr lang="cs-CZ" sz="1600" dirty="0" err="1" smtClean="0"/>
              <a:t>p.c</a:t>
            </a:r>
            <a:r>
              <a:rPr lang="cs-CZ" sz="1600" dirty="0" smtClean="0"/>
              <a:t>.</a:t>
            </a:r>
            <a:r>
              <a:rPr lang="en-US" sz="1600" dirty="0" smtClean="0"/>
              <a:t>, social benefits p.c., the largest number of asylum applicants is registered in countries with above EU28 average values of defined indicators, but not in countries with the highest values.</a:t>
            </a:r>
          </a:p>
          <a:p>
            <a:pPr algn="just"/>
            <a:r>
              <a:rPr lang="en-US" sz="1600" dirty="0" smtClean="0"/>
              <a:t>In case of poverty, the largest number of asylum applicants is not registered in countries with the lowest risk of poverty. </a:t>
            </a:r>
          </a:p>
          <a:p>
            <a:pPr algn="just"/>
            <a:r>
              <a:rPr lang="en-US" sz="1600" dirty="0" smtClean="0"/>
              <a:t>In case of activity rate, the largest number of asylum applicants is not registered in countries with the highest activity rates of their non-EU28 workers. </a:t>
            </a:r>
            <a:endParaRPr lang="en-US" sz="1600" dirty="0"/>
          </a:p>
        </p:txBody>
      </p:sp>
      <p:sp>
        <p:nvSpPr>
          <p:cNvPr id="4" name="Šipka dolů 3"/>
          <p:cNvSpPr/>
          <p:nvPr/>
        </p:nvSpPr>
        <p:spPr>
          <a:xfrm>
            <a:off x="3762531" y="3065489"/>
            <a:ext cx="1206708" cy="1199213"/>
          </a:xfrm>
          <a:prstGeom prst="downArrow">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TextovéPole 4"/>
          <p:cNvSpPr txBox="1"/>
          <p:nvPr/>
        </p:nvSpPr>
        <p:spPr>
          <a:xfrm>
            <a:off x="523719" y="4489554"/>
            <a:ext cx="8215547" cy="1477328"/>
          </a:xfrm>
          <a:prstGeom prst="rect">
            <a:avLst/>
          </a:prstGeom>
          <a:solidFill>
            <a:schemeClr val="accent1">
              <a:lumMod val="20000"/>
              <a:lumOff val="80000"/>
            </a:schemeClr>
          </a:solidFill>
        </p:spPr>
        <p:txBody>
          <a:bodyPr wrap="square" rtlCol="0">
            <a:spAutoFit/>
          </a:bodyPr>
          <a:lstStyle/>
          <a:p>
            <a:pPr algn="just"/>
            <a:r>
              <a:rPr lang="en-US" dirty="0" smtClean="0"/>
              <a:t>At the first sight, relation between the number of asylum applicants and preconditions for better well-being is not so significant – further research of the relation between preconditions for immigrants´ aspirations for better well-being will be examined – and </a:t>
            </a:r>
            <a:r>
              <a:rPr lang="cs-CZ" u="sng" dirty="0" err="1" smtClean="0">
                <a:solidFill>
                  <a:srgbClr val="C00000"/>
                </a:solidFill>
              </a:rPr>
              <a:t>it</a:t>
            </a:r>
            <a:r>
              <a:rPr lang="cs-CZ" u="sng" dirty="0" smtClean="0">
                <a:solidFill>
                  <a:srgbClr val="C00000"/>
                </a:solidFill>
              </a:rPr>
              <a:t> </a:t>
            </a:r>
            <a:r>
              <a:rPr lang="en-US" u="sng" dirty="0" smtClean="0">
                <a:solidFill>
                  <a:srgbClr val="C00000"/>
                </a:solidFill>
              </a:rPr>
              <a:t>will be opened with the examination of the immigrants´</a:t>
            </a:r>
            <a:r>
              <a:rPr lang="cs-CZ" u="sng" dirty="0" smtClean="0">
                <a:solidFill>
                  <a:srgbClr val="C00000"/>
                </a:solidFill>
              </a:rPr>
              <a:t> </a:t>
            </a:r>
            <a:r>
              <a:rPr lang="en-US" u="sng" dirty="0" smtClean="0">
                <a:solidFill>
                  <a:srgbClr val="C00000"/>
                </a:solidFill>
              </a:rPr>
              <a:t>integration frameworks existing within the social systems in hosting EU countries. </a:t>
            </a:r>
            <a:endParaRPr lang="en-US" u="sng" dirty="0">
              <a:solidFill>
                <a:srgbClr val="C00000"/>
              </a:solidFill>
            </a:endParaRPr>
          </a:p>
        </p:txBody>
      </p:sp>
    </p:spTree>
    <p:extLst>
      <p:ext uri="{BB962C8B-B14F-4D97-AF65-F5344CB8AC3E}">
        <p14:creationId xmlns:p14="http://schemas.microsoft.com/office/powerpoint/2010/main" val="29891018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23719" y="192739"/>
            <a:ext cx="7886700" cy="1325563"/>
          </a:xfrm>
        </p:spPr>
        <p:txBody>
          <a:bodyPr>
            <a:normAutofit/>
          </a:bodyPr>
          <a:lstStyle/>
          <a:p>
            <a:r>
              <a:rPr lang="cs-CZ" sz="3200" b="1" u="sng" dirty="0" err="1">
                <a:solidFill>
                  <a:srgbClr val="C00000"/>
                </a:solidFill>
              </a:rPr>
              <a:t>References</a:t>
            </a:r>
            <a:r>
              <a:rPr lang="cs-CZ" sz="3200" b="1" u="sng" dirty="0">
                <a:solidFill>
                  <a:srgbClr val="C00000"/>
                </a:solidFill>
              </a:rPr>
              <a:t>: </a:t>
            </a:r>
            <a:endParaRPr lang="cs-CZ" sz="3200" b="1" u="sng" dirty="0">
              <a:solidFill>
                <a:srgbClr val="C00000"/>
              </a:solidFill>
            </a:endParaRPr>
          </a:p>
        </p:txBody>
      </p:sp>
      <p:sp>
        <p:nvSpPr>
          <p:cNvPr id="3" name="Zástupný symbol pro obsah 2"/>
          <p:cNvSpPr>
            <a:spLocks noGrp="1"/>
          </p:cNvSpPr>
          <p:nvPr>
            <p:ph idx="1"/>
          </p:nvPr>
        </p:nvSpPr>
        <p:spPr>
          <a:xfrm>
            <a:off x="628650" y="1330950"/>
            <a:ext cx="7886700" cy="4351338"/>
          </a:xfrm>
        </p:spPr>
        <p:txBody>
          <a:bodyPr>
            <a:noAutofit/>
          </a:bodyPr>
          <a:lstStyle/>
          <a:p>
            <a:r>
              <a:rPr lang="cs-CZ" sz="1600" b="1" dirty="0" err="1" smtClean="0">
                <a:solidFill>
                  <a:srgbClr val="C00000"/>
                </a:solidFill>
              </a:rPr>
              <a:t>Introductory</a:t>
            </a:r>
            <a:r>
              <a:rPr lang="cs-CZ" sz="1600" b="1" dirty="0" smtClean="0">
                <a:solidFill>
                  <a:srgbClr val="C00000"/>
                </a:solidFill>
              </a:rPr>
              <a:t> and </a:t>
            </a:r>
            <a:r>
              <a:rPr lang="cs-CZ" sz="1600" b="1" dirty="0" err="1" smtClean="0">
                <a:solidFill>
                  <a:srgbClr val="C00000"/>
                </a:solidFill>
              </a:rPr>
              <a:t>final</a:t>
            </a:r>
            <a:r>
              <a:rPr lang="cs-CZ" sz="1600" b="1" dirty="0" smtClean="0">
                <a:solidFill>
                  <a:srgbClr val="C00000"/>
                </a:solidFill>
              </a:rPr>
              <a:t> </a:t>
            </a:r>
            <a:r>
              <a:rPr lang="cs-CZ" sz="1600" b="1" dirty="0" err="1" smtClean="0">
                <a:solidFill>
                  <a:srgbClr val="C00000"/>
                </a:solidFill>
              </a:rPr>
              <a:t>photo</a:t>
            </a:r>
            <a:r>
              <a:rPr lang="en-US" sz="1600" b="1" dirty="0" smtClean="0">
                <a:solidFill>
                  <a:srgbClr val="C00000"/>
                </a:solidFill>
              </a:rPr>
              <a:t>:</a:t>
            </a:r>
          </a:p>
          <a:p>
            <a:pPr marL="0" indent="0">
              <a:buNone/>
            </a:pPr>
            <a:r>
              <a:rPr lang="en-US" sz="1600" dirty="0" smtClean="0"/>
              <a:t>UN Refugees and Migrants (2016). </a:t>
            </a:r>
            <a:r>
              <a:rPr lang="en-US" sz="1600" i="1" dirty="0" smtClean="0"/>
              <a:t>More than 28 million children „uprooted“ by conflict and face further dangers – UNICEF report </a:t>
            </a:r>
            <a:r>
              <a:rPr lang="en-US" sz="1600" dirty="0" smtClean="0"/>
              <a:t>[online]. [cit.2018-05-02]. Available at: </a:t>
            </a:r>
            <a:r>
              <a:rPr lang="en-US" sz="1600" dirty="0" smtClean="0"/>
              <a:t>https://refugeesmigrants.un.org/more-28-million-children-uprooted-conflict-and-face-further-dangers-%E2%80%93-unicef-report.</a:t>
            </a:r>
          </a:p>
          <a:p>
            <a:r>
              <a:rPr lang="en-US" sz="1600" b="1" dirty="0" smtClean="0">
                <a:solidFill>
                  <a:srgbClr val="C00000"/>
                </a:solidFill>
              </a:rPr>
              <a:t>Data:</a:t>
            </a:r>
          </a:p>
          <a:p>
            <a:pPr marL="0" indent="0">
              <a:buNone/>
            </a:pPr>
            <a:r>
              <a:rPr lang="en-US" sz="1600" dirty="0" smtClean="0"/>
              <a:t>Eurostat (2017-2018). </a:t>
            </a:r>
            <a:r>
              <a:rPr lang="en-US" sz="1600" i="1" dirty="0" smtClean="0"/>
              <a:t>Statistics</a:t>
            </a:r>
            <a:r>
              <a:rPr lang="en-US" sz="1600" dirty="0" smtClean="0"/>
              <a:t> [online]. [cit.2017-9-22]. Available at: http://ec.europa.eu/eurostat/data/database.</a:t>
            </a:r>
          </a:p>
          <a:p>
            <a:pPr marL="0" indent="0">
              <a:buNone/>
            </a:pPr>
            <a:r>
              <a:rPr lang="en-US" sz="1600" b="1" dirty="0" smtClean="0">
                <a:solidFill>
                  <a:srgbClr val="C00000"/>
                </a:solidFill>
              </a:rPr>
              <a:t>Background studies for research motivation:</a:t>
            </a:r>
          </a:p>
          <a:p>
            <a:pPr lvl="0"/>
            <a:r>
              <a:rPr lang="en-US" sz="1600" dirty="0" smtClean="0"/>
              <a:t>Clemens, Michael (2014). Does Development Reduce Migration? </a:t>
            </a:r>
            <a:r>
              <a:rPr lang="en-US" sz="1600" i="1" dirty="0" smtClean="0"/>
              <a:t>Working paper No 359</a:t>
            </a:r>
            <a:r>
              <a:rPr lang="en-US" sz="1600" dirty="0" smtClean="0"/>
              <a:t>. Washington: Center for Global Development.</a:t>
            </a:r>
          </a:p>
          <a:p>
            <a:pPr lvl="0"/>
            <a:r>
              <a:rPr lang="en-US" sz="1600" dirty="0" smtClean="0"/>
              <a:t>De Hass, Hein (2010). Migration and Development: A Theoretical Perspective. </a:t>
            </a:r>
            <a:r>
              <a:rPr lang="en-US" sz="1600" i="1" dirty="0" smtClean="0"/>
              <a:t>International Migration Review</a:t>
            </a:r>
            <a:r>
              <a:rPr lang="en-US" sz="1600" dirty="0" smtClean="0"/>
              <a:t>, vol. 44, </a:t>
            </a:r>
            <a:r>
              <a:rPr lang="en-US" sz="1600" dirty="0" err="1" smtClean="0"/>
              <a:t>nr</a:t>
            </a:r>
            <a:r>
              <a:rPr lang="en-US" sz="1600" dirty="0" smtClean="0"/>
              <a:t>. 1, pp. 227-264.</a:t>
            </a:r>
          </a:p>
          <a:p>
            <a:pPr lvl="0"/>
            <a:r>
              <a:rPr lang="en-US" sz="1600" dirty="0" smtClean="0"/>
              <a:t>De Hass, Hein (2011). </a:t>
            </a:r>
            <a:r>
              <a:rPr lang="en-US" sz="1600" i="1" dirty="0" smtClean="0"/>
              <a:t>Development lead to more migration</a:t>
            </a:r>
            <a:r>
              <a:rPr lang="en-US" sz="1600" dirty="0" smtClean="0"/>
              <a:t> [online]. [cit.2017-05-06]. Available at: https://www.unrefugees.org/refugee-facts/what-is-a-refugee/.</a:t>
            </a:r>
          </a:p>
          <a:p>
            <a:pPr lvl="0"/>
            <a:r>
              <a:rPr lang="en-US" sz="1600" dirty="0" smtClean="0"/>
              <a:t>Ellis, Frank (2003). </a:t>
            </a:r>
            <a:r>
              <a:rPr lang="en-US" sz="1600" i="1" dirty="0" smtClean="0"/>
              <a:t>A Livelihoods Approach to Migration and Poverty Reduction.</a:t>
            </a:r>
            <a:r>
              <a:rPr lang="en-US" sz="1600" dirty="0" smtClean="0"/>
              <a:t> Paper commissioned by the Department for International Development (DFID), Norwich, UK.</a:t>
            </a:r>
          </a:p>
          <a:p>
            <a:endParaRPr lang="en-US" sz="1600" dirty="0"/>
          </a:p>
        </p:txBody>
      </p:sp>
    </p:spTree>
    <p:extLst>
      <p:ext uri="{BB962C8B-B14F-4D97-AF65-F5344CB8AC3E}">
        <p14:creationId xmlns:p14="http://schemas.microsoft.com/office/powerpoint/2010/main" val="14186779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68091" y="488625"/>
            <a:ext cx="8638477" cy="2387600"/>
          </a:xfrm>
        </p:spPr>
        <p:txBody>
          <a:bodyPr>
            <a:normAutofit/>
          </a:bodyPr>
          <a:lstStyle/>
          <a:p>
            <a:r>
              <a:rPr lang="en-US" sz="3200" b="1" dirty="0" smtClean="0">
                <a:solidFill>
                  <a:srgbClr val="C00000"/>
                </a:solidFill>
              </a:rPr>
              <a:t>Thank you for your attention.</a:t>
            </a:r>
            <a:endParaRPr lang="en-US" sz="2800" b="1" i="1" dirty="0">
              <a:solidFill>
                <a:srgbClr val="C00000"/>
              </a:solidFill>
            </a:endParaRPr>
          </a:p>
        </p:txBody>
      </p:sp>
      <p:sp>
        <p:nvSpPr>
          <p:cNvPr id="3" name="Podnadpis 2"/>
          <p:cNvSpPr>
            <a:spLocks noGrp="1"/>
          </p:cNvSpPr>
          <p:nvPr>
            <p:ph type="subTitle" idx="1"/>
          </p:nvPr>
        </p:nvSpPr>
        <p:spPr>
          <a:xfrm>
            <a:off x="241711" y="3517249"/>
            <a:ext cx="9144000" cy="1655762"/>
          </a:xfrm>
        </p:spPr>
        <p:txBody>
          <a:bodyPr>
            <a:normAutofit/>
          </a:bodyPr>
          <a:lstStyle/>
          <a:p>
            <a:r>
              <a:rPr lang="cs-CZ" dirty="0" smtClean="0"/>
              <a:t>eva.kovarova@vsb.cz</a:t>
            </a:r>
            <a:endParaRPr lang="en-US" dirty="0" smtClean="0"/>
          </a:p>
          <a:p>
            <a:endParaRPr lang="cs-CZ" b="1" dirty="0"/>
          </a:p>
        </p:txBody>
      </p:sp>
      <p:sp>
        <p:nvSpPr>
          <p:cNvPr id="4" name="Obdélník 3"/>
          <p:cNvSpPr/>
          <p:nvPr/>
        </p:nvSpPr>
        <p:spPr>
          <a:xfrm>
            <a:off x="1" y="0"/>
            <a:ext cx="9143999" cy="6858000"/>
          </a:xfrm>
          <a:prstGeom prst="rect">
            <a:avLst/>
          </a:prstGeom>
          <a:blipFill dpi="0" rotWithShape="1">
            <a:blip r:embed="rId2">
              <a:alphaModFix amt="25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787765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u="sng" dirty="0" smtClean="0">
                <a:solidFill>
                  <a:srgbClr val="C00000"/>
                </a:solidFill>
              </a:rPr>
              <a:t>Introduction </a:t>
            </a:r>
            <a:endParaRPr lang="en-US" b="1" u="sng" dirty="0">
              <a:solidFill>
                <a:srgbClr val="C00000"/>
              </a:solidFill>
            </a:endParaRPr>
          </a:p>
        </p:txBody>
      </p:sp>
      <p:sp>
        <p:nvSpPr>
          <p:cNvPr id="3" name="Zástupný symbol pro obsah 2"/>
          <p:cNvSpPr>
            <a:spLocks noGrp="1"/>
          </p:cNvSpPr>
          <p:nvPr>
            <p:ph idx="1"/>
          </p:nvPr>
        </p:nvSpPr>
        <p:spPr>
          <a:xfrm>
            <a:off x="517138" y="1498523"/>
            <a:ext cx="7886700" cy="4337282"/>
          </a:xfrm>
        </p:spPr>
        <p:txBody>
          <a:bodyPr>
            <a:noAutofit/>
          </a:bodyPr>
          <a:lstStyle/>
          <a:p>
            <a:pPr algn="just"/>
            <a:r>
              <a:rPr lang="en-US" sz="1800" dirty="0" smtClean="0"/>
              <a:t>Mobility is one of the universal features of human species. People have been migrating since the beginning of time.</a:t>
            </a:r>
          </a:p>
          <a:p>
            <a:pPr algn="just"/>
            <a:r>
              <a:rPr lang="en-US" sz="1800" dirty="0" smtClean="0"/>
              <a:t>Because of existence of international borders, migration is not considered a matter of course in presence as in the past. Policy and economic barriers existing in current world constrained natural human ambition to reach better living conditions.</a:t>
            </a:r>
          </a:p>
          <a:p>
            <a:pPr algn="just"/>
            <a:r>
              <a:rPr lang="en-US" sz="1800" dirty="0" smtClean="0"/>
              <a:t>If people are mobile in industrial countries, one usually speaks enthusiastically about flexible </a:t>
            </a:r>
            <a:r>
              <a:rPr lang="en-US" sz="1800" dirty="0" err="1" smtClean="0"/>
              <a:t>labour</a:t>
            </a:r>
            <a:r>
              <a:rPr lang="en-US" sz="1800" dirty="0" smtClean="0"/>
              <a:t> markets (Ellis, 2003), and whole migration between developed countries is considered to be natural process. However, migration to developed countries from the less developed ones is usually interpreted in negative terms. </a:t>
            </a:r>
          </a:p>
          <a:p>
            <a:pPr algn="just"/>
            <a:r>
              <a:rPr lang="en-US" sz="1800" dirty="0" smtClean="0"/>
              <a:t>If the international migration is discussed by the general public, it is usually understood in terms of migration from developing countries to rich countries in Europe and North America. This misleading interpretation is based on the fact that on average three quarters of international migrants come to a country with a higher level of human development than their country of origin has. </a:t>
            </a:r>
          </a:p>
          <a:p>
            <a:pPr algn="just"/>
            <a:r>
              <a:rPr lang="en-US" sz="1800" dirty="0" smtClean="0"/>
              <a:t>South-North migration flows represent only one third of international migration.</a:t>
            </a:r>
            <a:endParaRPr lang="en-US" sz="1800" dirty="0"/>
          </a:p>
        </p:txBody>
      </p:sp>
    </p:spTree>
    <p:extLst>
      <p:ext uri="{BB962C8B-B14F-4D97-AF65-F5344CB8AC3E}">
        <p14:creationId xmlns:p14="http://schemas.microsoft.com/office/powerpoint/2010/main" val="26241466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4000" b="1" u="sng" dirty="0" smtClean="0">
                <a:solidFill>
                  <a:srgbClr val="C00000"/>
                </a:solidFill>
              </a:rPr>
              <a:t>Research Motivation and Objectives</a:t>
            </a:r>
            <a:endParaRPr lang="en-US" sz="4000" b="1" u="sng" dirty="0">
              <a:solidFill>
                <a:srgbClr val="C00000"/>
              </a:solidFill>
            </a:endParaRPr>
          </a:p>
        </p:txBody>
      </p:sp>
      <p:sp>
        <p:nvSpPr>
          <p:cNvPr id="3" name="Zástupný symbol pro obsah 2"/>
          <p:cNvSpPr>
            <a:spLocks noGrp="1"/>
          </p:cNvSpPr>
          <p:nvPr>
            <p:ph idx="1"/>
          </p:nvPr>
        </p:nvSpPr>
        <p:spPr>
          <a:xfrm>
            <a:off x="560637" y="1690689"/>
            <a:ext cx="7886700" cy="4351338"/>
          </a:xfrm>
        </p:spPr>
        <p:txBody>
          <a:bodyPr>
            <a:normAutofit/>
          </a:bodyPr>
          <a:lstStyle/>
          <a:p>
            <a:pPr algn="just"/>
            <a:r>
              <a:rPr lang="en-US" sz="1800" dirty="0" smtClean="0"/>
              <a:t>In recent years, the number of immigrants coming to Europe has increased in dramatic way – including both refugees and economic migrants (Nová, 2016). They come from two regions, located not far from Europe – Middle East and Sub-Saharan Africa.</a:t>
            </a:r>
          </a:p>
          <a:p>
            <a:pPr lvl="1" algn="just"/>
            <a:r>
              <a:rPr lang="en-US" sz="1800" dirty="0" smtClean="0"/>
              <a:t> Immigrants coming from the former one are usually considered (with regard to the actual insecurity there) refugees that need special treatment.</a:t>
            </a:r>
          </a:p>
          <a:p>
            <a:pPr lvl="1" algn="just"/>
            <a:r>
              <a:rPr lang="en-US" sz="1800" dirty="0" smtClean="0"/>
              <a:t>Those coming from the latter one are usually considered economic migrants wanting to obtain social benefits offered in the European Union Member States. However, in many cases, people coming to the EU from Sub-Saharan Africa are eligible to obtain refugee status. </a:t>
            </a:r>
          </a:p>
          <a:p>
            <a:pPr algn="just"/>
            <a:r>
              <a:rPr lang="en-US" sz="1800" i="1" dirty="0" smtClean="0">
                <a:solidFill>
                  <a:srgbClr val="C00000"/>
                </a:solidFill>
              </a:rPr>
              <a:t>The main objectives of my research are to identify fundamental patterns of Sub-Saharan Africa-EU migration flows and to examine relations between the number of asylum applicants registered in EU Member States and existing institutional, political, economic and social </a:t>
            </a:r>
            <a:r>
              <a:rPr lang="cs-CZ" sz="1800" i="1" dirty="0" err="1" smtClean="0">
                <a:solidFill>
                  <a:srgbClr val="C00000"/>
                </a:solidFill>
              </a:rPr>
              <a:t>framework</a:t>
            </a:r>
            <a:r>
              <a:rPr lang="en-US" sz="1800" i="1" dirty="0" smtClean="0">
                <a:solidFill>
                  <a:srgbClr val="C00000"/>
                </a:solidFill>
              </a:rPr>
              <a:t> </a:t>
            </a:r>
            <a:r>
              <a:rPr lang="en-US" sz="1800" i="1" dirty="0" smtClean="0">
                <a:solidFill>
                  <a:srgbClr val="C00000"/>
                </a:solidFill>
              </a:rPr>
              <a:t>in EU countries hosting the largest proportion of Sub-Saharan Africa´s immigrants. </a:t>
            </a:r>
            <a:endParaRPr lang="cs-CZ" sz="1400" i="1" dirty="0">
              <a:solidFill>
                <a:srgbClr val="C00000"/>
              </a:solidFill>
            </a:endParaRPr>
          </a:p>
          <a:p>
            <a:pPr marL="0" indent="0">
              <a:buNone/>
            </a:pPr>
            <a:endParaRPr lang="cs-CZ" sz="1800" i="1" dirty="0" smtClean="0">
              <a:solidFill>
                <a:srgbClr val="C00000"/>
              </a:solidFill>
            </a:endParaRPr>
          </a:p>
        </p:txBody>
      </p:sp>
    </p:spTree>
    <p:extLst>
      <p:ext uri="{BB962C8B-B14F-4D97-AF65-F5344CB8AC3E}">
        <p14:creationId xmlns:p14="http://schemas.microsoft.com/office/powerpoint/2010/main" val="21561278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42075" y="82665"/>
            <a:ext cx="7886700" cy="1325563"/>
          </a:xfrm>
        </p:spPr>
        <p:txBody>
          <a:bodyPr/>
          <a:lstStyle/>
          <a:p>
            <a:r>
              <a:rPr lang="en-US" b="1" u="sng" dirty="0" smtClean="0">
                <a:solidFill>
                  <a:srgbClr val="C00000"/>
                </a:solidFill>
              </a:rPr>
              <a:t>Definitions</a:t>
            </a:r>
            <a:endParaRPr lang="en-US" b="1" u="sng" dirty="0">
              <a:solidFill>
                <a:srgbClr val="C00000"/>
              </a:solidFill>
            </a:endParaRPr>
          </a:p>
        </p:txBody>
      </p:sp>
      <p:sp>
        <p:nvSpPr>
          <p:cNvPr id="3" name="Zástupný symbol pro obsah 2"/>
          <p:cNvSpPr>
            <a:spLocks noGrp="1"/>
          </p:cNvSpPr>
          <p:nvPr>
            <p:ph idx="1"/>
          </p:nvPr>
        </p:nvSpPr>
        <p:spPr>
          <a:xfrm>
            <a:off x="242075" y="1193721"/>
            <a:ext cx="8448442" cy="5184775"/>
          </a:xfrm>
        </p:spPr>
        <p:txBody>
          <a:bodyPr>
            <a:normAutofit fontScale="92500" lnSpcReduction="20000"/>
          </a:bodyPr>
          <a:lstStyle/>
          <a:p>
            <a:pPr marL="0" indent="0" algn="just">
              <a:buNone/>
            </a:pPr>
            <a:r>
              <a:rPr lang="en-US" sz="2000" b="1" dirty="0" smtClean="0">
                <a:solidFill>
                  <a:srgbClr val="C00000"/>
                </a:solidFill>
              </a:rPr>
              <a:t>Asylum Applicant </a:t>
            </a:r>
            <a:r>
              <a:rPr lang="en-US" sz="2000" b="1" dirty="0" smtClean="0">
                <a:solidFill>
                  <a:srgbClr val="C00000"/>
                </a:solidFill>
              </a:rPr>
              <a:t>- </a:t>
            </a:r>
            <a:r>
              <a:rPr lang="en-US" sz="2000" b="1" dirty="0" smtClean="0">
                <a:solidFill>
                  <a:srgbClr val="C00000"/>
                </a:solidFill>
              </a:rPr>
              <a:t>First Time Asylum Applicants</a:t>
            </a:r>
            <a:r>
              <a:rPr lang="en-US" sz="2000" b="1" dirty="0" smtClean="0">
                <a:solidFill>
                  <a:srgbClr val="C00000"/>
                </a:solidFill>
              </a:rPr>
              <a:t> </a:t>
            </a:r>
            <a:r>
              <a:rPr lang="en-US" sz="2000" b="1" dirty="0" smtClean="0">
                <a:solidFill>
                  <a:srgbClr val="C00000"/>
                </a:solidFill>
              </a:rPr>
              <a:t>- APs</a:t>
            </a:r>
          </a:p>
          <a:p>
            <a:pPr marL="0" indent="0" algn="just">
              <a:buNone/>
            </a:pPr>
            <a:r>
              <a:rPr lang="en-US" sz="2000" dirty="0" smtClean="0"/>
              <a:t>First-time asylum applicants for international protection (as defined by Article 2(h) of Qualification Directive 2011/95/EU) are persons who lodged an application for asylum for the first time in a given Member State during the reference period. The term 'first-time' implies no time limitation and therefore person can be recorded as first-time applicant only if he or she had never applied for international protection in the reporting country in the past, irrespective of the fact that he is found to have applied in another Member State of the European Union.</a:t>
            </a:r>
          </a:p>
          <a:p>
            <a:pPr marL="0" indent="0" algn="just">
              <a:buNone/>
            </a:pPr>
            <a:r>
              <a:rPr lang="en-US" sz="2000" b="1" dirty="0" smtClean="0">
                <a:solidFill>
                  <a:srgbClr val="C00000"/>
                </a:solidFill>
              </a:rPr>
              <a:t>Sub-Saharan Africa – SSA </a:t>
            </a:r>
          </a:p>
          <a:p>
            <a:pPr marL="0" indent="0" algn="just">
              <a:buNone/>
            </a:pPr>
            <a:r>
              <a:rPr lang="en-US" sz="2000" dirty="0" smtClean="0"/>
              <a:t>Sub-Saharan Africa is quite frequent term used in various circumstances. However, each researcher covers different number of states with this regional or socio-economic designation. Eurostat does not recognize explicitly for statistical purposes Sub-Saharan Africa.</a:t>
            </a:r>
          </a:p>
          <a:p>
            <a:pPr marL="0" indent="0" algn="just">
              <a:buNone/>
            </a:pPr>
            <a:r>
              <a:rPr lang="en-US" sz="2000" dirty="0" smtClean="0"/>
              <a:t>In the paper, own definition of SSA is applied and this term covers 49 countries (all African countries besides Egypt, Libya, Algeria, Tunisia, Morocco). </a:t>
            </a:r>
          </a:p>
          <a:p>
            <a:pPr marL="0" indent="0" algn="just">
              <a:buNone/>
            </a:pPr>
            <a:r>
              <a:rPr lang="en-US" sz="2000" b="1" dirty="0" smtClean="0">
                <a:solidFill>
                  <a:srgbClr val="C00000"/>
                </a:solidFill>
              </a:rPr>
              <a:t>Economic Well-Being</a:t>
            </a:r>
          </a:p>
          <a:p>
            <a:pPr marL="0" indent="0" algn="just">
              <a:buNone/>
            </a:pPr>
            <a:r>
              <a:rPr lang="en-US" sz="2000" dirty="0" smtClean="0"/>
              <a:t>GDP per capita, incomes, jobs and earnings … material living conditions (see definition of well-being index introduced by OECD or the report of Stiglitz, Sen, Fitoussi). </a:t>
            </a:r>
          </a:p>
          <a:p>
            <a:pPr marL="0" indent="0">
              <a:buNone/>
            </a:pPr>
            <a:endParaRPr lang="en-US" sz="2000" dirty="0" smtClean="0"/>
          </a:p>
          <a:p>
            <a:pPr marL="0" indent="0">
              <a:buNone/>
            </a:pPr>
            <a:endParaRPr lang="en-US" sz="2000" i="1" dirty="0" smtClean="0">
              <a:solidFill>
                <a:srgbClr val="C00000"/>
              </a:solidFill>
            </a:endParaRPr>
          </a:p>
        </p:txBody>
      </p:sp>
    </p:spTree>
    <p:extLst>
      <p:ext uri="{BB962C8B-B14F-4D97-AF65-F5344CB8AC3E}">
        <p14:creationId xmlns:p14="http://schemas.microsoft.com/office/powerpoint/2010/main" val="13183459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solidFill>
                  <a:srgbClr val="C00000"/>
                </a:solidFill>
              </a:rPr>
              <a:t>Asylum Applicants in the EU </a:t>
            </a:r>
            <a:endParaRPr lang="en-US" b="1" dirty="0">
              <a:solidFill>
                <a:srgbClr val="C00000"/>
              </a:solidFill>
            </a:endParaRPr>
          </a:p>
        </p:txBody>
      </p:sp>
      <p:sp>
        <p:nvSpPr>
          <p:cNvPr id="3" name="Zástupný symbol pro obsah 2"/>
          <p:cNvSpPr>
            <a:spLocks noGrp="1"/>
          </p:cNvSpPr>
          <p:nvPr>
            <p:ph idx="1"/>
          </p:nvPr>
        </p:nvSpPr>
        <p:spPr>
          <a:xfrm>
            <a:off x="405626" y="1357275"/>
            <a:ext cx="7886700" cy="4351338"/>
          </a:xfrm>
        </p:spPr>
        <p:txBody>
          <a:bodyPr>
            <a:noAutofit/>
          </a:bodyPr>
          <a:lstStyle/>
          <a:p>
            <a:pPr algn="just"/>
            <a:r>
              <a:rPr lang="en-GB" sz="1600" dirty="0"/>
              <a:t>Total number of asylum applications registered in the EU 28 Member States has increased in recent years. </a:t>
            </a:r>
            <a:r>
              <a:rPr lang="en-GB" sz="1600" dirty="0" err="1" smtClean="0"/>
              <a:t>Howeve</a:t>
            </a:r>
            <a:r>
              <a:rPr lang="cs-CZ" sz="1600" dirty="0" smtClean="0"/>
              <a:t>r, </a:t>
            </a:r>
            <a:r>
              <a:rPr lang="en-GB" sz="1600" dirty="0" smtClean="0"/>
              <a:t>in </a:t>
            </a:r>
            <a:r>
              <a:rPr lang="en-GB" sz="1600" dirty="0"/>
              <a:t>the 1990s, the EU faced similar phenomenon. Because of political crises and armed conflicts, number of new asylum applications started to grow in 1987, where the peak was reached in 1992 when EU 15 Member States registered about 700 thousand applications. In the second half of the 1990s, number of application permanently declined. </a:t>
            </a:r>
            <a:endParaRPr lang="cs-CZ" sz="1600" dirty="0" smtClean="0"/>
          </a:p>
          <a:p>
            <a:pPr algn="just"/>
            <a:r>
              <a:rPr lang="en-GB" sz="1600" dirty="0" smtClean="0"/>
              <a:t>Between </a:t>
            </a:r>
            <a:r>
              <a:rPr lang="en-GB" sz="1600" dirty="0"/>
              <a:t>years 1998 and 2003, </a:t>
            </a:r>
            <a:r>
              <a:rPr lang="en-GB" sz="1600" dirty="0" smtClean="0"/>
              <a:t>EU</a:t>
            </a:r>
            <a:r>
              <a:rPr lang="cs-CZ" sz="1600" dirty="0" smtClean="0"/>
              <a:t> </a:t>
            </a:r>
            <a:r>
              <a:rPr lang="en-GB" sz="1600" dirty="0" smtClean="0"/>
              <a:t>15</a:t>
            </a:r>
            <a:r>
              <a:rPr lang="cs-CZ" sz="1600" dirty="0" smtClean="0"/>
              <a:t> </a:t>
            </a:r>
            <a:r>
              <a:rPr lang="cs-CZ" sz="1600" dirty="0" err="1" smtClean="0"/>
              <a:t>Member</a:t>
            </a:r>
            <a:r>
              <a:rPr lang="cs-CZ" sz="1600" dirty="0" smtClean="0"/>
              <a:t> </a:t>
            </a:r>
            <a:r>
              <a:rPr lang="cs-CZ" sz="1600" dirty="0" err="1" smtClean="0"/>
              <a:t>States</a:t>
            </a:r>
            <a:r>
              <a:rPr lang="en-GB" sz="1600" dirty="0" smtClean="0"/>
              <a:t> </a:t>
            </a:r>
            <a:r>
              <a:rPr lang="en-GB" sz="1600" dirty="0"/>
              <a:t>recorded from 300 to 400 thousands asylum applicants annually. Since 2004, significant drop was monitored and the EU 27 Member States registered 192 300 new asylum applications in </a:t>
            </a:r>
            <a:r>
              <a:rPr lang="en-GB" sz="1600" dirty="0" smtClean="0"/>
              <a:t>2006</a:t>
            </a:r>
            <a:r>
              <a:rPr lang="cs-CZ" sz="1600" dirty="0" smtClean="0"/>
              <a:t>.</a:t>
            </a:r>
          </a:p>
          <a:p>
            <a:pPr algn="just"/>
            <a:r>
              <a:rPr lang="en-GB" sz="1600" dirty="0"/>
              <a:t>Between years 2008-2012, total number of asylum applications submitted in the EU Member States was growing slowly because of increased migration especially from unstable Middle East, and poor Sub-Saharan Africa. Year over year changes in the number of registered asylum seekers started to grow in 2013. </a:t>
            </a:r>
            <a:endParaRPr lang="cs-CZ" sz="1600" dirty="0" smtClean="0"/>
          </a:p>
          <a:p>
            <a:pPr algn="just"/>
            <a:r>
              <a:rPr lang="en-GB" sz="1600" dirty="0" smtClean="0"/>
              <a:t>In </a:t>
            </a:r>
            <a:r>
              <a:rPr lang="en-GB" sz="1600" dirty="0"/>
              <a:t>2014, the EU recorded more than 600 thousand asylum applicants and in 2015 their number doubled to 1,300 </a:t>
            </a:r>
            <a:r>
              <a:rPr lang="en-GB" sz="1600" dirty="0" smtClean="0"/>
              <a:t>thousand</a:t>
            </a:r>
            <a:r>
              <a:rPr lang="cs-CZ" sz="1600" dirty="0" smtClean="0"/>
              <a:t>. </a:t>
            </a:r>
            <a:r>
              <a:rPr lang="en-GB" sz="1600" dirty="0"/>
              <a:t>However, beginning of the refugee crisis was evident worldwide. In 2015, every minute 30 people had to flee from their homes. 55 % of all refugees worldwide came from three countries – Syria (5.5 million), Afghanistan (2.5 million) and South Sudan (1.4 million). </a:t>
            </a:r>
            <a:endParaRPr lang="cs-CZ" sz="1600" dirty="0"/>
          </a:p>
        </p:txBody>
      </p:sp>
    </p:spTree>
    <p:extLst>
      <p:ext uri="{BB962C8B-B14F-4D97-AF65-F5344CB8AC3E}">
        <p14:creationId xmlns:p14="http://schemas.microsoft.com/office/powerpoint/2010/main" val="9722666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6479" y="50458"/>
            <a:ext cx="7886700" cy="1325563"/>
          </a:xfrm>
        </p:spPr>
        <p:txBody>
          <a:bodyPr/>
          <a:lstStyle/>
          <a:p>
            <a:r>
              <a:rPr lang="en-US" b="1" u="sng" dirty="0" smtClean="0">
                <a:solidFill>
                  <a:srgbClr val="C00000"/>
                </a:solidFill>
              </a:rPr>
              <a:t>Asylum Applicants in the EU</a:t>
            </a:r>
            <a:endParaRPr lang="en-US" b="1" u="sng" dirty="0">
              <a:solidFill>
                <a:srgbClr val="C00000"/>
              </a:solidFill>
            </a:endParaRPr>
          </a:p>
        </p:txBody>
      </p:sp>
      <p:sp>
        <p:nvSpPr>
          <p:cNvPr id="3" name="Zástupný symbol pro obsah 2"/>
          <p:cNvSpPr>
            <a:spLocks noGrp="1"/>
          </p:cNvSpPr>
          <p:nvPr>
            <p:ph idx="1"/>
          </p:nvPr>
        </p:nvSpPr>
        <p:spPr>
          <a:xfrm>
            <a:off x="621154" y="1168251"/>
            <a:ext cx="7886700" cy="4351338"/>
          </a:xfrm>
          <a:ln>
            <a:solidFill>
              <a:schemeClr val="accent1">
                <a:lumMod val="20000"/>
                <a:lumOff val="80000"/>
              </a:schemeClr>
            </a:solidFill>
          </a:ln>
        </p:spPr>
        <p:txBody>
          <a:bodyPr>
            <a:normAutofit/>
          </a:bodyPr>
          <a:lstStyle/>
          <a:p>
            <a:pPr marL="0" indent="0" algn="ctr" defTabSz="457200">
              <a:buNone/>
            </a:pPr>
            <a:r>
              <a:rPr lang="en-GB" sz="1800" b="1" dirty="0">
                <a:latin typeface="Times New Roman" panose="02020603050405020304" pitchFamily="18" charset="0"/>
                <a:ea typeface="Times New Roman" panose="02020603050405020304" pitchFamily="18" charset="0"/>
              </a:rPr>
              <a:t>Number of Asylum Applicants in EU countries</a:t>
            </a:r>
            <a:endParaRPr lang="cs-CZ" sz="1800" b="1" dirty="0">
              <a:latin typeface="Times New Roman" panose="02020603050405020304" pitchFamily="18" charset="0"/>
              <a:ea typeface="Times New Roman" panose="02020603050405020304" pitchFamily="18" charset="0"/>
            </a:endParaRPr>
          </a:p>
        </p:txBody>
      </p:sp>
      <p:graphicFrame>
        <p:nvGraphicFramePr>
          <p:cNvPr id="4" name="Graf 3"/>
          <p:cNvGraphicFramePr/>
          <p:nvPr>
            <p:extLst>
              <p:ext uri="{D42A27DB-BD31-4B8C-83A1-F6EECF244321}">
                <p14:modId xmlns:p14="http://schemas.microsoft.com/office/powerpoint/2010/main" val="1145702775"/>
              </p:ext>
            </p:extLst>
          </p:nvPr>
        </p:nvGraphicFramePr>
        <p:xfrm>
          <a:off x="1317318" y="1583792"/>
          <a:ext cx="6494371" cy="2017929"/>
        </p:xfrm>
        <a:graphic>
          <a:graphicData uri="http://schemas.openxmlformats.org/drawingml/2006/chart">
            <c:chart xmlns:c="http://schemas.openxmlformats.org/drawingml/2006/chart" xmlns:r="http://schemas.openxmlformats.org/officeDocument/2006/relationships" r:id="rId2"/>
          </a:graphicData>
        </a:graphic>
      </p:graphicFrame>
      <p:sp>
        <p:nvSpPr>
          <p:cNvPr id="5" name="Obdélník 4"/>
          <p:cNvSpPr/>
          <p:nvPr/>
        </p:nvSpPr>
        <p:spPr>
          <a:xfrm>
            <a:off x="3322771" y="6509900"/>
            <a:ext cx="2993127" cy="276999"/>
          </a:xfrm>
          <a:prstGeom prst="rect">
            <a:avLst/>
          </a:prstGeom>
        </p:spPr>
        <p:txBody>
          <a:bodyPr wrap="none">
            <a:spAutoFit/>
          </a:bodyPr>
          <a:lstStyle/>
          <a:p>
            <a:pPr algn="just">
              <a:spcAft>
                <a:spcPts val="0"/>
              </a:spcAft>
            </a:pPr>
            <a:r>
              <a:rPr lang="en-GB" sz="1200" dirty="0">
                <a:latin typeface="Times New Roman" panose="02020603050405020304" pitchFamily="18" charset="0"/>
                <a:ea typeface="Times New Roman" panose="02020603050405020304" pitchFamily="18" charset="0"/>
              </a:rPr>
              <a:t>Source: Eurostat (2017), own data processing</a:t>
            </a:r>
            <a:endParaRPr lang="cs-CZ" sz="1200" dirty="0">
              <a:effectLst/>
              <a:latin typeface="Times New Roman" panose="02020603050405020304" pitchFamily="18" charset="0"/>
              <a:ea typeface="Times New Roman" panose="02020603050405020304" pitchFamily="18" charset="0"/>
            </a:endParaRPr>
          </a:p>
        </p:txBody>
      </p:sp>
      <p:sp>
        <p:nvSpPr>
          <p:cNvPr id="6" name="Obdélník 5"/>
          <p:cNvSpPr/>
          <p:nvPr/>
        </p:nvSpPr>
        <p:spPr>
          <a:xfrm>
            <a:off x="554636" y="4151455"/>
            <a:ext cx="8282065" cy="646331"/>
          </a:xfrm>
          <a:prstGeom prst="rect">
            <a:avLst/>
          </a:prstGeom>
        </p:spPr>
        <p:txBody>
          <a:bodyPr wrap="square">
            <a:spAutoFit/>
          </a:bodyPr>
          <a:lstStyle/>
          <a:p>
            <a:pPr algn="ctr">
              <a:spcAft>
                <a:spcPts val="600"/>
              </a:spcAft>
            </a:pPr>
            <a:r>
              <a:rPr lang="en-GB" b="1" dirty="0">
                <a:latin typeface="Times New Roman" panose="02020603050405020304" pitchFamily="18" charset="0"/>
                <a:ea typeface="Times New Roman" panose="02020603050405020304" pitchFamily="18" charset="0"/>
              </a:rPr>
              <a:t>Asylum Applicants from SSA and Total Number of Asylum Applicants from Third Countries </a:t>
            </a:r>
            <a:endParaRPr lang="cs-CZ" sz="2800" dirty="0">
              <a:effectLst/>
              <a:latin typeface="Times New Roman" panose="02020603050405020304" pitchFamily="18" charset="0"/>
              <a:ea typeface="Times New Roman" panose="02020603050405020304" pitchFamily="18" charset="0"/>
            </a:endParaRPr>
          </a:p>
        </p:txBody>
      </p:sp>
      <p:graphicFrame>
        <p:nvGraphicFramePr>
          <p:cNvPr id="8" name="Tabulka 7"/>
          <p:cNvGraphicFramePr>
            <a:graphicFrameLocks noGrp="1"/>
          </p:cNvGraphicFramePr>
          <p:nvPr>
            <p:extLst>
              <p:ext uri="{D42A27DB-BD31-4B8C-83A1-F6EECF244321}">
                <p14:modId xmlns:p14="http://schemas.microsoft.com/office/powerpoint/2010/main" val="3956285851"/>
              </p:ext>
            </p:extLst>
          </p:nvPr>
        </p:nvGraphicFramePr>
        <p:xfrm>
          <a:off x="944381" y="4806215"/>
          <a:ext cx="7502573" cy="1666311"/>
        </p:xfrm>
        <a:graphic>
          <a:graphicData uri="http://schemas.openxmlformats.org/drawingml/2006/table">
            <a:tbl>
              <a:tblPr firstRow="1" firstCol="1" bandRow="1"/>
              <a:tblGrid>
                <a:gridCol w="891913">
                  <a:extLst>
                    <a:ext uri="{9D8B030D-6E8A-4147-A177-3AD203B41FA5}">
                      <a16:colId xmlns:a16="http://schemas.microsoft.com/office/drawing/2014/main" val="1842214858"/>
                    </a:ext>
                  </a:extLst>
                </a:gridCol>
                <a:gridCol w="689547">
                  <a:extLst>
                    <a:ext uri="{9D8B030D-6E8A-4147-A177-3AD203B41FA5}">
                      <a16:colId xmlns:a16="http://schemas.microsoft.com/office/drawing/2014/main" val="3726516103"/>
                    </a:ext>
                  </a:extLst>
                </a:gridCol>
                <a:gridCol w="712033">
                  <a:extLst>
                    <a:ext uri="{9D8B030D-6E8A-4147-A177-3AD203B41FA5}">
                      <a16:colId xmlns:a16="http://schemas.microsoft.com/office/drawing/2014/main" val="2347505531"/>
                    </a:ext>
                  </a:extLst>
                </a:gridCol>
                <a:gridCol w="727023">
                  <a:extLst>
                    <a:ext uri="{9D8B030D-6E8A-4147-A177-3AD203B41FA5}">
                      <a16:colId xmlns:a16="http://schemas.microsoft.com/office/drawing/2014/main" val="3249457229"/>
                    </a:ext>
                  </a:extLst>
                </a:gridCol>
                <a:gridCol w="674557">
                  <a:extLst>
                    <a:ext uri="{9D8B030D-6E8A-4147-A177-3AD203B41FA5}">
                      <a16:colId xmlns:a16="http://schemas.microsoft.com/office/drawing/2014/main" val="3240615017"/>
                    </a:ext>
                  </a:extLst>
                </a:gridCol>
                <a:gridCol w="719528">
                  <a:extLst>
                    <a:ext uri="{9D8B030D-6E8A-4147-A177-3AD203B41FA5}">
                      <a16:colId xmlns:a16="http://schemas.microsoft.com/office/drawing/2014/main" val="3293344802"/>
                    </a:ext>
                  </a:extLst>
                </a:gridCol>
                <a:gridCol w="734518">
                  <a:extLst>
                    <a:ext uri="{9D8B030D-6E8A-4147-A177-3AD203B41FA5}">
                      <a16:colId xmlns:a16="http://schemas.microsoft.com/office/drawing/2014/main" val="2852913106"/>
                    </a:ext>
                  </a:extLst>
                </a:gridCol>
                <a:gridCol w="742013">
                  <a:extLst>
                    <a:ext uri="{9D8B030D-6E8A-4147-A177-3AD203B41FA5}">
                      <a16:colId xmlns:a16="http://schemas.microsoft.com/office/drawing/2014/main" val="608107839"/>
                    </a:ext>
                  </a:extLst>
                </a:gridCol>
                <a:gridCol w="846945">
                  <a:extLst>
                    <a:ext uri="{9D8B030D-6E8A-4147-A177-3AD203B41FA5}">
                      <a16:colId xmlns:a16="http://schemas.microsoft.com/office/drawing/2014/main" val="2952493489"/>
                    </a:ext>
                  </a:extLst>
                </a:gridCol>
                <a:gridCol w="764496">
                  <a:extLst>
                    <a:ext uri="{9D8B030D-6E8A-4147-A177-3AD203B41FA5}">
                      <a16:colId xmlns:a16="http://schemas.microsoft.com/office/drawing/2014/main" val="1125978188"/>
                    </a:ext>
                  </a:extLst>
                </a:gridCol>
              </a:tblGrid>
              <a:tr h="203271">
                <a:tc>
                  <a:txBody>
                    <a:bodyPr/>
                    <a:lstStyle/>
                    <a:p>
                      <a:endParaRPr lang="cs-CZ" sz="1200" dirty="0">
                        <a:effectLst/>
                        <a:latin typeface="Times New Roman" panose="02020603050405020304" pitchFamily="18" charset="0"/>
                        <a:cs typeface="Times New Roman" panose="02020603050405020304" pitchFamily="18" charset="0"/>
                      </a:endParaRPr>
                    </a:p>
                  </a:txBody>
                  <a:tcPr marL="44450" marR="4445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en-GB" sz="1200" dirty="0">
                          <a:solidFill>
                            <a:srgbClr val="000000"/>
                          </a:solidFill>
                          <a:effectLst/>
                          <a:latin typeface="Times New Roman" panose="02020603050405020304" pitchFamily="18" charset="0"/>
                          <a:cs typeface="Times New Roman" panose="02020603050405020304" pitchFamily="18" charset="0"/>
                        </a:rPr>
                        <a:t>2008</a:t>
                      </a:r>
                      <a:endParaRPr lang="cs-CZ" sz="1200" dirty="0">
                        <a:effectLst/>
                        <a:latin typeface="Times New Roman" panose="02020603050405020304" pitchFamily="18" charset="0"/>
                        <a:cs typeface="Times New Roman" panose="02020603050405020304" pitchFamily="18" charset="0"/>
                      </a:endParaRPr>
                    </a:p>
                  </a:txBody>
                  <a:tcPr marL="44450" marR="4445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en-GB" sz="1200">
                          <a:solidFill>
                            <a:srgbClr val="000000"/>
                          </a:solidFill>
                          <a:effectLst/>
                          <a:latin typeface="Times New Roman" panose="02020603050405020304" pitchFamily="18" charset="0"/>
                          <a:cs typeface="Times New Roman" panose="02020603050405020304" pitchFamily="18" charset="0"/>
                        </a:rPr>
                        <a:t>2009</a:t>
                      </a:r>
                      <a:endParaRPr lang="cs-CZ" sz="1200">
                        <a:effectLst/>
                        <a:latin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en-GB" sz="1200">
                          <a:solidFill>
                            <a:srgbClr val="000000"/>
                          </a:solidFill>
                          <a:effectLst/>
                          <a:latin typeface="Times New Roman" panose="02020603050405020304" pitchFamily="18" charset="0"/>
                          <a:cs typeface="Times New Roman" panose="02020603050405020304" pitchFamily="18" charset="0"/>
                        </a:rPr>
                        <a:t>2010</a:t>
                      </a:r>
                      <a:endParaRPr lang="cs-CZ" sz="1200">
                        <a:effectLst/>
                        <a:latin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en-GB" sz="1200">
                          <a:solidFill>
                            <a:srgbClr val="000000"/>
                          </a:solidFill>
                          <a:effectLst/>
                          <a:latin typeface="Times New Roman" panose="02020603050405020304" pitchFamily="18" charset="0"/>
                          <a:cs typeface="Times New Roman" panose="02020603050405020304" pitchFamily="18" charset="0"/>
                        </a:rPr>
                        <a:t>2011</a:t>
                      </a:r>
                      <a:endParaRPr lang="cs-CZ" sz="1200">
                        <a:effectLst/>
                        <a:latin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en-GB" sz="1200">
                          <a:solidFill>
                            <a:srgbClr val="000000"/>
                          </a:solidFill>
                          <a:effectLst/>
                          <a:latin typeface="Times New Roman" panose="02020603050405020304" pitchFamily="18" charset="0"/>
                          <a:cs typeface="Times New Roman" panose="02020603050405020304" pitchFamily="18" charset="0"/>
                        </a:rPr>
                        <a:t>2012</a:t>
                      </a:r>
                      <a:endParaRPr lang="cs-CZ" sz="1200">
                        <a:effectLst/>
                        <a:latin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en-GB" sz="1200">
                          <a:solidFill>
                            <a:srgbClr val="000000"/>
                          </a:solidFill>
                          <a:effectLst/>
                          <a:latin typeface="Times New Roman" panose="02020603050405020304" pitchFamily="18" charset="0"/>
                          <a:cs typeface="Times New Roman" panose="02020603050405020304" pitchFamily="18" charset="0"/>
                        </a:rPr>
                        <a:t>2013</a:t>
                      </a:r>
                      <a:endParaRPr lang="cs-CZ" sz="1200">
                        <a:effectLst/>
                        <a:latin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en-GB" sz="1200">
                          <a:solidFill>
                            <a:srgbClr val="000000"/>
                          </a:solidFill>
                          <a:effectLst/>
                          <a:latin typeface="Times New Roman" panose="02020603050405020304" pitchFamily="18" charset="0"/>
                          <a:cs typeface="Times New Roman" panose="02020603050405020304" pitchFamily="18" charset="0"/>
                        </a:rPr>
                        <a:t>2014</a:t>
                      </a:r>
                      <a:endParaRPr lang="cs-CZ" sz="1200">
                        <a:effectLst/>
                        <a:latin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cs-CZ" sz="1200">
                          <a:solidFill>
                            <a:srgbClr val="000000"/>
                          </a:solidFill>
                          <a:effectLst/>
                          <a:latin typeface="Times New Roman" panose="02020603050405020304" pitchFamily="18" charset="0"/>
                          <a:cs typeface="Times New Roman" panose="02020603050405020304" pitchFamily="18" charset="0"/>
                        </a:rPr>
                        <a:t>2015</a:t>
                      </a:r>
                      <a:endParaRPr lang="cs-CZ" sz="1200">
                        <a:effectLst/>
                        <a:latin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cs-CZ" sz="1200">
                          <a:solidFill>
                            <a:srgbClr val="000000"/>
                          </a:solidFill>
                          <a:effectLst/>
                          <a:latin typeface="Times New Roman" panose="02020603050405020304" pitchFamily="18" charset="0"/>
                          <a:cs typeface="Times New Roman" panose="02020603050405020304" pitchFamily="18" charset="0"/>
                        </a:rPr>
                        <a:t>2016</a:t>
                      </a:r>
                      <a:endParaRPr lang="cs-CZ" sz="1200">
                        <a:effectLst/>
                        <a:latin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8529043"/>
                  </a:ext>
                </a:extLst>
              </a:tr>
              <a:tr h="487851">
                <a:tc>
                  <a:txBody>
                    <a:bodyPr/>
                    <a:lstStyle/>
                    <a:p>
                      <a:pPr algn="l"/>
                      <a:r>
                        <a:rPr lang="en-GB" sz="1200" dirty="0">
                          <a:solidFill>
                            <a:srgbClr val="000000"/>
                          </a:solidFill>
                          <a:effectLst/>
                          <a:latin typeface="Times New Roman" panose="02020603050405020304" pitchFamily="18" charset="0"/>
                          <a:cs typeface="Times New Roman" panose="02020603050405020304" pitchFamily="18" charset="0"/>
                        </a:rPr>
                        <a:t>Total number of APs</a:t>
                      </a:r>
                      <a:endParaRPr lang="cs-CZ" sz="1200" dirty="0">
                        <a:effectLst/>
                        <a:latin typeface="Times New Roman" panose="02020603050405020304" pitchFamily="18" charset="0"/>
                        <a:cs typeface="Times New Roman" panose="02020603050405020304" pitchFamily="18" charset="0"/>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1200" dirty="0">
                          <a:solidFill>
                            <a:srgbClr val="000000"/>
                          </a:solidFill>
                          <a:effectLst/>
                          <a:latin typeface="Times New Roman" panose="02020603050405020304" pitchFamily="18" charset="0"/>
                          <a:cs typeface="Times New Roman" panose="02020603050405020304" pitchFamily="18" charset="0"/>
                        </a:rPr>
                        <a:t>225 150</a:t>
                      </a:r>
                      <a:endParaRPr lang="cs-CZ" sz="1200" dirty="0">
                        <a:effectLst/>
                        <a:latin typeface="Times New Roman" panose="02020603050405020304" pitchFamily="18" charset="0"/>
                        <a:cs typeface="Times New Roman" panose="02020603050405020304" pitchFamily="18" charset="0"/>
                      </a:endParaRPr>
                    </a:p>
                  </a:txBody>
                  <a:tcPr marL="44450" marR="4445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1200" dirty="0">
                          <a:solidFill>
                            <a:srgbClr val="000000"/>
                          </a:solidFill>
                          <a:effectLst/>
                          <a:latin typeface="Times New Roman" panose="02020603050405020304" pitchFamily="18" charset="0"/>
                          <a:cs typeface="Times New Roman" panose="02020603050405020304" pitchFamily="18" charset="0"/>
                        </a:rPr>
                        <a:t>263 835</a:t>
                      </a:r>
                      <a:endParaRPr lang="cs-CZ" sz="1200" dirty="0">
                        <a:effectLst/>
                        <a:latin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1200" dirty="0">
                          <a:solidFill>
                            <a:srgbClr val="000000"/>
                          </a:solidFill>
                          <a:effectLst/>
                          <a:latin typeface="Times New Roman" panose="02020603050405020304" pitchFamily="18" charset="0"/>
                          <a:cs typeface="Times New Roman" panose="02020603050405020304" pitchFamily="18" charset="0"/>
                        </a:rPr>
                        <a:t>259 400</a:t>
                      </a:r>
                      <a:endParaRPr lang="cs-CZ" sz="1200" dirty="0">
                        <a:effectLst/>
                        <a:latin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1200" dirty="0">
                          <a:solidFill>
                            <a:srgbClr val="000000"/>
                          </a:solidFill>
                          <a:effectLst/>
                          <a:latin typeface="Times New Roman" panose="02020603050405020304" pitchFamily="18" charset="0"/>
                          <a:cs typeface="Times New Roman" panose="02020603050405020304" pitchFamily="18" charset="0"/>
                        </a:rPr>
                        <a:t>309 040</a:t>
                      </a:r>
                      <a:endParaRPr lang="cs-CZ" sz="1200" dirty="0">
                        <a:effectLst/>
                        <a:latin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1200" dirty="0">
                          <a:solidFill>
                            <a:srgbClr val="000000"/>
                          </a:solidFill>
                          <a:effectLst/>
                          <a:latin typeface="Times New Roman" panose="02020603050405020304" pitchFamily="18" charset="0"/>
                          <a:cs typeface="Times New Roman" panose="02020603050405020304" pitchFamily="18" charset="0"/>
                        </a:rPr>
                        <a:t>335 290</a:t>
                      </a:r>
                      <a:endParaRPr lang="cs-CZ" sz="1200" dirty="0">
                        <a:effectLst/>
                        <a:latin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1200">
                          <a:solidFill>
                            <a:srgbClr val="000000"/>
                          </a:solidFill>
                          <a:effectLst/>
                          <a:latin typeface="Times New Roman" panose="02020603050405020304" pitchFamily="18" charset="0"/>
                          <a:cs typeface="Times New Roman" panose="02020603050405020304" pitchFamily="18" charset="0"/>
                        </a:rPr>
                        <a:t>431 090</a:t>
                      </a:r>
                      <a:endParaRPr lang="cs-CZ" sz="1200">
                        <a:effectLst/>
                        <a:latin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1200">
                          <a:solidFill>
                            <a:srgbClr val="000000"/>
                          </a:solidFill>
                          <a:effectLst/>
                          <a:latin typeface="Times New Roman" panose="02020603050405020304" pitchFamily="18" charset="0"/>
                          <a:cs typeface="Times New Roman" panose="02020603050405020304" pitchFamily="18" charset="0"/>
                        </a:rPr>
                        <a:t>626 960</a:t>
                      </a:r>
                      <a:endParaRPr lang="cs-CZ" sz="1200">
                        <a:effectLst/>
                        <a:latin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cs-CZ" sz="1200">
                          <a:solidFill>
                            <a:srgbClr val="000000"/>
                          </a:solidFill>
                          <a:effectLst/>
                          <a:latin typeface="Times New Roman" panose="02020603050405020304" pitchFamily="18" charset="0"/>
                          <a:cs typeface="Times New Roman" panose="02020603050405020304" pitchFamily="18" charset="0"/>
                        </a:rPr>
                        <a:t>1 322 825</a:t>
                      </a:r>
                      <a:endParaRPr lang="cs-CZ" sz="1200">
                        <a:effectLst/>
                        <a:latin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cs-CZ" sz="1200">
                          <a:solidFill>
                            <a:srgbClr val="000000"/>
                          </a:solidFill>
                          <a:effectLst/>
                          <a:latin typeface="Times New Roman" panose="02020603050405020304" pitchFamily="18" charset="0"/>
                          <a:cs typeface="Times New Roman" panose="02020603050405020304" pitchFamily="18" charset="0"/>
                        </a:rPr>
                        <a:t>1 259 955</a:t>
                      </a:r>
                      <a:endParaRPr lang="cs-CZ" sz="1200">
                        <a:effectLst/>
                        <a:latin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8454808"/>
                  </a:ext>
                </a:extLst>
              </a:tr>
              <a:tr h="487851">
                <a:tc>
                  <a:txBody>
                    <a:bodyPr/>
                    <a:lstStyle/>
                    <a:p>
                      <a:pPr algn="l"/>
                      <a:r>
                        <a:rPr lang="en-GB" sz="1200">
                          <a:solidFill>
                            <a:srgbClr val="000000"/>
                          </a:solidFill>
                          <a:effectLst/>
                          <a:latin typeface="Times New Roman" panose="02020603050405020304" pitchFamily="18" charset="0"/>
                          <a:cs typeface="Times New Roman" panose="02020603050405020304" pitchFamily="18" charset="0"/>
                        </a:rPr>
                        <a:t>Number of APs </a:t>
                      </a:r>
                      <a:endParaRPr lang="cs-CZ" sz="1200">
                        <a:effectLst/>
                        <a:latin typeface="Times New Roman" panose="02020603050405020304" pitchFamily="18" charset="0"/>
                        <a:cs typeface="Times New Roman" panose="02020603050405020304" pitchFamily="18" charset="0"/>
                      </a:endParaRPr>
                    </a:p>
                    <a:p>
                      <a:pPr algn="l"/>
                      <a:r>
                        <a:rPr lang="en-GB" sz="1200">
                          <a:solidFill>
                            <a:srgbClr val="000000"/>
                          </a:solidFill>
                          <a:effectLst/>
                          <a:latin typeface="Times New Roman" panose="02020603050405020304" pitchFamily="18" charset="0"/>
                          <a:cs typeface="Times New Roman" panose="02020603050405020304" pitchFamily="18" charset="0"/>
                        </a:rPr>
                        <a:t>from SSA</a:t>
                      </a:r>
                      <a:endParaRPr lang="cs-CZ" sz="1200">
                        <a:effectLst/>
                        <a:latin typeface="Times New Roman" panose="02020603050405020304" pitchFamily="18" charset="0"/>
                        <a:cs typeface="Times New Roman" panose="02020603050405020304" pitchFamily="18" charset="0"/>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1200">
                          <a:solidFill>
                            <a:srgbClr val="000000"/>
                          </a:solidFill>
                          <a:effectLst/>
                          <a:latin typeface="Times New Roman" panose="02020603050405020304" pitchFamily="18" charset="0"/>
                          <a:cs typeface="Times New Roman" panose="02020603050405020304" pitchFamily="18" charset="0"/>
                        </a:rPr>
                        <a:t>68 595</a:t>
                      </a:r>
                      <a:endParaRPr lang="cs-CZ" sz="1200">
                        <a:effectLst/>
                        <a:latin typeface="Times New Roman" panose="02020603050405020304" pitchFamily="18" charset="0"/>
                        <a:cs typeface="Times New Roman" panose="02020603050405020304" pitchFamily="18" charset="0"/>
                      </a:endParaRPr>
                    </a:p>
                  </a:txBody>
                  <a:tcPr marL="44450" marR="4445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1200">
                          <a:solidFill>
                            <a:srgbClr val="000000"/>
                          </a:solidFill>
                          <a:effectLst/>
                          <a:latin typeface="Times New Roman" panose="02020603050405020304" pitchFamily="18" charset="0"/>
                          <a:cs typeface="Times New Roman" panose="02020603050405020304" pitchFamily="18" charset="0"/>
                        </a:rPr>
                        <a:t>75 650</a:t>
                      </a:r>
                      <a:endParaRPr lang="cs-CZ" sz="1200">
                        <a:effectLst/>
                        <a:latin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1200">
                          <a:solidFill>
                            <a:srgbClr val="000000"/>
                          </a:solidFill>
                          <a:effectLst/>
                          <a:latin typeface="Times New Roman" panose="02020603050405020304" pitchFamily="18" charset="0"/>
                          <a:cs typeface="Times New Roman" panose="02020603050405020304" pitchFamily="18" charset="0"/>
                        </a:rPr>
                        <a:t>61 660</a:t>
                      </a:r>
                      <a:endParaRPr lang="cs-CZ" sz="1200">
                        <a:effectLst/>
                        <a:latin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1200">
                          <a:solidFill>
                            <a:srgbClr val="000000"/>
                          </a:solidFill>
                          <a:effectLst/>
                          <a:latin typeface="Times New Roman" panose="02020603050405020304" pitchFamily="18" charset="0"/>
                          <a:cs typeface="Times New Roman" panose="02020603050405020304" pitchFamily="18" charset="0"/>
                        </a:rPr>
                        <a:t>84 435</a:t>
                      </a:r>
                      <a:endParaRPr lang="cs-CZ" sz="1200">
                        <a:effectLst/>
                        <a:latin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1200" dirty="0">
                          <a:solidFill>
                            <a:srgbClr val="000000"/>
                          </a:solidFill>
                          <a:effectLst/>
                          <a:latin typeface="Times New Roman" panose="02020603050405020304" pitchFamily="18" charset="0"/>
                          <a:cs typeface="Times New Roman" panose="02020603050405020304" pitchFamily="18" charset="0"/>
                        </a:rPr>
                        <a:t>72 925</a:t>
                      </a:r>
                      <a:endParaRPr lang="cs-CZ" sz="1200" dirty="0">
                        <a:effectLst/>
                        <a:latin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1200" dirty="0">
                          <a:solidFill>
                            <a:srgbClr val="000000"/>
                          </a:solidFill>
                          <a:effectLst/>
                          <a:latin typeface="Times New Roman" panose="02020603050405020304" pitchFamily="18" charset="0"/>
                          <a:cs typeface="Times New Roman" panose="02020603050405020304" pitchFamily="18" charset="0"/>
                        </a:rPr>
                        <a:t>97 000</a:t>
                      </a:r>
                      <a:endParaRPr lang="cs-CZ" sz="1200" dirty="0">
                        <a:effectLst/>
                        <a:latin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1200" dirty="0">
                          <a:solidFill>
                            <a:srgbClr val="000000"/>
                          </a:solidFill>
                          <a:effectLst/>
                          <a:latin typeface="Times New Roman" panose="02020603050405020304" pitchFamily="18" charset="0"/>
                          <a:cs typeface="Times New Roman" panose="02020603050405020304" pitchFamily="18" charset="0"/>
                        </a:rPr>
                        <a:t>152 245</a:t>
                      </a:r>
                      <a:endParaRPr lang="cs-CZ" sz="1200" dirty="0">
                        <a:effectLst/>
                        <a:latin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cs-CZ" sz="1200" dirty="0">
                          <a:solidFill>
                            <a:srgbClr val="000000"/>
                          </a:solidFill>
                          <a:effectLst/>
                          <a:latin typeface="Times New Roman" panose="02020603050405020304" pitchFamily="18" charset="0"/>
                          <a:cs typeface="Times New Roman" panose="02020603050405020304" pitchFamily="18" charset="0"/>
                        </a:rPr>
                        <a:t>167 315</a:t>
                      </a:r>
                      <a:endParaRPr lang="cs-CZ" sz="1200" dirty="0">
                        <a:effectLst/>
                        <a:latin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cs-CZ" sz="1200" dirty="0">
                          <a:solidFill>
                            <a:srgbClr val="000000"/>
                          </a:solidFill>
                          <a:effectLst/>
                          <a:latin typeface="Times New Roman" panose="02020603050405020304" pitchFamily="18" charset="0"/>
                          <a:cs typeface="Times New Roman" panose="02020603050405020304" pitchFamily="18" charset="0"/>
                        </a:rPr>
                        <a:t>219 330</a:t>
                      </a:r>
                      <a:endParaRPr lang="cs-CZ" sz="1200" dirty="0">
                        <a:effectLst/>
                        <a:latin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8866085"/>
                  </a:ext>
                </a:extLst>
              </a:tr>
              <a:tr h="325234">
                <a:tc>
                  <a:txBody>
                    <a:bodyPr/>
                    <a:lstStyle/>
                    <a:p>
                      <a:pPr algn="l">
                        <a:spcAft>
                          <a:spcPts val="0"/>
                        </a:spcAft>
                      </a:pPr>
                      <a:r>
                        <a:rPr lang="en-GB"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Percentage share </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en-GB" sz="1200">
                          <a:solidFill>
                            <a:srgbClr val="000000"/>
                          </a:solidFill>
                          <a:effectLst/>
                          <a:latin typeface="Times New Roman" panose="02020603050405020304" pitchFamily="18" charset="0"/>
                          <a:cs typeface="Times New Roman" panose="02020603050405020304" pitchFamily="18" charset="0"/>
                        </a:rPr>
                        <a:t>30.47 %</a:t>
                      </a:r>
                      <a:endParaRPr lang="cs-CZ" sz="1200">
                        <a:effectLst/>
                        <a:latin typeface="Times New Roman" panose="02020603050405020304" pitchFamily="18" charset="0"/>
                        <a:cs typeface="Times New Roman" panose="02020603050405020304" pitchFamily="18" charset="0"/>
                      </a:endParaRPr>
                    </a:p>
                  </a:txBody>
                  <a:tcPr marL="44450" marR="4445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en-GB" sz="1200">
                          <a:solidFill>
                            <a:srgbClr val="000000"/>
                          </a:solidFill>
                          <a:effectLst/>
                          <a:latin typeface="Times New Roman" panose="02020603050405020304" pitchFamily="18" charset="0"/>
                          <a:cs typeface="Times New Roman" panose="02020603050405020304" pitchFamily="18" charset="0"/>
                        </a:rPr>
                        <a:t>28.67 %</a:t>
                      </a:r>
                      <a:endParaRPr lang="cs-CZ" sz="1200">
                        <a:effectLst/>
                        <a:latin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en-GB" sz="1200">
                          <a:solidFill>
                            <a:srgbClr val="000000"/>
                          </a:solidFill>
                          <a:effectLst/>
                          <a:latin typeface="Times New Roman" panose="02020603050405020304" pitchFamily="18" charset="0"/>
                          <a:cs typeface="Times New Roman" panose="02020603050405020304" pitchFamily="18" charset="0"/>
                        </a:rPr>
                        <a:t>23.77 %</a:t>
                      </a:r>
                      <a:endParaRPr lang="cs-CZ" sz="1200">
                        <a:effectLst/>
                        <a:latin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en-GB" sz="1200">
                          <a:solidFill>
                            <a:srgbClr val="000000"/>
                          </a:solidFill>
                          <a:effectLst/>
                          <a:latin typeface="Times New Roman" panose="02020603050405020304" pitchFamily="18" charset="0"/>
                          <a:cs typeface="Times New Roman" panose="02020603050405020304" pitchFamily="18" charset="0"/>
                        </a:rPr>
                        <a:t>27.32 %</a:t>
                      </a:r>
                      <a:endParaRPr lang="cs-CZ" sz="1200">
                        <a:effectLst/>
                        <a:latin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en-GB" sz="1200">
                          <a:solidFill>
                            <a:srgbClr val="000000"/>
                          </a:solidFill>
                          <a:effectLst/>
                          <a:latin typeface="Times New Roman" panose="02020603050405020304" pitchFamily="18" charset="0"/>
                          <a:cs typeface="Times New Roman" panose="02020603050405020304" pitchFamily="18" charset="0"/>
                        </a:rPr>
                        <a:t>21.75 %</a:t>
                      </a:r>
                      <a:endParaRPr lang="cs-CZ" sz="1200">
                        <a:effectLst/>
                        <a:latin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en-GB" sz="1200">
                          <a:solidFill>
                            <a:srgbClr val="000000"/>
                          </a:solidFill>
                          <a:effectLst/>
                          <a:latin typeface="Times New Roman" panose="02020603050405020304" pitchFamily="18" charset="0"/>
                          <a:cs typeface="Times New Roman" panose="02020603050405020304" pitchFamily="18" charset="0"/>
                        </a:rPr>
                        <a:t>22.50 %</a:t>
                      </a:r>
                      <a:endParaRPr lang="cs-CZ" sz="1200">
                        <a:effectLst/>
                        <a:latin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en-GB" sz="1200" dirty="0">
                          <a:solidFill>
                            <a:srgbClr val="000000"/>
                          </a:solidFill>
                          <a:effectLst/>
                          <a:latin typeface="Times New Roman" panose="02020603050405020304" pitchFamily="18" charset="0"/>
                          <a:cs typeface="Times New Roman" panose="02020603050405020304" pitchFamily="18" charset="0"/>
                        </a:rPr>
                        <a:t>24.28 %</a:t>
                      </a:r>
                      <a:endParaRPr lang="cs-CZ" sz="1200" dirty="0">
                        <a:effectLst/>
                        <a:latin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cs-CZ" sz="1200" dirty="0">
                          <a:solidFill>
                            <a:srgbClr val="000000"/>
                          </a:solidFill>
                          <a:effectLst/>
                          <a:latin typeface="Times New Roman" panose="02020603050405020304" pitchFamily="18" charset="0"/>
                          <a:cs typeface="Times New Roman" panose="02020603050405020304" pitchFamily="18" charset="0"/>
                        </a:rPr>
                        <a:t>12.65 %</a:t>
                      </a:r>
                      <a:endParaRPr lang="cs-CZ" sz="1200" dirty="0">
                        <a:effectLst/>
                        <a:latin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r>
                        <a:rPr lang="cs-CZ" sz="1200" dirty="0">
                          <a:solidFill>
                            <a:srgbClr val="000000"/>
                          </a:solidFill>
                          <a:effectLst/>
                          <a:latin typeface="Times New Roman" panose="02020603050405020304" pitchFamily="18" charset="0"/>
                          <a:cs typeface="Times New Roman" panose="02020603050405020304" pitchFamily="18" charset="0"/>
                        </a:rPr>
                        <a:t>17.41 %</a:t>
                      </a:r>
                      <a:endParaRPr lang="cs-CZ" sz="1200" dirty="0">
                        <a:effectLst/>
                        <a:latin typeface="Times New Roman" panose="02020603050405020304" pitchFamily="18" charset="0"/>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9944981"/>
                  </a:ext>
                </a:extLst>
              </a:tr>
            </a:tbl>
          </a:graphicData>
        </a:graphic>
      </p:graphicFrame>
    </p:spTree>
    <p:extLst>
      <p:ext uri="{BB962C8B-B14F-4D97-AF65-F5344CB8AC3E}">
        <p14:creationId xmlns:p14="http://schemas.microsoft.com/office/powerpoint/2010/main" val="15807880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6479" y="-16998"/>
            <a:ext cx="8710222" cy="1325563"/>
          </a:xfrm>
        </p:spPr>
        <p:txBody>
          <a:bodyPr>
            <a:normAutofit/>
          </a:bodyPr>
          <a:lstStyle/>
          <a:p>
            <a:r>
              <a:rPr lang="cs-CZ" sz="3200" b="1" u="sng" dirty="0" err="1" smtClean="0">
                <a:solidFill>
                  <a:srgbClr val="C00000"/>
                </a:solidFill>
              </a:rPr>
              <a:t>First</a:t>
            </a:r>
            <a:r>
              <a:rPr lang="cs-CZ" sz="3200" b="1" u="sng" dirty="0" smtClean="0">
                <a:solidFill>
                  <a:srgbClr val="C00000"/>
                </a:solidFill>
              </a:rPr>
              <a:t> </a:t>
            </a:r>
            <a:r>
              <a:rPr lang="cs-CZ" sz="3200" b="1" u="sng" dirty="0" err="1" smtClean="0">
                <a:solidFill>
                  <a:srgbClr val="C00000"/>
                </a:solidFill>
              </a:rPr>
              <a:t>Time</a:t>
            </a:r>
            <a:r>
              <a:rPr lang="cs-CZ" sz="3200" b="1" u="sng" dirty="0" smtClean="0">
                <a:solidFill>
                  <a:srgbClr val="C00000"/>
                </a:solidFill>
              </a:rPr>
              <a:t> </a:t>
            </a:r>
            <a:r>
              <a:rPr lang="en-US" sz="3200" b="1" u="sng" dirty="0" smtClean="0">
                <a:solidFill>
                  <a:srgbClr val="C00000"/>
                </a:solidFill>
              </a:rPr>
              <a:t>Asylum Applicants in the EU</a:t>
            </a:r>
            <a:r>
              <a:rPr lang="cs-CZ" sz="3200" b="1" u="sng" dirty="0" smtClean="0">
                <a:solidFill>
                  <a:srgbClr val="C00000"/>
                </a:solidFill>
              </a:rPr>
              <a:t> </a:t>
            </a:r>
            <a:r>
              <a:rPr lang="cs-CZ" sz="3200" b="1" u="sng" dirty="0" err="1" smtClean="0">
                <a:solidFill>
                  <a:srgbClr val="C00000"/>
                </a:solidFill>
              </a:rPr>
              <a:t>from</a:t>
            </a:r>
            <a:r>
              <a:rPr lang="cs-CZ" sz="3200" b="1" u="sng" dirty="0" smtClean="0">
                <a:solidFill>
                  <a:srgbClr val="C00000"/>
                </a:solidFill>
              </a:rPr>
              <a:t> SSA</a:t>
            </a:r>
            <a:endParaRPr lang="en-US" sz="3200" b="1" u="sng" dirty="0">
              <a:solidFill>
                <a:srgbClr val="C00000"/>
              </a:solidFill>
            </a:endParaRPr>
          </a:p>
        </p:txBody>
      </p:sp>
      <p:sp>
        <p:nvSpPr>
          <p:cNvPr id="9" name="Obdélník 8"/>
          <p:cNvSpPr/>
          <p:nvPr/>
        </p:nvSpPr>
        <p:spPr>
          <a:xfrm>
            <a:off x="411760" y="1179599"/>
            <a:ext cx="8139659" cy="590931"/>
          </a:xfrm>
          <a:prstGeom prst="rect">
            <a:avLst/>
          </a:prstGeom>
        </p:spPr>
        <p:txBody>
          <a:bodyPr wrap="square">
            <a:spAutoFit/>
          </a:bodyPr>
          <a:lstStyle/>
          <a:p>
            <a:pPr algn="ctr">
              <a:lnSpc>
                <a:spcPct val="90000"/>
              </a:lnSpc>
              <a:spcBef>
                <a:spcPts val="1000"/>
              </a:spcBef>
            </a:pPr>
            <a:r>
              <a:rPr lang="en-US" b="1" dirty="0">
                <a:latin typeface="Times New Roman" panose="02020603050405020304" pitchFamily="18" charset="0"/>
                <a:ea typeface="Times New Roman" panose="02020603050405020304" pitchFamily="18" charset="0"/>
              </a:rPr>
              <a:t>Total Number of First Time Asylum Applicants Coming to the EU Member States from SSA Countries </a:t>
            </a:r>
          </a:p>
        </p:txBody>
      </p:sp>
      <p:graphicFrame>
        <p:nvGraphicFramePr>
          <p:cNvPr id="11" name="Graf 10"/>
          <p:cNvGraphicFramePr>
            <a:graphicFrameLocks/>
          </p:cNvGraphicFramePr>
          <p:nvPr>
            <p:extLst>
              <p:ext uri="{D42A27DB-BD31-4B8C-83A1-F6EECF244321}">
                <p14:modId xmlns:p14="http://schemas.microsoft.com/office/powerpoint/2010/main" val="3166131930"/>
              </p:ext>
            </p:extLst>
          </p:nvPr>
        </p:nvGraphicFramePr>
        <p:xfrm>
          <a:off x="919162" y="1952625"/>
          <a:ext cx="7305675" cy="2952750"/>
        </p:xfrm>
        <a:graphic>
          <a:graphicData uri="http://schemas.openxmlformats.org/drawingml/2006/chart">
            <c:chart xmlns:c="http://schemas.openxmlformats.org/drawingml/2006/chart" xmlns:r="http://schemas.openxmlformats.org/officeDocument/2006/relationships" r:id="rId2"/>
          </a:graphicData>
        </a:graphic>
      </p:graphicFrame>
      <p:sp>
        <p:nvSpPr>
          <p:cNvPr id="12" name="Obdélník 11"/>
          <p:cNvSpPr/>
          <p:nvPr/>
        </p:nvSpPr>
        <p:spPr>
          <a:xfrm>
            <a:off x="2376526" y="5148085"/>
            <a:ext cx="4390946" cy="369332"/>
          </a:xfrm>
          <a:prstGeom prst="rect">
            <a:avLst/>
          </a:prstGeom>
        </p:spPr>
        <p:txBody>
          <a:bodyPr wrap="none">
            <a:spAutoFit/>
          </a:bodyPr>
          <a:lstStyle/>
          <a:p>
            <a:pPr algn="just">
              <a:spcAft>
                <a:spcPts val="0"/>
              </a:spcAft>
            </a:pPr>
            <a:r>
              <a:rPr lang="en-GB" dirty="0">
                <a:latin typeface="Times New Roman" panose="02020603050405020304" pitchFamily="18" charset="0"/>
                <a:ea typeface="Times New Roman" panose="02020603050405020304" pitchFamily="18" charset="0"/>
              </a:rPr>
              <a:t>Source: Eurostat (</a:t>
            </a:r>
            <a:r>
              <a:rPr lang="en-GB" dirty="0" smtClean="0">
                <a:latin typeface="Times New Roman" panose="02020603050405020304" pitchFamily="18" charset="0"/>
                <a:ea typeface="Times New Roman" panose="02020603050405020304" pitchFamily="18" charset="0"/>
              </a:rPr>
              <a:t>201</a:t>
            </a:r>
            <a:r>
              <a:rPr lang="cs-CZ" dirty="0" smtClean="0">
                <a:latin typeface="Times New Roman" panose="02020603050405020304" pitchFamily="18" charset="0"/>
                <a:ea typeface="Times New Roman" panose="02020603050405020304" pitchFamily="18" charset="0"/>
              </a:rPr>
              <a:t>8</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own data processing</a:t>
            </a:r>
            <a:endParaRPr lang="cs-CZ"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058463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6479" y="-16998"/>
            <a:ext cx="8710222" cy="1325563"/>
          </a:xfrm>
        </p:spPr>
        <p:txBody>
          <a:bodyPr>
            <a:normAutofit/>
          </a:bodyPr>
          <a:lstStyle/>
          <a:p>
            <a:r>
              <a:rPr lang="cs-CZ" sz="3200" b="1" u="sng" dirty="0" err="1" smtClean="0">
                <a:solidFill>
                  <a:srgbClr val="C00000"/>
                </a:solidFill>
              </a:rPr>
              <a:t>First</a:t>
            </a:r>
            <a:r>
              <a:rPr lang="cs-CZ" sz="3200" b="1" u="sng" dirty="0" smtClean="0">
                <a:solidFill>
                  <a:srgbClr val="C00000"/>
                </a:solidFill>
              </a:rPr>
              <a:t> </a:t>
            </a:r>
            <a:r>
              <a:rPr lang="cs-CZ" sz="3200" b="1" u="sng" dirty="0" err="1" smtClean="0">
                <a:solidFill>
                  <a:srgbClr val="C00000"/>
                </a:solidFill>
              </a:rPr>
              <a:t>Time</a:t>
            </a:r>
            <a:r>
              <a:rPr lang="cs-CZ" sz="3200" b="1" u="sng" dirty="0" smtClean="0">
                <a:solidFill>
                  <a:srgbClr val="C00000"/>
                </a:solidFill>
              </a:rPr>
              <a:t> </a:t>
            </a:r>
            <a:r>
              <a:rPr lang="en-US" sz="3200" b="1" u="sng" dirty="0" smtClean="0">
                <a:solidFill>
                  <a:srgbClr val="C00000"/>
                </a:solidFill>
              </a:rPr>
              <a:t>Asylum Applicants in the EU</a:t>
            </a:r>
            <a:r>
              <a:rPr lang="cs-CZ" sz="3200" b="1" u="sng" dirty="0" smtClean="0">
                <a:solidFill>
                  <a:srgbClr val="C00000"/>
                </a:solidFill>
              </a:rPr>
              <a:t> </a:t>
            </a:r>
            <a:r>
              <a:rPr lang="cs-CZ" sz="3200" b="1" u="sng" dirty="0" err="1" smtClean="0">
                <a:solidFill>
                  <a:srgbClr val="C00000"/>
                </a:solidFill>
              </a:rPr>
              <a:t>from</a:t>
            </a:r>
            <a:r>
              <a:rPr lang="cs-CZ" sz="3200" b="1" u="sng" dirty="0" smtClean="0">
                <a:solidFill>
                  <a:srgbClr val="C00000"/>
                </a:solidFill>
              </a:rPr>
              <a:t> SSA</a:t>
            </a:r>
            <a:endParaRPr lang="en-US" sz="3200" b="1" u="sng" dirty="0">
              <a:solidFill>
                <a:srgbClr val="C00000"/>
              </a:solidFill>
            </a:endParaRPr>
          </a:p>
        </p:txBody>
      </p:sp>
      <p:sp>
        <p:nvSpPr>
          <p:cNvPr id="9" name="Obdélník 8"/>
          <p:cNvSpPr/>
          <p:nvPr/>
        </p:nvSpPr>
        <p:spPr>
          <a:xfrm>
            <a:off x="411760" y="1179599"/>
            <a:ext cx="8139659" cy="341632"/>
          </a:xfrm>
          <a:prstGeom prst="rect">
            <a:avLst/>
          </a:prstGeom>
        </p:spPr>
        <p:txBody>
          <a:bodyPr wrap="square">
            <a:spAutoFit/>
          </a:bodyPr>
          <a:lstStyle/>
          <a:p>
            <a:pPr algn="ctr">
              <a:lnSpc>
                <a:spcPct val="90000"/>
              </a:lnSpc>
              <a:spcBef>
                <a:spcPts val="1000"/>
              </a:spcBef>
            </a:pPr>
            <a:r>
              <a:rPr lang="en-US" b="1" dirty="0" smtClean="0">
                <a:latin typeface="Times New Roman" panose="02020603050405020304" pitchFamily="18" charset="0"/>
                <a:ea typeface="Times New Roman" panose="02020603050405020304" pitchFamily="18" charset="0"/>
              </a:rPr>
              <a:t>TOP 5 Countries of Origins of Asylum Applicant Coming to the EU from SSA</a:t>
            </a:r>
            <a:endParaRPr lang="en-US" b="1" dirty="0">
              <a:latin typeface="Times New Roman" panose="02020603050405020304" pitchFamily="18" charset="0"/>
              <a:ea typeface="Times New Roman" panose="02020603050405020304" pitchFamily="18" charset="0"/>
            </a:endParaRPr>
          </a:p>
        </p:txBody>
      </p:sp>
      <p:sp>
        <p:nvSpPr>
          <p:cNvPr id="12" name="Obdélník 11"/>
          <p:cNvSpPr/>
          <p:nvPr/>
        </p:nvSpPr>
        <p:spPr>
          <a:xfrm>
            <a:off x="2458972" y="4732909"/>
            <a:ext cx="4390946" cy="369332"/>
          </a:xfrm>
          <a:prstGeom prst="rect">
            <a:avLst/>
          </a:prstGeom>
        </p:spPr>
        <p:txBody>
          <a:bodyPr wrap="none">
            <a:spAutoFit/>
          </a:bodyPr>
          <a:lstStyle/>
          <a:p>
            <a:pPr algn="just">
              <a:spcAft>
                <a:spcPts val="0"/>
              </a:spcAft>
            </a:pPr>
            <a:r>
              <a:rPr lang="en-GB" dirty="0">
                <a:latin typeface="Times New Roman" panose="02020603050405020304" pitchFamily="18" charset="0"/>
                <a:ea typeface="Times New Roman" panose="02020603050405020304" pitchFamily="18" charset="0"/>
              </a:rPr>
              <a:t>Source: Eurostat (</a:t>
            </a:r>
            <a:r>
              <a:rPr lang="en-GB" dirty="0" smtClean="0">
                <a:latin typeface="Times New Roman" panose="02020603050405020304" pitchFamily="18" charset="0"/>
                <a:ea typeface="Times New Roman" panose="02020603050405020304" pitchFamily="18" charset="0"/>
              </a:rPr>
              <a:t>201</a:t>
            </a:r>
            <a:r>
              <a:rPr lang="cs-CZ" dirty="0" smtClean="0">
                <a:latin typeface="Times New Roman" panose="02020603050405020304" pitchFamily="18" charset="0"/>
                <a:ea typeface="Times New Roman" panose="02020603050405020304" pitchFamily="18" charset="0"/>
              </a:rPr>
              <a:t>8</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own data processing</a:t>
            </a:r>
            <a:endParaRPr lang="cs-CZ" dirty="0">
              <a:latin typeface="Times New Roman" panose="02020603050405020304" pitchFamily="18" charset="0"/>
              <a:ea typeface="Times New Roman" panose="02020603050405020304" pitchFamily="18" charset="0"/>
            </a:endParaRPr>
          </a:p>
        </p:txBody>
      </p:sp>
      <p:graphicFrame>
        <p:nvGraphicFramePr>
          <p:cNvPr id="4" name="Tabulka 3"/>
          <p:cNvGraphicFramePr>
            <a:graphicFrameLocks noGrp="1"/>
          </p:cNvGraphicFramePr>
          <p:nvPr>
            <p:extLst>
              <p:ext uri="{D42A27DB-BD31-4B8C-83A1-F6EECF244321}">
                <p14:modId xmlns:p14="http://schemas.microsoft.com/office/powerpoint/2010/main" val="3464992393"/>
              </p:ext>
            </p:extLst>
          </p:nvPr>
        </p:nvGraphicFramePr>
        <p:xfrm>
          <a:off x="380841" y="1904907"/>
          <a:ext cx="8170578" cy="2378025"/>
        </p:xfrm>
        <a:graphic>
          <a:graphicData uri="http://schemas.openxmlformats.org/drawingml/2006/table">
            <a:tbl>
              <a:tblPr/>
              <a:tblGrid>
                <a:gridCol w="1017506">
                  <a:extLst>
                    <a:ext uri="{9D8B030D-6E8A-4147-A177-3AD203B41FA5}">
                      <a16:colId xmlns:a16="http://schemas.microsoft.com/office/drawing/2014/main" val="1270112377"/>
                    </a:ext>
                  </a:extLst>
                </a:gridCol>
                <a:gridCol w="549453">
                  <a:extLst>
                    <a:ext uri="{9D8B030D-6E8A-4147-A177-3AD203B41FA5}">
                      <a16:colId xmlns:a16="http://schemas.microsoft.com/office/drawing/2014/main" val="3971700589"/>
                    </a:ext>
                  </a:extLst>
                </a:gridCol>
                <a:gridCol w="572348">
                  <a:extLst>
                    <a:ext uri="{9D8B030D-6E8A-4147-A177-3AD203B41FA5}">
                      <a16:colId xmlns:a16="http://schemas.microsoft.com/office/drawing/2014/main" val="1232027257"/>
                    </a:ext>
                  </a:extLst>
                </a:gridCol>
                <a:gridCol w="610503">
                  <a:extLst>
                    <a:ext uri="{9D8B030D-6E8A-4147-A177-3AD203B41FA5}">
                      <a16:colId xmlns:a16="http://schemas.microsoft.com/office/drawing/2014/main" val="893874955"/>
                    </a:ext>
                  </a:extLst>
                </a:gridCol>
                <a:gridCol w="572348">
                  <a:extLst>
                    <a:ext uri="{9D8B030D-6E8A-4147-A177-3AD203B41FA5}">
                      <a16:colId xmlns:a16="http://schemas.microsoft.com/office/drawing/2014/main" val="1036332423"/>
                    </a:ext>
                  </a:extLst>
                </a:gridCol>
                <a:gridCol w="610503">
                  <a:extLst>
                    <a:ext uri="{9D8B030D-6E8A-4147-A177-3AD203B41FA5}">
                      <a16:colId xmlns:a16="http://schemas.microsoft.com/office/drawing/2014/main" val="3636727515"/>
                    </a:ext>
                  </a:extLst>
                </a:gridCol>
                <a:gridCol w="572348">
                  <a:extLst>
                    <a:ext uri="{9D8B030D-6E8A-4147-A177-3AD203B41FA5}">
                      <a16:colId xmlns:a16="http://schemas.microsoft.com/office/drawing/2014/main" val="228170675"/>
                    </a:ext>
                  </a:extLst>
                </a:gridCol>
                <a:gridCol w="572348">
                  <a:extLst>
                    <a:ext uri="{9D8B030D-6E8A-4147-A177-3AD203B41FA5}">
                      <a16:colId xmlns:a16="http://schemas.microsoft.com/office/drawing/2014/main" val="3690031792"/>
                    </a:ext>
                  </a:extLst>
                </a:gridCol>
                <a:gridCol w="572348">
                  <a:extLst>
                    <a:ext uri="{9D8B030D-6E8A-4147-A177-3AD203B41FA5}">
                      <a16:colId xmlns:a16="http://schemas.microsoft.com/office/drawing/2014/main" val="2106680194"/>
                    </a:ext>
                  </a:extLst>
                </a:gridCol>
                <a:gridCol w="572348">
                  <a:extLst>
                    <a:ext uri="{9D8B030D-6E8A-4147-A177-3AD203B41FA5}">
                      <a16:colId xmlns:a16="http://schemas.microsoft.com/office/drawing/2014/main" val="194643423"/>
                    </a:ext>
                  </a:extLst>
                </a:gridCol>
                <a:gridCol w="559629">
                  <a:extLst>
                    <a:ext uri="{9D8B030D-6E8A-4147-A177-3AD203B41FA5}">
                      <a16:colId xmlns:a16="http://schemas.microsoft.com/office/drawing/2014/main" val="2234283463"/>
                    </a:ext>
                  </a:extLst>
                </a:gridCol>
                <a:gridCol w="694448">
                  <a:extLst>
                    <a:ext uri="{9D8B030D-6E8A-4147-A177-3AD203B41FA5}">
                      <a16:colId xmlns:a16="http://schemas.microsoft.com/office/drawing/2014/main" val="2283624204"/>
                    </a:ext>
                  </a:extLst>
                </a:gridCol>
                <a:gridCol w="694448">
                  <a:extLst>
                    <a:ext uri="{9D8B030D-6E8A-4147-A177-3AD203B41FA5}">
                      <a16:colId xmlns:a16="http://schemas.microsoft.com/office/drawing/2014/main" val="1249519798"/>
                    </a:ext>
                  </a:extLst>
                </a:gridCol>
              </a:tblGrid>
              <a:tr h="166112">
                <a:tc rowSpan="2">
                  <a:txBody>
                    <a:bodyPr/>
                    <a:lstStyle/>
                    <a:p>
                      <a:pPr algn="ctr" fontAlgn="ctr"/>
                      <a:r>
                        <a:rPr lang="cs-CZ" sz="800" b="0" i="0" u="none" strike="noStrike">
                          <a:solidFill>
                            <a:srgbClr val="000000"/>
                          </a:solidFill>
                          <a:effectLst/>
                          <a:latin typeface="Times New Roman" panose="02020603050405020304" pitchFamily="18" charset="0"/>
                        </a:rPr>
                        <a:t>Year</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0">
                  <a:txBody>
                    <a:bodyPr/>
                    <a:lstStyle/>
                    <a:p>
                      <a:pPr algn="ctr" fontAlgn="ctr"/>
                      <a:r>
                        <a:rPr lang="en-US" sz="800" b="0" i="0" u="none" strike="noStrike" dirty="0">
                          <a:solidFill>
                            <a:srgbClr val="000000"/>
                          </a:solidFill>
                          <a:effectLst/>
                          <a:latin typeface="Times New Roman" panose="02020603050405020304" pitchFamily="18" charset="0"/>
                        </a:rPr>
                        <a:t>Top 5 countries of origin of APs in EU</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rowSpan="2">
                  <a:txBody>
                    <a:bodyPr/>
                    <a:lstStyle/>
                    <a:p>
                      <a:pPr algn="ctr" fontAlgn="ctr"/>
                      <a:r>
                        <a:rPr lang="cs-CZ" sz="800" b="0" i="0" u="none" strike="noStrike" dirty="0" err="1">
                          <a:solidFill>
                            <a:srgbClr val="000000"/>
                          </a:solidFill>
                          <a:effectLst/>
                          <a:latin typeface="Times New Roman" panose="02020603050405020304" pitchFamily="18" charset="0"/>
                        </a:rPr>
                        <a:t>Total</a:t>
                      </a:r>
                      <a:r>
                        <a:rPr lang="cs-CZ" sz="800" b="0" i="0" u="none" strike="noStrike" dirty="0">
                          <a:solidFill>
                            <a:srgbClr val="000000"/>
                          </a:solidFill>
                          <a:effectLst/>
                          <a:latin typeface="Times New Roman" panose="02020603050405020304" pitchFamily="18" charset="0"/>
                        </a:rPr>
                        <a:t> no. </a:t>
                      </a:r>
                      <a:r>
                        <a:rPr lang="cs-CZ" sz="800" b="0" i="0" u="none" strike="noStrike" dirty="0" err="1">
                          <a:solidFill>
                            <a:srgbClr val="000000"/>
                          </a:solidFill>
                          <a:effectLst/>
                          <a:latin typeface="Times New Roman" panose="02020603050405020304" pitchFamily="18" charset="0"/>
                        </a:rPr>
                        <a:t>APs</a:t>
                      </a:r>
                      <a:r>
                        <a:rPr lang="cs-CZ" sz="800" b="0" i="0" u="none" strike="noStrike" dirty="0">
                          <a:solidFill>
                            <a:srgbClr val="000000"/>
                          </a:solidFill>
                          <a:effectLst/>
                          <a:latin typeface="Times New Roman" panose="02020603050405020304" pitchFamily="18" charset="0"/>
                        </a:rPr>
                        <a:t> in EU</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rowSpan="2">
                  <a:txBody>
                    <a:bodyPr/>
                    <a:lstStyle/>
                    <a:p>
                      <a:pPr algn="ctr" fontAlgn="ctr"/>
                      <a:r>
                        <a:rPr lang="en-US" sz="700" b="0" i="0" u="none" strike="noStrike" dirty="0">
                          <a:solidFill>
                            <a:srgbClr val="000000"/>
                          </a:solidFill>
                          <a:effectLst/>
                          <a:latin typeface="Times New Roman" panose="02020603050405020304" pitchFamily="18" charset="0"/>
                        </a:rPr>
                        <a:t>No. SSA countries with more than 1 000 APs in EU</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48682046"/>
                  </a:ext>
                </a:extLst>
              </a:tr>
              <a:tr h="384681">
                <a:tc vMerge="1">
                  <a:txBody>
                    <a:bodyPr/>
                    <a:lstStyle/>
                    <a:p>
                      <a:endParaRPr lang="cs-CZ"/>
                    </a:p>
                  </a:txBody>
                  <a:tcPr/>
                </a:tc>
                <a:tc>
                  <a:txBody>
                    <a:bodyPr/>
                    <a:lstStyle/>
                    <a:p>
                      <a:pPr algn="ctr" fontAlgn="ctr"/>
                      <a:r>
                        <a:rPr lang="cs-CZ" sz="800" b="0" i="0" u="none" strike="noStrike" dirty="0">
                          <a:solidFill>
                            <a:srgbClr val="000000"/>
                          </a:solidFill>
                          <a:effectLst/>
                          <a:latin typeface="Times New Roman" panose="02020603050405020304" pitchFamily="18" charset="0"/>
                        </a:rPr>
                        <a:t>1st</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cs-CZ" sz="800" b="0" i="0" u="none" strike="noStrike" dirty="0">
                          <a:solidFill>
                            <a:srgbClr val="000000"/>
                          </a:solidFill>
                          <a:effectLst/>
                          <a:latin typeface="Times New Roman" panose="02020603050405020304" pitchFamily="18" charset="0"/>
                        </a:rPr>
                        <a:t>No. </a:t>
                      </a:r>
                      <a:r>
                        <a:rPr lang="cs-CZ" sz="800" b="0" i="0" u="none" strike="noStrike" dirty="0" err="1">
                          <a:solidFill>
                            <a:srgbClr val="000000"/>
                          </a:solidFill>
                          <a:effectLst/>
                          <a:latin typeface="Times New Roman" panose="02020603050405020304" pitchFamily="18" charset="0"/>
                        </a:rPr>
                        <a:t>Aps</a:t>
                      </a:r>
                      <a:endParaRPr lang="cs-CZ" sz="800" b="0" i="0" u="none" strike="noStrike" dirty="0">
                        <a:solidFill>
                          <a:srgbClr val="000000"/>
                        </a:solidFill>
                        <a:effectLst/>
                        <a:latin typeface="Times New Roman" panose="02020603050405020304" pitchFamily="18" charset="0"/>
                      </a:endParaRP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cs-CZ" sz="800" b="0" i="0" u="none" strike="noStrike" dirty="0">
                          <a:solidFill>
                            <a:srgbClr val="000000"/>
                          </a:solidFill>
                          <a:effectLst/>
                          <a:latin typeface="Times New Roman" panose="02020603050405020304" pitchFamily="18" charset="0"/>
                        </a:rPr>
                        <a:t>2nd</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cs-CZ" sz="800" b="0" i="0" u="none" strike="noStrike" dirty="0">
                          <a:solidFill>
                            <a:srgbClr val="000000"/>
                          </a:solidFill>
                          <a:effectLst/>
                          <a:latin typeface="Times New Roman" panose="02020603050405020304" pitchFamily="18" charset="0"/>
                        </a:rPr>
                        <a:t>No. </a:t>
                      </a:r>
                      <a:r>
                        <a:rPr lang="cs-CZ" sz="800" b="0" i="0" u="none" strike="noStrike" dirty="0" err="1">
                          <a:solidFill>
                            <a:srgbClr val="000000"/>
                          </a:solidFill>
                          <a:effectLst/>
                          <a:latin typeface="Times New Roman" panose="02020603050405020304" pitchFamily="18" charset="0"/>
                        </a:rPr>
                        <a:t>Aps</a:t>
                      </a:r>
                      <a:endParaRPr lang="cs-CZ" sz="800" b="0" i="0" u="none" strike="noStrike" dirty="0">
                        <a:solidFill>
                          <a:srgbClr val="000000"/>
                        </a:solidFill>
                        <a:effectLst/>
                        <a:latin typeface="Times New Roman" panose="02020603050405020304" pitchFamily="18" charset="0"/>
                      </a:endParaRP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cs-CZ" sz="800" b="0" i="0" u="none" strike="noStrike" dirty="0">
                          <a:solidFill>
                            <a:srgbClr val="000000"/>
                          </a:solidFill>
                          <a:effectLst/>
                          <a:latin typeface="Times New Roman" panose="02020603050405020304" pitchFamily="18" charset="0"/>
                        </a:rPr>
                        <a:t>3rd</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cs-CZ" sz="800" b="0" i="0" u="none" strike="noStrike" dirty="0">
                          <a:solidFill>
                            <a:srgbClr val="000000"/>
                          </a:solidFill>
                          <a:effectLst/>
                          <a:latin typeface="Times New Roman" panose="02020603050405020304" pitchFamily="18" charset="0"/>
                        </a:rPr>
                        <a:t>No. </a:t>
                      </a:r>
                      <a:r>
                        <a:rPr lang="cs-CZ" sz="800" b="0" i="0" u="none" strike="noStrike" dirty="0" err="1">
                          <a:solidFill>
                            <a:srgbClr val="000000"/>
                          </a:solidFill>
                          <a:effectLst/>
                          <a:latin typeface="Times New Roman" panose="02020603050405020304" pitchFamily="18" charset="0"/>
                        </a:rPr>
                        <a:t>Aps</a:t>
                      </a:r>
                      <a:endParaRPr lang="cs-CZ" sz="800" b="0" i="0" u="none" strike="noStrike" dirty="0">
                        <a:solidFill>
                          <a:srgbClr val="000000"/>
                        </a:solidFill>
                        <a:effectLst/>
                        <a:latin typeface="Times New Roman" panose="02020603050405020304" pitchFamily="18" charset="0"/>
                      </a:endParaRP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cs-CZ" sz="800" b="0" i="0" u="none" strike="noStrike" dirty="0">
                          <a:solidFill>
                            <a:srgbClr val="000000"/>
                          </a:solidFill>
                          <a:effectLst/>
                          <a:latin typeface="Times New Roman" panose="02020603050405020304" pitchFamily="18" charset="0"/>
                        </a:rPr>
                        <a:t>4th</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cs-CZ" sz="800" b="0" i="0" u="none" strike="noStrike" dirty="0">
                          <a:solidFill>
                            <a:srgbClr val="000000"/>
                          </a:solidFill>
                          <a:effectLst/>
                          <a:latin typeface="Times New Roman" panose="02020603050405020304" pitchFamily="18" charset="0"/>
                        </a:rPr>
                        <a:t>No. </a:t>
                      </a:r>
                      <a:r>
                        <a:rPr lang="cs-CZ" sz="800" b="0" i="0" u="none" strike="noStrike" dirty="0" err="1">
                          <a:solidFill>
                            <a:srgbClr val="000000"/>
                          </a:solidFill>
                          <a:effectLst/>
                          <a:latin typeface="Times New Roman" panose="02020603050405020304" pitchFamily="18" charset="0"/>
                        </a:rPr>
                        <a:t>Aps</a:t>
                      </a:r>
                      <a:endParaRPr lang="cs-CZ" sz="800" b="0" i="0" u="none" strike="noStrike" dirty="0">
                        <a:solidFill>
                          <a:srgbClr val="000000"/>
                        </a:solidFill>
                        <a:effectLst/>
                        <a:latin typeface="Times New Roman" panose="02020603050405020304" pitchFamily="18" charset="0"/>
                      </a:endParaRP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cs-CZ" sz="800" b="0" i="0" u="none" strike="noStrike" dirty="0">
                          <a:solidFill>
                            <a:srgbClr val="000000"/>
                          </a:solidFill>
                          <a:effectLst/>
                          <a:latin typeface="Times New Roman" panose="02020603050405020304" pitchFamily="18" charset="0"/>
                        </a:rPr>
                        <a:t>5th </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cs-CZ" sz="800" b="0" i="0" u="none" strike="noStrike" dirty="0">
                          <a:solidFill>
                            <a:srgbClr val="000000"/>
                          </a:solidFill>
                          <a:effectLst/>
                          <a:latin typeface="Times New Roman" panose="02020603050405020304" pitchFamily="18" charset="0"/>
                        </a:rPr>
                        <a:t>No. </a:t>
                      </a:r>
                      <a:r>
                        <a:rPr lang="cs-CZ" sz="800" b="0" i="0" u="none" strike="noStrike" dirty="0" err="1">
                          <a:solidFill>
                            <a:srgbClr val="000000"/>
                          </a:solidFill>
                          <a:effectLst/>
                          <a:latin typeface="Times New Roman" panose="02020603050405020304" pitchFamily="18" charset="0"/>
                        </a:rPr>
                        <a:t>Aps</a:t>
                      </a:r>
                      <a:endParaRPr lang="cs-CZ" sz="800" b="0" i="0" u="none" strike="noStrike" dirty="0">
                        <a:solidFill>
                          <a:srgbClr val="000000"/>
                        </a:solidFill>
                        <a:effectLst/>
                        <a:latin typeface="Times New Roman" panose="02020603050405020304" pitchFamily="18" charset="0"/>
                      </a:endParaRP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vMerge="1">
                  <a:txBody>
                    <a:bodyPr/>
                    <a:lstStyle/>
                    <a:p>
                      <a:endParaRPr lang="cs-CZ"/>
                    </a:p>
                  </a:txBody>
                  <a:tcPr/>
                </a:tc>
                <a:tc vMerge="1">
                  <a:txBody>
                    <a:bodyPr/>
                    <a:lstStyle/>
                    <a:p>
                      <a:endParaRPr lang="cs-CZ"/>
                    </a:p>
                  </a:txBody>
                  <a:tcPr/>
                </a:tc>
                <a:extLst>
                  <a:ext uri="{0D108BD9-81ED-4DB2-BD59-A6C34878D82A}">
                    <a16:rowId xmlns:a16="http://schemas.microsoft.com/office/drawing/2014/main" val="1515287039"/>
                  </a:ext>
                </a:extLst>
              </a:tr>
              <a:tr h="166112">
                <a:tc>
                  <a:txBody>
                    <a:bodyPr/>
                    <a:lstStyle/>
                    <a:p>
                      <a:pPr algn="ctr" fontAlgn="ctr"/>
                      <a:r>
                        <a:rPr lang="cs-CZ" sz="800" b="0" i="0" u="none" strike="noStrike">
                          <a:solidFill>
                            <a:srgbClr val="000000"/>
                          </a:solidFill>
                          <a:effectLst/>
                          <a:latin typeface="Times New Roman" panose="02020603050405020304" pitchFamily="18" charset="0"/>
                        </a:rPr>
                        <a:t>2008</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Somalia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15 255</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Nigeria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8 970</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Eritrea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6 930</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Zimbabwe</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4 730</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Ghana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2 515</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55 255</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cs-CZ" sz="800" b="0" i="0" u="none" strike="noStrike">
                          <a:solidFill>
                            <a:srgbClr val="000000"/>
                          </a:solidFill>
                          <a:effectLst/>
                          <a:latin typeface="Times New Roman" panose="02020603050405020304" pitchFamily="18" charset="0"/>
                        </a:rPr>
                        <a:t>10</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44454564"/>
                  </a:ext>
                </a:extLst>
              </a:tr>
              <a:tr h="166112">
                <a:tc>
                  <a:txBody>
                    <a:bodyPr/>
                    <a:lstStyle/>
                    <a:p>
                      <a:pPr algn="ctr" fontAlgn="ctr"/>
                      <a:r>
                        <a:rPr lang="cs-CZ" sz="800" b="0" i="0" u="none" strike="noStrike">
                          <a:solidFill>
                            <a:srgbClr val="000000"/>
                          </a:solidFill>
                          <a:effectLst/>
                          <a:latin typeface="Times New Roman" panose="02020603050405020304" pitchFamily="18" charset="0"/>
                        </a:rPr>
                        <a:t>2009</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Somalia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16 865</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Zimbabwe</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7 825</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Nigeria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7 735</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Eritrea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4 990</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Congo DR </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4 180</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64 020</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cs-CZ" sz="800" b="0" i="0" u="none" strike="noStrike">
                          <a:solidFill>
                            <a:srgbClr val="000000"/>
                          </a:solidFill>
                          <a:effectLst/>
                          <a:latin typeface="Times New Roman" panose="02020603050405020304" pitchFamily="18" charset="0"/>
                        </a:rPr>
                        <a:t>14</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13637385"/>
                  </a:ext>
                </a:extLst>
              </a:tr>
              <a:tr h="166112">
                <a:tc>
                  <a:txBody>
                    <a:bodyPr/>
                    <a:lstStyle/>
                    <a:p>
                      <a:pPr algn="ctr" fontAlgn="ctr"/>
                      <a:r>
                        <a:rPr lang="cs-CZ" sz="800" b="0" i="0" u="none" strike="noStrike">
                          <a:solidFill>
                            <a:srgbClr val="000000"/>
                          </a:solidFill>
                          <a:effectLst/>
                          <a:latin typeface="Times New Roman" panose="02020603050405020304" pitchFamily="18" charset="0"/>
                        </a:rPr>
                        <a:t>2010</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Somalia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12 920</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Nigeria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5 435</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Congo DR </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5 000</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Guinea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4 440</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Eritrea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4 325</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53 440</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cs-CZ" sz="800" b="0" i="0" u="none" strike="noStrike">
                          <a:solidFill>
                            <a:srgbClr val="000000"/>
                          </a:solidFill>
                          <a:effectLst/>
                          <a:latin typeface="Times New Roman" panose="02020603050405020304" pitchFamily="18" charset="0"/>
                        </a:rPr>
                        <a:t>12</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53892870"/>
                  </a:ext>
                </a:extLst>
              </a:tr>
              <a:tr h="166112">
                <a:tc>
                  <a:txBody>
                    <a:bodyPr/>
                    <a:lstStyle/>
                    <a:p>
                      <a:pPr algn="ctr" fontAlgn="ctr"/>
                      <a:r>
                        <a:rPr lang="cs-CZ" sz="800" b="0" i="0" u="none" strike="noStrike">
                          <a:solidFill>
                            <a:srgbClr val="000000"/>
                          </a:solidFill>
                          <a:effectLst/>
                          <a:latin typeface="Times New Roman" panose="02020603050405020304" pitchFamily="18" charset="0"/>
                        </a:rPr>
                        <a:t>2011</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Nigeria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12 225</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Somalia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10 600</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Congo DR </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5 795</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Eritrea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5 575</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Guinea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5 560</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77 095</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cs-CZ" sz="800" b="0" i="0" u="none" strike="noStrike">
                          <a:solidFill>
                            <a:srgbClr val="000000"/>
                          </a:solidFill>
                          <a:effectLst/>
                          <a:latin typeface="Times New Roman" panose="02020603050405020304" pitchFamily="18" charset="0"/>
                        </a:rPr>
                        <a:t>18</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007870949"/>
                  </a:ext>
                </a:extLst>
              </a:tr>
              <a:tr h="166112">
                <a:tc>
                  <a:txBody>
                    <a:bodyPr/>
                    <a:lstStyle/>
                    <a:p>
                      <a:pPr algn="ctr" fontAlgn="ctr"/>
                      <a:r>
                        <a:rPr lang="cs-CZ" sz="800" b="0" i="0" u="none" strike="noStrike">
                          <a:solidFill>
                            <a:srgbClr val="000000"/>
                          </a:solidFill>
                          <a:effectLst/>
                          <a:latin typeface="Times New Roman" panose="02020603050405020304" pitchFamily="18" charset="0"/>
                        </a:rPr>
                        <a:t>2012</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Somalia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12 850</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Congo DR </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7 475</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Nigeria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6 725</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Eritrea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6 235</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Guinea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4 480</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65 385</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cs-CZ" sz="800" b="0" i="0" u="none" strike="noStrike">
                          <a:solidFill>
                            <a:srgbClr val="000000"/>
                          </a:solidFill>
                          <a:effectLst/>
                          <a:latin typeface="Times New Roman" panose="02020603050405020304" pitchFamily="18" charset="0"/>
                        </a:rPr>
                        <a:t>16</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453215945"/>
                  </a:ext>
                </a:extLst>
              </a:tr>
              <a:tr h="166112">
                <a:tc>
                  <a:txBody>
                    <a:bodyPr/>
                    <a:lstStyle/>
                    <a:p>
                      <a:pPr algn="ctr" fontAlgn="ctr"/>
                      <a:r>
                        <a:rPr lang="cs-CZ" sz="800" b="0" i="0" u="none" strike="noStrike">
                          <a:solidFill>
                            <a:srgbClr val="000000"/>
                          </a:solidFill>
                          <a:effectLst/>
                          <a:latin typeface="Times New Roman" panose="02020603050405020304" pitchFamily="18" charset="0"/>
                        </a:rPr>
                        <a:t>2013</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Somalia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14 715</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Eritrea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13 920</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Nigeria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10 190</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Congo DR </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7 505</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Mali</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6 425</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87 835</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cs-CZ" sz="800" b="0" i="0" u="none" strike="noStrike">
                          <a:solidFill>
                            <a:srgbClr val="000000"/>
                          </a:solidFill>
                          <a:effectLst/>
                          <a:latin typeface="Times New Roman" panose="02020603050405020304" pitchFamily="18" charset="0"/>
                        </a:rPr>
                        <a:t>16</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084524416"/>
                  </a:ext>
                </a:extLst>
              </a:tr>
              <a:tr h="166112">
                <a:tc>
                  <a:txBody>
                    <a:bodyPr/>
                    <a:lstStyle/>
                    <a:p>
                      <a:pPr algn="ctr" fontAlgn="ctr"/>
                      <a:r>
                        <a:rPr lang="cs-CZ" sz="800" b="0" i="0" u="none" strike="noStrike">
                          <a:solidFill>
                            <a:srgbClr val="000000"/>
                          </a:solidFill>
                          <a:effectLst/>
                          <a:latin typeface="Times New Roman" panose="02020603050405020304" pitchFamily="18" charset="0"/>
                        </a:rPr>
                        <a:t>2014</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Eritrea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36 250</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Nigeria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18 895</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Somalia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14 805</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Mali</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12 790</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Gambia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11 315</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143 870</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cs-CZ" sz="800" b="0" i="0" u="none" strike="noStrike">
                          <a:solidFill>
                            <a:srgbClr val="000000"/>
                          </a:solidFill>
                          <a:effectLst/>
                          <a:latin typeface="Times New Roman" panose="02020603050405020304" pitchFamily="18" charset="0"/>
                        </a:rPr>
                        <a:t>14</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463117977"/>
                  </a:ext>
                </a:extLst>
              </a:tr>
              <a:tr h="166112">
                <a:tc>
                  <a:txBody>
                    <a:bodyPr/>
                    <a:lstStyle/>
                    <a:p>
                      <a:pPr algn="ctr" fontAlgn="ctr"/>
                      <a:r>
                        <a:rPr lang="cs-CZ" sz="800" b="0" i="0" u="none" strike="noStrike">
                          <a:solidFill>
                            <a:srgbClr val="000000"/>
                          </a:solidFill>
                          <a:effectLst/>
                          <a:latin typeface="Times New Roman" panose="02020603050405020304" pitchFamily="18" charset="0"/>
                        </a:rPr>
                        <a:t>2015</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Eritrea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33 115</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Nigeria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30 025</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Somalia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19 610</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Gambia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12 225</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Sudan</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10 920</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169 645</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cs-CZ" sz="800" b="0" i="0" u="none" strike="noStrike">
                          <a:solidFill>
                            <a:srgbClr val="000000"/>
                          </a:solidFill>
                          <a:effectLst/>
                          <a:latin typeface="Times New Roman" panose="02020603050405020304" pitchFamily="18" charset="0"/>
                        </a:rPr>
                        <a:t>17</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316946620"/>
                  </a:ext>
                </a:extLst>
              </a:tr>
              <a:tr h="166112">
                <a:tc>
                  <a:txBody>
                    <a:bodyPr/>
                    <a:lstStyle/>
                    <a:p>
                      <a:pPr algn="ctr" fontAlgn="ctr"/>
                      <a:r>
                        <a:rPr lang="cs-CZ" sz="800" b="0" i="0" u="none" strike="noStrike">
                          <a:solidFill>
                            <a:srgbClr val="000000"/>
                          </a:solidFill>
                          <a:effectLst/>
                          <a:latin typeface="Times New Roman" panose="02020603050405020304" pitchFamily="18" charset="0"/>
                        </a:rPr>
                        <a:t>2016</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Nigeria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46 255</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Eritrea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33 370</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Somalia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18 975</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Gambia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15 725</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Guinea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13 465</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210 840</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cs-CZ" sz="800" b="0" i="0" u="none" strike="noStrike">
                          <a:solidFill>
                            <a:srgbClr val="000000"/>
                          </a:solidFill>
                          <a:effectLst/>
                          <a:latin typeface="Times New Roman" panose="02020603050405020304" pitchFamily="18" charset="0"/>
                        </a:rPr>
                        <a:t>20</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598300763"/>
                  </a:ext>
                </a:extLst>
              </a:tr>
              <a:tr h="166112">
                <a:tc>
                  <a:txBody>
                    <a:bodyPr/>
                    <a:lstStyle/>
                    <a:p>
                      <a:pPr algn="ctr" fontAlgn="ctr"/>
                      <a:r>
                        <a:rPr lang="cs-CZ" sz="800" b="0" i="0" u="none" strike="noStrike">
                          <a:solidFill>
                            <a:srgbClr val="000000"/>
                          </a:solidFill>
                          <a:effectLst/>
                          <a:latin typeface="Times New Roman" panose="02020603050405020304" pitchFamily="18" charset="0"/>
                        </a:rPr>
                        <a:t>2017</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Nigeria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39 105</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Eritrea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24 370</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Guinea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17 730</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600" b="0" i="0" u="none" strike="noStrike">
                          <a:solidFill>
                            <a:srgbClr val="000000"/>
                          </a:solidFill>
                          <a:effectLst/>
                          <a:latin typeface="Times New Roman" panose="02020603050405020304" pitchFamily="18" charset="0"/>
                        </a:rPr>
                        <a:t>Côte d'Ivoire</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effectLst/>
                          <a:latin typeface="Times New Roman" panose="02020603050405020304" pitchFamily="18" charset="0"/>
                        </a:rPr>
                        <a:t>14 020</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Somalia</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800" b="0" i="0" u="none" strike="noStrike">
                          <a:solidFill>
                            <a:srgbClr val="000000"/>
                          </a:solidFill>
                          <a:effectLst/>
                          <a:latin typeface="Times New Roman" panose="02020603050405020304" pitchFamily="18" charset="0"/>
                        </a:rPr>
                        <a:t>12 730</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800" b="0" i="0" u="none" strike="noStrike">
                          <a:solidFill>
                            <a:srgbClr val="000000"/>
                          </a:solidFill>
                          <a:effectLst/>
                          <a:latin typeface="Times New Roman" panose="02020603050405020304" pitchFamily="18" charset="0"/>
                        </a:rPr>
                        <a:t>192 720</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cs-CZ" sz="800" b="0" i="0" u="none" strike="noStrike">
                          <a:solidFill>
                            <a:srgbClr val="000000"/>
                          </a:solidFill>
                          <a:effectLst/>
                          <a:latin typeface="Times New Roman" panose="02020603050405020304" pitchFamily="18" charset="0"/>
                        </a:rPr>
                        <a:t>20</a:t>
                      </a: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77525490"/>
                  </a:ext>
                </a:extLst>
              </a:tr>
              <a:tr h="166112">
                <a:tc>
                  <a:txBody>
                    <a:bodyPr/>
                    <a:lstStyle/>
                    <a:p>
                      <a:pPr algn="ctr" fontAlgn="ctr"/>
                      <a:r>
                        <a:rPr lang="en-US" sz="1000" b="1" i="0" u="none" strike="noStrike" noProof="0" dirty="0" smtClean="0">
                          <a:solidFill>
                            <a:srgbClr val="000000"/>
                          </a:solidFill>
                          <a:effectLst/>
                          <a:latin typeface="Times New Roman" panose="02020603050405020304" pitchFamily="18" charset="0"/>
                        </a:rPr>
                        <a:t>2008-2017</a:t>
                      </a:r>
                      <a:endParaRPr lang="en-US" sz="1000" b="1" i="0" u="none" strike="noStrike" noProof="0" dirty="0">
                        <a:solidFill>
                          <a:srgbClr val="000000"/>
                        </a:solidFill>
                        <a:effectLst/>
                        <a:latin typeface="Times New Roman" panose="02020603050405020304" pitchFamily="18" charset="0"/>
                      </a:endParaRP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fontAlgn="ctr"/>
                      <a:r>
                        <a:rPr lang="en-US" sz="1000" b="1" i="0" u="none" strike="noStrike" noProof="0" dirty="0" smtClean="0">
                          <a:solidFill>
                            <a:srgbClr val="000000"/>
                          </a:solidFill>
                          <a:effectLst/>
                          <a:latin typeface="Times New Roman" panose="02020603050405020304" pitchFamily="18" charset="0"/>
                        </a:rPr>
                        <a:t>Nigeria</a:t>
                      </a:r>
                      <a:endParaRPr lang="en-US" sz="1000" b="1" i="0" u="none" strike="noStrike" noProof="0" dirty="0">
                        <a:solidFill>
                          <a:srgbClr val="000000"/>
                        </a:solidFill>
                        <a:effectLst/>
                        <a:latin typeface="Times New Roman" panose="02020603050405020304" pitchFamily="18" charset="0"/>
                      </a:endParaRP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fontAlgn="ctr"/>
                      <a:r>
                        <a:rPr lang="en-US" sz="1000" b="1" i="0" u="none" strike="noStrike" noProof="0" dirty="0" smtClean="0">
                          <a:solidFill>
                            <a:srgbClr val="000000"/>
                          </a:solidFill>
                          <a:effectLst/>
                          <a:latin typeface="Times New Roman" panose="02020603050405020304" pitchFamily="18" charset="0"/>
                        </a:rPr>
                        <a:t>185 560</a:t>
                      </a:r>
                      <a:endParaRPr lang="en-US" sz="1000" b="1" i="0" u="none" strike="noStrike" noProof="0" dirty="0">
                        <a:solidFill>
                          <a:srgbClr val="000000"/>
                        </a:solidFill>
                        <a:effectLst/>
                        <a:latin typeface="Times New Roman" panose="02020603050405020304" pitchFamily="18" charset="0"/>
                      </a:endParaRP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fontAlgn="ctr"/>
                      <a:r>
                        <a:rPr lang="en-US" sz="1000" b="1" i="0" u="none" strike="noStrike" noProof="0" dirty="0" smtClean="0">
                          <a:solidFill>
                            <a:srgbClr val="000000"/>
                          </a:solidFill>
                          <a:effectLst/>
                          <a:latin typeface="Times New Roman" panose="02020603050405020304" pitchFamily="18" charset="0"/>
                        </a:rPr>
                        <a:t>Eritrea</a:t>
                      </a:r>
                      <a:endParaRPr lang="en-US" sz="1000" b="1" i="0" u="none" strike="noStrike" noProof="0" dirty="0">
                        <a:solidFill>
                          <a:srgbClr val="000000"/>
                        </a:solidFill>
                        <a:effectLst/>
                        <a:latin typeface="Times New Roman" panose="02020603050405020304" pitchFamily="18" charset="0"/>
                      </a:endParaRP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fontAlgn="ctr"/>
                      <a:r>
                        <a:rPr lang="en-US" sz="1000" b="1" i="0" u="none" strike="noStrike" noProof="0" dirty="0" smtClean="0">
                          <a:solidFill>
                            <a:srgbClr val="000000"/>
                          </a:solidFill>
                          <a:effectLst/>
                          <a:latin typeface="Times New Roman" panose="02020603050405020304" pitchFamily="18" charset="0"/>
                        </a:rPr>
                        <a:t>169 080</a:t>
                      </a:r>
                      <a:endParaRPr lang="en-US" sz="1000" b="1" i="0" u="none" strike="noStrike" noProof="0" dirty="0">
                        <a:solidFill>
                          <a:srgbClr val="000000"/>
                        </a:solidFill>
                        <a:effectLst/>
                        <a:latin typeface="Times New Roman" panose="02020603050405020304" pitchFamily="18" charset="0"/>
                      </a:endParaRP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fontAlgn="ctr"/>
                      <a:r>
                        <a:rPr lang="en-US" sz="1000" b="1" i="0" u="none" strike="noStrike" noProof="0" dirty="0" smtClean="0">
                          <a:solidFill>
                            <a:srgbClr val="000000"/>
                          </a:solidFill>
                          <a:effectLst/>
                          <a:latin typeface="Times New Roman" panose="02020603050405020304" pitchFamily="18" charset="0"/>
                        </a:rPr>
                        <a:t>Somalia</a:t>
                      </a:r>
                      <a:endParaRPr lang="en-US" sz="1000" b="1" i="0" u="none" strike="noStrike" noProof="0" dirty="0">
                        <a:solidFill>
                          <a:srgbClr val="000000"/>
                        </a:solidFill>
                        <a:effectLst/>
                        <a:latin typeface="Times New Roman" panose="02020603050405020304" pitchFamily="18" charset="0"/>
                      </a:endParaRP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fontAlgn="ctr"/>
                      <a:r>
                        <a:rPr lang="en-US" sz="1000" b="1" i="0" u="none" strike="noStrike" noProof="0" dirty="0" smtClean="0">
                          <a:solidFill>
                            <a:srgbClr val="000000"/>
                          </a:solidFill>
                          <a:effectLst/>
                          <a:latin typeface="Times New Roman" panose="02020603050405020304" pitchFamily="18" charset="0"/>
                        </a:rPr>
                        <a:t>149 325</a:t>
                      </a:r>
                      <a:endParaRPr lang="en-US" sz="1000" b="1" i="0" u="none" strike="noStrike" noProof="0" dirty="0">
                        <a:solidFill>
                          <a:srgbClr val="000000"/>
                        </a:solidFill>
                        <a:effectLst/>
                        <a:latin typeface="Times New Roman" panose="02020603050405020304" pitchFamily="18" charset="0"/>
                      </a:endParaRP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fontAlgn="ctr"/>
                      <a:r>
                        <a:rPr lang="en-US" sz="1000" b="1" i="0" u="none" strike="noStrike" noProof="0" dirty="0" smtClean="0">
                          <a:solidFill>
                            <a:srgbClr val="000000"/>
                          </a:solidFill>
                          <a:effectLst/>
                          <a:latin typeface="Times New Roman" panose="02020603050405020304" pitchFamily="18" charset="0"/>
                        </a:rPr>
                        <a:t>Guinea</a:t>
                      </a:r>
                      <a:endParaRPr lang="en-US" sz="1000" b="1" i="0" u="none" strike="noStrike" noProof="0" dirty="0">
                        <a:solidFill>
                          <a:srgbClr val="000000"/>
                        </a:solidFill>
                        <a:effectLst/>
                        <a:latin typeface="Times New Roman" panose="02020603050405020304" pitchFamily="18" charset="0"/>
                      </a:endParaRP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fontAlgn="ctr"/>
                      <a:r>
                        <a:rPr lang="en-US" sz="1000" b="1" i="0" u="none" strike="noStrike" noProof="0" dirty="0" smtClean="0">
                          <a:solidFill>
                            <a:srgbClr val="000000"/>
                          </a:solidFill>
                          <a:effectLst/>
                          <a:latin typeface="Times New Roman" panose="02020603050405020304" pitchFamily="18" charset="0"/>
                        </a:rPr>
                        <a:t>67 390</a:t>
                      </a:r>
                      <a:endParaRPr lang="en-US" sz="1000" b="1" i="0" u="none" strike="noStrike" noProof="0" dirty="0">
                        <a:solidFill>
                          <a:srgbClr val="000000"/>
                        </a:solidFill>
                        <a:effectLst/>
                        <a:latin typeface="Times New Roman" panose="02020603050405020304" pitchFamily="18" charset="0"/>
                      </a:endParaRP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fontAlgn="ctr"/>
                      <a:r>
                        <a:rPr lang="en-US" sz="1000" b="1" i="0" u="none" strike="noStrike" noProof="0" dirty="0" smtClean="0">
                          <a:solidFill>
                            <a:srgbClr val="000000"/>
                          </a:solidFill>
                          <a:effectLst/>
                          <a:latin typeface="Times New Roman" panose="02020603050405020304" pitchFamily="18" charset="0"/>
                        </a:rPr>
                        <a:t>Gambia</a:t>
                      </a:r>
                      <a:endParaRPr lang="en-US" sz="1000" b="1" i="0" u="none" strike="noStrike" noProof="0" dirty="0">
                        <a:solidFill>
                          <a:srgbClr val="000000"/>
                        </a:solidFill>
                        <a:effectLst/>
                        <a:latin typeface="Times New Roman" panose="02020603050405020304" pitchFamily="18" charset="0"/>
                      </a:endParaRP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fontAlgn="ctr"/>
                      <a:r>
                        <a:rPr lang="en-US" sz="1000" b="1" i="0" u="none" strike="noStrike" noProof="0" dirty="0" smtClean="0">
                          <a:solidFill>
                            <a:srgbClr val="000000"/>
                          </a:solidFill>
                          <a:effectLst/>
                          <a:latin typeface="Times New Roman" panose="02020603050405020304" pitchFamily="18" charset="0"/>
                        </a:rPr>
                        <a:t>60 595</a:t>
                      </a:r>
                      <a:endParaRPr lang="en-US" sz="1000" b="1" i="0" u="none" strike="noStrike" noProof="0" dirty="0">
                        <a:solidFill>
                          <a:srgbClr val="000000"/>
                        </a:solidFill>
                        <a:effectLst/>
                        <a:latin typeface="Times New Roman" panose="02020603050405020304" pitchFamily="18" charset="0"/>
                      </a:endParaRP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fontAlgn="ctr"/>
                      <a:r>
                        <a:rPr lang="en-US" sz="1000" b="1" i="0" u="none" strike="noStrike" noProof="0" dirty="0" smtClean="0">
                          <a:solidFill>
                            <a:srgbClr val="000000"/>
                          </a:solidFill>
                          <a:effectLst/>
                          <a:latin typeface="Times New Roman" panose="02020603050405020304" pitchFamily="18" charset="0"/>
                        </a:rPr>
                        <a:t>1 120 105</a:t>
                      </a:r>
                      <a:endParaRPr lang="en-US" sz="1000" b="1" i="0" u="none" strike="noStrike" noProof="0" dirty="0">
                        <a:solidFill>
                          <a:srgbClr val="000000"/>
                        </a:solidFill>
                        <a:effectLst/>
                        <a:latin typeface="Times New Roman" panose="02020603050405020304" pitchFamily="18" charset="0"/>
                      </a:endParaRP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fontAlgn="ctr"/>
                      <a:r>
                        <a:rPr lang="en-US" sz="1000" b="1" i="0" u="none" strike="noStrike" noProof="0" dirty="0" smtClean="0">
                          <a:solidFill>
                            <a:srgbClr val="000000"/>
                          </a:solidFill>
                          <a:effectLst/>
                          <a:latin typeface="Times New Roman" panose="02020603050405020304" pitchFamily="18" charset="0"/>
                        </a:rPr>
                        <a:t>///</a:t>
                      </a:r>
                      <a:endParaRPr lang="en-US" sz="1000" b="1" i="0" u="none" strike="noStrike" noProof="0" dirty="0">
                        <a:solidFill>
                          <a:srgbClr val="000000"/>
                        </a:solidFill>
                        <a:effectLst/>
                        <a:latin typeface="Times New Roman" panose="02020603050405020304" pitchFamily="18" charset="0"/>
                      </a:endParaRPr>
                    </a:p>
                  </a:txBody>
                  <a:tcPr marL="7385" marR="7385" marT="73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315903777"/>
                  </a:ext>
                </a:extLst>
              </a:tr>
            </a:tbl>
          </a:graphicData>
        </a:graphic>
      </p:graphicFrame>
    </p:spTree>
    <p:extLst>
      <p:ext uri="{BB962C8B-B14F-4D97-AF65-F5344CB8AC3E}">
        <p14:creationId xmlns:p14="http://schemas.microsoft.com/office/powerpoint/2010/main" val="31565139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6479" y="-16998"/>
            <a:ext cx="8710222" cy="1325563"/>
          </a:xfrm>
        </p:spPr>
        <p:txBody>
          <a:bodyPr>
            <a:normAutofit/>
          </a:bodyPr>
          <a:lstStyle/>
          <a:p>
            <a:r>
              <a:rPr lang="cs-CZ" sz="3200" b="1" u="sng" dirty="0" err="1" smtClean="0">
                <a:solidFill>
                  <a:srgbClr val="C00000"/>
                </a:solidFill>
              </a:rPr>
              <a:t>First</a:t>
            </a:r>
            <a:r>
              <a:rPr lang="cs-CZ" sz="3200" b="1" u="sng" dirty="0" smtClean="0">
                <a:solidFill>
                  <a:srgbClr val="C00000"/>
                </a:solidFill>
              </a:rPr>
              <a:t> </a:t>
            </a:r>
            <a:r>
              <a:rPr lang="cs-CZ" sz="3200" b="1" u="sng" dirty="0" err="1" smtClean="0">
                <a:solidFill>
                  <a:srgbClr val="C00000"/>
                </a:solidFill>
              </a:rPr>
              <a:t>Time</a:t>
            </a:r>
            <a:r>
              <a:rPr lang="cs-CZ" sz="3200" b="1" u="sng" dirty="0" smtClean="0">
                <a:solidFill>
                  <a:srgbClr val="C00000"/>
                </a:solidFill>
              </a:rPr>
              <a:t> </a:t>
            </a:r>
            <a:r>
              <a:rPr lang="en-US" sz="3200" b="1" u="sng" dirty="0" smtClean="0">
                <a:solidFill>
                  <a:srgbClr val="C00000"/>
                </a:solidFill>
              </a:rPr>
              <a:t>Asylum Applicants in the EU</a:t>
            </a:r>
            <a:r>
              <a:rPr lang="cs-CZ" sz="3200" b="1" u="sng" dirty="0" smtClean="0">
                <a:solidFill>
                  <a:srgbClr val="C00000"/>
                </a:solidFill>
              </a:rPr>
              <a:t> </a:t>
            </a:r>
            <a:r>
              <a:rPr lang="cs-CZ" sz="3200" b="1" u="sng" dirty="0" err="1" smtClean="0">
                <a:solidFill>
                  <a:srgbClr val="C00000"/>
                </a:solidFill>
              </a:rPr>
              <a:t>from</a:t>
            </a:r>
            <a:r>
              <a:rPr lang="cs-CZ" sz="3200" b="1" u="sng" dirty="0" smtClean="0">
                <a:solidFill>
                  <a:srgbClr val="C00000"/>
                </a:solidFill>
              </a:rPr>
              <a:t> SSA</a:t>
            </a:r>
            <a:endParaRPr lang="en-US" sz="3200" b="1" u="sng" dirty="0">
              <a:solidFill>
                <a:srgbClr val="C00000"/>
              </a:solidFill>
            </a:endParaRPr>
          </a:p>
        </p:txBody>
      </p:sp>
      <p:sp>
        <p:nvSpPr>
          <p:cNvPr id="9" name="Obdélník 8"/>
          <p:cNvSpPr/>
          <p:nvPr/>
        </p:nvSpPr>
        <p:spPr>
          <a:xfrm>
            <a:off x="343837" y="1137749"/>
            <a:ext cx="8139659" cy="719171"/>
          </a:xfrm>
          <a:prstGeom prst="rect">
            <a:avLst/>
          </a:prstGeom>
        </p:spPr>
        <p:txBody>
          <a:bodyPr wrap="square">
            <a:spAutoFit/>
          </a:bodyPr>
          <a:lstStyle/>
          <a:p>
            <a:pPr algn="ctr">
              <a:lnSpc>
                <a:spcPct val="90000"/>
              </a:lnSpc>
              <a:spcBef>
                <a:spcPts val="1000"/>
              </a:spcBef>
            </a:pPr>
            <a:r>
              <a:rPr lang="en-US" b="1" dirty="0" smtClean="0">
                <a:latin typeface="Times New Roman" panose="02020603050405020304" pitchFamily="18" charset="0"/>
                <a:ea typeface="Times New Roman" panose="02020603050405020304" pitchFamily="18" charset="0"/>
              </a:rPr>
              <a:t>TOP 5 EU Countries Hosting Largest Number of </a:t>
            </a:r>
            <a:r>
              <a:rPr lang="en-US" b="1" dirty="0" smtClean="0">
                <a:latin typeface="Times New Roman" panose="02020603050405020304" pitchFamily="18" charset="0"/>
                <a:ea typeface="Times New Roman" panose="02020603050405020304" pitchFamily="18" charset="0"/>
              </a:rPr>
              <a:t>A</a:t>
            </a:r>
            <a:r>
              <a:rPr lang="cs-CZ" b="1" dirty="0" err="1" smtClean="0">
                <a:latin typeface="Times New Roman" panose="02020603050405020304" pitchFamily="18" charset="0"/>
                <a:ea typeface="Times New Roman" panose="02020603050405020304" pitchFamily="18" charset="0"/>
              </a:rPr>
              <a:t>sylum</a:t>
            </a:r>
            <a:r>
              <a:rPr lang="cs-CZ" b="1" dirty="0" smtClean="0">
                <a:latin typeface="Times New Roman" panose="02020603050405020304" pitchFamily="18" charset="0"/>
                <a:ea typeface="Times New Roman" panose="02020603050405020304" pitchFamily="18" charset="0"/>
              </a:rPr>
              <a:t> </a:t>
            </a:r>
            <a:r>
              <a:rPr lang="cs-CZ" b="1" dirty="0" err="1" smtClean="0">
                <a:latin typeface="Times New Roman" panose="02020603050405020304" pitchFamily="18" charset="0"/>
                <a:ea typeface="Times New Roman" panose="02020603050405020304" pitchFamily="18" charset="0"/>
              </a:rPr>
              <a:t>Applicants</a:t>
            </a:r>
            <a:r>
              <a:rPr lang="cs-CZ" b="1" dirty="0" smtClean="0">
                <a:latin typeface="Times New Roman" panose="02020603050405020304" pitchFamily="18" charset="0"/>
                <a:ea typeface="Times New Roman" panose="02020603050405020304" pitchFamily="18" charset="0"/>
              </a:rPr>
              <a:t> </a:t>
            </a:r>
          </a:p>
          <a:p>
            <a:pPr algn="ctr">
              <a:lnSpc>
                <a:spcPct val="90000"/>
              </a:lnSpc>
              <a:spcBef>
                <a:spcPts val="1000"/>
              </a:spcBef>
            </a:pPr>
            <a:r>
              <a:rPr lang="en-US" b="1" dirty="0" smtClean="0">
                <a:latin typeface="Times New Roman" panose="02020603050405020304" pitchFamily="18" charset="0"/>
                <a:ea typeface="Times New Roman" panose="02020603050405020304" pitchFamily="18" charset="0"/>
              </a:rPr>
              <a:t> </a:t>
            </a:r>
            <a:r>
              <a:rPr lang="en-US" b="1" dirty="0" smtClean="0">
                <a:latin typeface="Times New Roman" panose="02020603050405020304" pitchFamily="18" charset="0"/>
                <a:ea typeface="Times New Roman" panose="02020603050405020304" pitchFamily="18" charset="0"/>
              </a:rPr>
              <a:t>Coming from SSA</a:t>
            </a:r>
            <a:endParaRPr lang="en-US" b="1" dirty="0">
              <a:latin typeface="Times New Roman" panose="02020603050405020304" pitchFamily="18" charset="0"/>
              <a:ea typeface="Times New Roman" panose="02020603050405020304" pitchFamily="18" charset="0"/>
            </a:endParaRPr>
          </a:p>
        </p:txBody>
      </p:sp>
      <p:sp>
        <p:nvSpPr>
          <p:cNvPr id="12" name="Obdélník 11"/>
          <p:cNvSpPr/>
          <p:nvPr/>
        </p:nvSpPr>
        <p:spPr>
          <a:xfrm>
            <a:off x="2218193" y="6273327"/>
            <a:ext cx="4390946" cy="369332"/>
          </a:xfrm>
          <a:prstGeom prst="rect">
            <a:avLst/>
          </a:prstGeom>
        </p:spPr>
        <p:txBody>
          <a:bodyPr wrap="none">
            <a:spAutoFit/>
          </a:bodyPr>
          <a:lstStyle/>
          <a:p>
            <a:pPr algn="just">
              <a:spcAft>
                <a:spcPts val="0"/>
              </a:spcAft>
            </a:pPr>
            <a:r>
              <a:rPr lang="en-GB" dirty="0">
                <a:latin typeface="Times New Roman" panose="02020603050405020304" pitchFamily="18" charset="0"/>
                <a:ea typeface="Times New Roman" panose="02020603050405020304" pitchFamily="18" charset="0"/>
              </a:rPr>
              <a:t>Source: Eurostat (</a:t>
            </a:r>
            <a:r>
              <a:rPr lang="en-GB" dirty="0" smtClean="0">
                <a:latin typeface="Times New Roman" panose="02020603050405020304" pitchFamily="18" charset="0"/>
                <a:ea typeface="Times New Roman" panose="02020603050405020304" pitchFamily="18" charset="0"/>
              </a:rPr>
              <a:t>201</a:t>
            </a:r>
            <a:r>
              <a:rPr lang="cs-CZ" dirty="0" smtClean="0">
                <a:latin typeface="Times New Roman" panose="02020603050405020304" pitchFamily="18" charset="0"/>
                <a:ea typeface="Times New Roman" panose="02020603050405020304" pitchFamily="18" charset="0"/>
              </a:rPr>
              <a:t>8</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own data processing</a:t>
            </a:r>
            <a:endParaRPr lang="cs-CZ" dirty="0">
              <a:latin typeface="Times New Roman" panose="02020603050405020304" pitchFamily="18" charset="0"/>
              <a:ea typeface="Times New Roman" panose="02020603050405020304" pitchFamily="18" charset="0"/>
            </a:endParaRPr>
          </a:p>
        </p:txBody>
      </p:sp>
      <p:graphicFrame>
        <p:nvGraphicFramePr>
          <p:cNvPr id="7" name="Tabulka 6"/>
          <p:cNvGraphicFramePr>
            <a:graphicFrameLocks noGrp="1"/>
          </p:cNvGraphicFramePr>
          <p:nvPr>
            <p:extLst>
              <p:ext uri="{D42A27DB-BD31-4B8C-83A1-F6EECF244321}">
                <p14:modId xmlns:p14="http://schemas.microsoft.com/office/powerpoint/2010/main" val="4166045880"/>
              </p:ext>
            </p:extLst>
          </p:nvPr>
        </p:nvGraphicFramePr>
        <p:xfrm>
          <a:off x="538239" y="1831958"/>
          <a:ext cx="7886701" cy="4102642"/>
        </p:xfrm>
        <a:graphic>
          <a:graphicData uri="http://schemas.openxmlformats.org/drawingml/2006/table">
            <a:tbl>
              <a:tblPr/>
              <a:tblGrid>
                <a:gridCol w="961426">
                  <a:extLst>
                    <a:ext uri="{9D8B030D-6E8A-4147-A177-3AD203B41FA5}">
                      <a16:colId xmlns:a16="http://schemas.microsoft.com/office/drawing/2014/main" val="3962188020"/>
                    </a:ext>
                  </a:extLst>
                </a:gridCol>
                <a:gridCol w="648963">
                  <a:extLst>
                    <a:ext uri="{9D8B030D-6E8A-4147-A177-3AD203B41FA5}">
                      <a16:colId xmlns:a16="http://schemas.microsoft.com/office/drawing/2014/main" val="3618840304"/>
                    </a:ext>
                  </a:extLst>
                </a:gridCol>
                <a:gridCol w="648963">
                  <a:extLst>
                    <a:ext uri="{9D8B030D-6E8A-4147-A177-3AD203B41FA5}">
                      <a16:colId xmlns:a16="http://schemas.microsoft.com/office/drawing/2014/main" val="4125416532"/>
                    </a:ext>
                  </a:extLst>
                </a:gridCol>
                <a:gridCol w="648963">
                  <a:extLst>
                    <a:ext uri="{9D8B030D-6E8A-4147-A177-3AD203B41FA5}">
                      <a16:colId xmlns:a16="http://schemas.microsoft.com/office/drawing/2014/main" val="251769410"/>
                    </a:ext>
                  </a:extLst>
                </a:gridCol>
                <a:gridCol w="648963">
                  <a:extLst>
                    <a:ext uri="{9D8B030D-6E8A-4147-A177-3AD203B41FA5}">
                      <a16:colId xmlns:a16="http://schemas.microsoft.com/office/drawing/2014/main" val="1496732191"/>
                    </a:ext>
                  </a:extLst>
                </a:gridCol>
                <a:gridCol w="648963">
                  <a:extLst>
                    <a:ext uri="{9D8B030D-6E8A-4147-A177-3AD203B41FA5}">
                      <a16:colId xmlns:a16="http://schemas.microsoft.com/office/drawing/2014/main" val="2672668949"/>
                    </a:ext>
                  </a:extLst>
                </a:gridCol>
                <a:gridCol w="648963">
                  <a:extLst>
                    <a:ext uri="{9D8B030D-6E8A-4147-A177-3AD203B41FA5}">
                      <a16:colId xmlns:a16="http://schemas.microsoft.com/office/drawing/2014/main" val="1096235968"/>
                    </a:ext>
                  </a:extLst>
                </a:gridCol>
                <a:gridCol w="648963">
                  <a:extLst>
                    <a:ext uri="{9D8B030D-6E8A-4147-A177-3AD203B41FA5}">
                      <a16:colId xmlns:a16="http://schemas.microsoft.com/office/drawing/2014/main" val="3238962309"/>
                    </a:ext>
                  </a:extLst>
                </a:gridCol>
                <a:gridCol w="648963">
                  <a:extLst>
                    <a:ext uri="{9D8B030D-6E8A-4147-A177-3AD203B41FA5}">
                      <a16:colId xmlns:a16="http://schemas.microsoft.com/office/drawing/2014/main" val="693035950"/>
                    </a:ext>
                  </a:extLst>
                </a:gridCol>
                <a:gridCol w="564838">
                  <a:extLst>
                    <a:ext uri="{9D8B030D-6E8A-4147-A177-3AD203B41FA5}">
                      <a16:colId xmlns:a16="http://schemas.microsoft.com/office/drawing/2014/main" val="1257654033"/>
                    </a:ext>
                  </a:extLst>
                </a:gridCol>
                <a:gridCol w="567842">
                  <a:extLst>
                    <a:ext uri="{9D8B030D-6E8A-4147-A177-3AD203B41FA5}">
                      <a16:colId xmlns:a16="http://schemas.microsoft.com/office/drawing/2014/main" val="2159404746"/>
                    </a:ext>
                  </a:extLst>
                </a:gridCol>
                <a:gridCol w="600891">
                  <a:extLst>
                    <a:ext uri="{9D8B030D-6E8A-4147-A177-3AD203B41FA5}">
                      <a16:colId xmlns:a16="http://schemas.microsoft.com/office/drawing/2014/main" val="3172633146"/>
                    </a:ext>
                  </a:extLst>
                </a:gridCol>
              </a:tblGrid>
              <a:tr h="171319">
                <a:tc rowSpan="2">
                  <a:txBody>
                    <a:bodyPr/>
                    <a:lstStyle/>
                    <a:p>
                      <a:pPr algn="ctr" fontAlgn="ctr"/>
                      <a:r>
                        <a:rPr lang="cs-CZ" sz="900" b="0" i="0" u="none" strike="noStrike">
                          <a:solidFill>
                            <a:srgbClr val="000000"/>
                          </a:solidFill>
                          <a:effectLst/>
                          <a:latin typeface="Times New Roman" panose="02020603050405020304" pitchFamily="18" charset="0"/>
                        </a:rPr>
                        <a:t>Year</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0">
                  <a:txBody>
                    <a:bodyPr/>
                    <a:lstStyle/>
                    <a:p>
                      <a:pPr algn="ctr" fontAlgn="ctr"/>
                      <a:r>
                        <a:rPr lang="en-US" sz="900" b="0" i="0" u="none" strike="noStrike" dirty="0">
                          <a:solidFill>
                            <a:srgbClr val="000000"/>
                          </a:solidFill>
                          <a:effectLst/>
                          <a:latin typeface="Times New Roman" panose="02020603050405020304" pitchFamily="18" charset="0"/>
                        </a:rPr>
                        <a:t>Top 5 hosting countries of APs from SSA</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rowSpan="2">
                  <a:txBody>
                    <a:bodyPr/>
                    <a:lstStyle/>
                    <a:p>
                      <a:pPr algn="ctr" fontAlgn="ctr"/>
                      <a:r>
                        <a:rPr lang="en-US" sz="900" b="0" i="0" u="none" strike="noStrike" dirty="0">
                          <a:effectLst/>
                          <a:latin typeface="Times New Roman" panose="02020603050405020304" pitchFamily="18" charset="0"/>
                        </a:rPr>
                        <a:t>Share of top 5 in total number of Aps</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54637556"/>
                  </a:ext>
                </a:extLst>
              </a:tr>
              <a:tr h="559042">
                <a:tc vMerge="1">
                  <a:txBody>
                    <a:bodyPr/>
                    <a:lstStyle/>
                    <a:p>
                      <a:endParaRPr lang="cs-CZ"/>
                    </a:p>
                  </a:txBody>
                  <a:tcPr/>
                </a:tc>
                <a:tc>
                  <a:txBody>
                    <a:bodyPr/>
                    <a:lstStyle/>
                    <a:p>
                      <a:pPr algn="ctr" fontAlgn="ctr"/>
                      <a:r>
                        <a:rPr lang="cs-CZ" sz="900" b="0" i="0" u="none" strike="noStrike" dirty="0">
                          <a:solidFill>
                            <a:srgbClr val="000000"/>
                          </a:solidFill>
                          <a:effectLst/>
                          <a:latin typeface="Times New Roman" panose="02020603050405020304" pitchFamily="18" charset="0"/>
                        </a:rPr>
                        <a:t>1st</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cs-CZ" sz="900" b="0" i="0" u="none" strike="noStrike" dirty="0">
                          <a:solidFill>
                            <a:srgbClr val="000000"/>
                          </a:solidFill>
                          <a:effectLst/>
                          <a:latin typeface="Times New Roman" panose="02020603050405020304" pitchFamily="18" charset="0"/>
                        </a:rPr>
                        <a:t>No. </a:t>
                      </a:r>
                      <a:r>
                        <a:rPr lang="cs-CZ" sz="900" b="0" i="0" u="none" strike="noStrike" dirty="0" err="1">
                          <a:solidFill>
                            <a:srgbClr val="000000"/>
                          </a:solidFill>
                          <a:effectLst/>
                          <a:latin typeface="Times New Roman" panose="02020603050405020304" pitchFamily="18" charset="0"/>
                        </a:rPr>
                        <a:t>Aps</a:t>
                      </a:r>
                      <a:endParaRPr lang="cs-CZ" sz="900" b="0" i="0" u="none" strike="noStrike" dirty="0">
                        <a:solidFill>
                          <a:srgbClr val="000000"/>
                        </a:solidFill>
                        <a:effectLst/>
                        <a:latin typeface="Times New Roman" panose="02020603050405020304" pitchFamily="18" charset="0"/>
                      </a:endParaRP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cs-CZ" sz="900" b="0" i="0" u="none" strike="noStrike" dirty="0">
                          <a:solidFill>
                            <a:srgbClr val="000000"/>
                          </a:solidFill>
                          <a:effectLst/>
                          <a:latin typeface="Times New Roman" panose="02020603050405020304" pitchFamily="18" charset="0"/>
                        </a:rPr>
                        <a:t>2nd</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cs-CZ" sz="900" b="0" i="0" u="none" strike="noStrike" dirty="0">
                          <a:solidFill>
                            <a:srgbClr val="000000"/>
                          </a:solidFill>
                          <a:effectLst/>
                          <a:latin typeface="Times New Roman" panose="02020603050405020304" pitchFamily="18" charset="0"/>
                        </a:rPr>
                        <a:t>No. </a:t>
                      </a:r>
                      <a:r>
                        <a:rPr lang="cs-CZ" sz="900" b="0" i="0" u="none" strike="noStrike" dirty="0" err="1">
                          <a:solidFill>
                            <a:srgbClr val="000000"/>
                          </a:solidFill>
                          <a:effectLst/>
                          <a:latin typeface="Times New Roman" panose="02020603050405020304" pitchFamily="18" charset="0"/>
                        </a:rPr>
                        <a:t>Aps</a:t>
                      </a:r>
                      <a:endParaRPr lang="cs-CZ" sz="900" b="0" i="0" u="none" strike="noStrike" dirty="0">
                        <a:solidFill>
                          <a:srgbClr val="000000"/>
                        </a:solidFill>
                        <a:effectLst/>
                        <a:latin typeface="Times New Roman" panose="02020603050405020304" pitchFamily="18" charset="0"/>
                      </a:endParaRP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cs-CZ" sz="900" b="0" i="0" u="none" strike="noStrike" dirty="0">
                          <a:solidFill>
                            <a:srgbClr val="000000"/>
                          </a:solidFill>
                          <a:effectLst/>
                          <a:latin typeface="Times New Roman" panose="02020603050405020304" pitchFamily="18" charset="0"/>
                        </a:rPr>
                        <a:t>3rd</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cs-CZ" sz="900" b="0" i="0" u="none" strike="noStrike" dirty="0">
                          <a:solidFill>
                            <a:srgbClr val="000000"/>
                          </a:solidFill>
                          <a:effectLst/>
                          <a:latin typeface="Times New Roman" panose="02020603050405020304" pitchFamily="18" charset="0"/>
                        </a:rPr>
                        <a:t>No. </a:t>
                      </a:r>
                      <a:r>
                        <a:rPr lang="cs-CZ" sz="900" b="0" i="0" u="none" strike="noStrike" dirty="0" err="1">
                          <a:solidFill>
                            <a:srgbClr val="000000"/>
                          </a:solidFill>
                          <a:effectLst/>
                          <a:latin typeface="Times New Roman" panose="02020603050405020304" pitchFamily="18" charset="0"/>
                        </a:rPr>
                        <a:t>Aps</a:t>
                      </a:r>
                      <a:endParaRPr lang="cs-CZ" sz="900" b="0" i="0" u="none" strike="noStrike" dirty="0">
                        <a:solidFill>
                          <a:srgbClr val="000000"/>
                        </a:solidFill>
                        <a:effectLst/>
                        <a:latin typeface="Times New Roman" panose="02020603050405020304" pitchFamily="18" charset="0"/>
                      </a:endParaRP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cs-CZ" sz="900" b="0" i="0" u="none" strike="noStrike" dirty="0">
                          <a:solidFill>
                            <a:srgbClr val="000000"/>
                          </a:solidFill>
                          <a:effectLst/>
                          <a:latin typeface="Times New Roman" panose="02020603050405020304" pitchFamily="18" charset="0"/>
                        </a:rPr>
                        <a:t>4th</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cs-CZ" sz="900" b="0" i="0" u="none" strike="noStrike" dirty="0">
                          <a:solidFill>
                            <a:srgbClr val="000000"/>
                          </a:solidFill>
                          <a:effectLst/>
                          <a:latin typeface="Times New Roman" panose="02020603050405020304" pitchFamily="18" charset="0"/>
                        </a:rPr>
                        <a:t>No. </a:t>
                      </a:r>
                      <a:r>
                        <a:rPr lang="cs-CZ" sz="900" b="0" i="0" u="none" strike="noStrike" dirty="0" err="1">
                          <a:solidFill>
                            <a:srgbClr val="000000"/>
                          </a:solidFill>
                          <a:effectLst/>
                          <a:latin typeface="Times New Roman" panose="02020603050405020304" pitchFamily="18" charset="0"/>
                        </a:rPr>
                        <a:t>Aps</a:t>
                      </a:r>
                      <a:endParaRPr lang="cs-CZ" sz="900" b="0" i="0" u="none" strike="noStrike" dirty="0">
                        <a:solidFill>
                          <a:srgbClr val="000000"/>
                        </a:solidFill>
                        <a:effectLst/>
                        <a:latin typeface="Times New Roman" panose="02020603050405020304" pitchFamily="18" charset="0"/>
                      </a:endParaRP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cs-CZ" sz="900" b="0" i="0" u="none" strike="noStrike" dirty="0">
                          <a:solidFill>
                            <a:srgbClr val="000000"/>
                          </a:solidFill>
                          <a:effectLst/>
                          <a:latin typeface="Times New Roman" panose="02020603050405020304" pitchFamily="18" charset="0"/>
                        </a:rPr>
                        <a:t>5th </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ctr"/>
                      <a:r>
                        <a:rPr lang="cs-CZ" sz="900" b="0" i="0" u="none" strike="noStrike" dirty="0">
                          <a:solidFill>
                            <a:srgbClr val="000000"/>
                          </a:solidFill>
                          <a:effectLst/>
                          <a:latin typeface="Times New Roman" panose="02020603050405020304" pitchFamily="18" charset="0"/>
                        </a:rPr>
                        <a:t>No. </a:t>
                      </a:r>
                      <a:r>
                        <a:rPr lang="cs-CZ" sz="900" b="0" i="0" u="none" strike="noStrike" dirty="0" err="1">
                          <a:solidFill>
                            <a:srgbClr val="000000"/>
                          </a:solidFill>
                          <a:effectLst/>
                          <a:latin typeface="Times New Roman" panose="02020603050405020304" pitchFamily="18" charset="0"/>
                        </a:rPr>
                        <a:t>Aps</a:t>
                      </a:r>
                      <a:endParaRPr lang="cs-CZ" sz="900" b="0" i="0" u="none" strike="noStrike" dirty="0">
                        <a:solidFill>
                          <a:srgbClr val="000000"/>
                        </a:solidFill>
                        <a:effectLst/>
                        <a:latin typeface="Times New Roman" panose="02020603050405020304" pitchFamily="18" charset="0"/>
                      </a:endParaRP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vMerge="1">
                  <a:txBody>
                    <a:bodyPr/>
                    <a:lstStyle/>
                    <a:p>
                      <a:endParaRPr lang="cs-CZ"/>
                    </a:p>
                  </a:txBody>
                  <a:tcPr/>
                </a:tc>
                <a:extLst>
                  <a:ext uri="{0D108BD9-81ED-4DB2-BD59-A6C34878D82A}">
                    <a16:rowId xmlns:a16="http://schemas.microsoft.com/office/drawing/2014/main" val="1076927317"/>
                  </a:ext>
                </a:extLst>
              </a:tr>
              <a:tr h="306571">
                <a:tc>
                  <a:txBody>
                    <a:bodyPr/>
                    <a:lstStyle/>
                    <a:p>
                      <a:pPr algn="ctr" fontAlgn="ctr"/>
                      <a:r>
                        <a:rPr lang="cs-CZ" sz="900" b="0" i="0" u="none" strike="noStrike">
                          <a:solidFill>
                            <a:srgbClr val="000000"/>
                          </a:solidFill>
                          <a:effectLst/>
                          <a:latin typeface="Times New Roman" panose="02020603050405020304" pitchFamily="18" charset="0"/>
                        </a:rPr>
                        <a:t>2008</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Italy</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21 490</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United Kingdom</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12 150</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Sweden</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5 200</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Netherlands</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5 135</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Belgium</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3 150</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dirty="0">
                          <a:effectLst/>
                          <a:latin typeface="Times New Roman" panose="02020603050405020304" pitchFamily="18" charset="0"/>
                        </a:rPr>
                        <a:t>85.29</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392244011"/>
                  </a:ext>
                </a:extLst>
              </a:tr>
              <a:tr h="306571">
                <a:tc>
                  <a:txBody>
                    <a:bodyPr/>
                    <a:lstStyle/>
                    <a:p>
                      <a:pPr algn="ctr" fontAlgn="ctr"/>
                      <a:r>
                        <a:rPr lang="cs-CZ" sz="900" b="0" i="0" u="none" strike="noStrike">
                          <a:solidFill>
                            <a:srgbClr val="000000"/>
                          </a:solidFill>
                          <a:effectLst/>
                          <a:latin typeface="Times New Roman" panose="02020603050405020304" pitchFamily="18" charset="0"/>
                        </a:rPr>
                        <a:t>2009</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United Kingdom</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13 880</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France</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12 780</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Italy</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9 435</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Sweden</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8 140</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Netherlands</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7 705</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dirty="0">
                          <a:effectLst/>
                          <a:latin typeface="Times New Roman" panose="02020603050405020304" pitchFamily="18" charset="0"/>
                        </a:rPr>
                        <a:t>81.11</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643015410"/>
                  </a:ext>
                </a:extLst>
              </a:tr>
              <a:tr h="306571">
                <a:tc>
                  <a:txBody>
                    <a:bodyPr/>
                    <a:lstStyle/>
                    <a:p>
                      <a:pPr algn="ctr" fontAlgn="ctr"/>
                      <a:r>
                        <a:rPr lang="cs-CZ" sz="900" b="0" i="0" u="none" strike="noStrike">
                          <a:solidFill>
                            <a:srgbClr val="000000"/>
                          </a:solidFill>
                          <a:effectLst/>
                          <a:latin typeface="Times New Roman" panose="02020603050405020304" pitchFamily="18" charset="0"/>
                        </a:rPr>
                        <a:t>2010</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France</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14 810</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Sweden</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8 285</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United Kingdom</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7 835</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Germany </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5 875</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Netherlands</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5 295</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dirty="0">
                          <a:effectLst/>
                          <a:latin typeface="Times New Roman" panose="02020603050405020304" pitchFamily="18" charset="0"/>
                        </a:rPr>
                        <a:t>78.75</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652484552"/>
                  </a:ext>
                </a:extLst>
              </a:tr>
              <a:tr h="306571">
                <a:tc>
                  <a:txBody>
                    <a:bodyPr/>
                    <a:lstStyle/>
                    <a:p>
                      <a:pPr algn="ctr" fontAlgn="ctr"/>
                      <a:r>
                        <a:rPr lang="cs-CZ" sz="900" b="0" i="0" u="none" strike="noStrike">
                          <a:solidFill>
                            <a:srgbClr val="000000"/>
                          </a:solidFill>
                          <a:effectLst/>
                          <a:latin typeface="Times New Roman" panose="02020603050405020304" pitchFamily="18" charset="0"/>
                        </a:rPr>
                        <a:t>2011</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Italy</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25 095</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France</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17 380</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Sweden</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7 145</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United Kingdom</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6 645</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Belgium</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6 555</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dirty="0">
                          <a:effectLst/>
                          <a:latin typeface="Times New Roman" panose="02020603050405020304" pitchFamily="18" charset="0"/>
                        </a:rPr>
                        <a:t>81.46</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800546200"/>
                  </a:ext>
                </a:extLst>
              </a:tr>
              <a:tr h="306571">
                <a:tc>
                  <a:txBody>
                    <a:bodyPr/>
                    <a:lstStyle/>
                    <a:p>
                      <a:pPr algn="ctr" fontAlgn="ctr"/>
                      <a:r>
                        <a:rPr lang="cs-CZ" sz="900" b="0" i="0" u="none" strike="noStrike">
                          <a:solidFill>
                            <a:srgbClr val="000000"/>
                          </a:solidFill>
                          <a:effectLst/>
                          <a:latin typeface="Times New Roman" panose="02020603050405020304" pitchFamily="18" charset="0"/>
                        </a:rPr>
                        <a:t>2012</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France</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17 055</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Sweden</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10 235</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Italy</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7 730</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United Kingdom</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6 785</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Germany </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6 575</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dirty="0">
                          <a:effectLst/>
                          <a:latin typeface="Times New Roman" panose="02020603050405020304" pitchFamily="18" charset="0"/>
                        </a:rPr>
                        <a:t>74.03</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641345781"/>
                  </a:ext>
                </a:extLst>
              </a:tr>
              <a:tr h="306571">
                <a:tc>
                  <a:txBody>
                    <a:bodyPr/>
                    <a:lstStyle/>
                    <a:p>
                      <a:pPr algn="ctr" fontAlgn="ctr"/>
                      <a:r>
                        <a:rPr lang="cs-CZ" sz="900" b="0" i="0" u="none" strike="noStrike">
                          <a:solidFill>
                            <a:srgbClr val="000000"/>
                          </a:solidFill>
                          <a:effectLst/>
                          <a:latin typeface="Times New Roman" panose="02020603050405020304" pitchFamily="18" charset="0"/>
                        </a:rPr>
                        <a:t>2013</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France</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18 945</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dirty="0" err="1">
                          <a:solidFill>
                            <a:srgbClr val="000000"/>
                          </a:solidFill>
                          <a:effectLst/>
                          <a:latin typeface="Times New Roman" panose="02020603050405020304" pitchFamily="18" charset="0"/>
                        </a:rPr>
                        <a:t>Germany</a:t>
                      </a:r>
                      <a:r>
                        <a:rPr lang="cs-CZ" sz="900" b="0" i="0" u="none" strike="noStrike" dirty="0">
                          <a:solidFill>
                            <a:srgbClr val="000000"/>
                          </a:solidFill>
                          <a:effectLst/>
                          <a:latin typeface="Times New Roman" panose="02020603050405020304" pitchFamily="18" charset="0"/>
                        </a:rPr>
                        <a:t> </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17 050</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Italy</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14 450</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Sweden</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9 920</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United Kingdom</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6 995</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dirty="0">
                          <a:effectLst/>
                          <a:latin typeface="Times New Roman" panose="02020603050405020304" pitchFamily="18" charset="0"/>
                        </a:rPr>
                        <a:t>76.74</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66231437"/>
                  </a:ext>
                </a:extLst>
              </a:tr>
              <a:tr h="306571">
                <a:tc>
                  <a:txBody>
                    <a:bodyPr/>
                    <a:lstStyle/>
                    <a:p>
                      <a:pPr algn="ctr" fontAlgn="ctr"/>
                      <a:r>
                        <a:rPr lang="cs-CZ" sz="900" b="0" i="0" u="none" strike="noStrike">
                          <a:solidFill>
                            <a:srgbClr val="000000"/>
                          </a:solidFill>
                          <a:effectLst/>
                          <a:latin typeface="Times New Roman" panose="02020603050405020304" pitchFamily="18" charset="0"/>
                        </a:rPr>
                        <a:t>2014</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Italy</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40 645</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Germany </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33 280</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France</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20 510</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Sweden</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17 250</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United Kingdom</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9 445</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dirty="0">
                          <a:effectLst/>
                          <a:latin typeface="Times New Roman" panose="02020603050405020304" pitchFamily="18" charset="0"/>
                        </a:rPr>
                        <a:t>84.19</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930226773"/>
                  </a:ext>
                </a:extLst>
              </a:tr>
              <a:tr h="306571">
                <a:tc>
                  <a:txBody>
                    <a:bodyPr/>
                    <a:lstStyle/>
                    <a:p>
                      <a:pPr algn="ctr" fontAlgn="ctr"/>
                      <a:r>
                        <a:rPr lang="cs-CZ" sz="900" b="0" i="0" u="none" strike="noStrike">
                          <a:solidFill>
                            <a:srgbClr val="000000"/>
                          </a:solidFill>
                          <a:effectLst/>
                          <a:latin typeface="Times New Roman" panose="02020603050405020304" pitchFamily="18" charset="0"/>
                        </a:rPr>
                        <a:t>2015</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Italy</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50 375</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Germany </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35 035</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France</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24 115</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Sweden</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14 555</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United Kingdom</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11 965</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dirty="0">
                          <a:effectLst/>
                          <a:latin typeface="Times New Roman" panose="02020603050405020304" pitchFamily="18" charset="0"/>
                        </a:rPr>
                        <a:t>80.25</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427629981"/>
                  </a:ext>
                </a:extLst>
              </a:tr>
              <a:tr h="306571">
                <a:tc>
                  <a:txBody>
                    <a:bodyPr/>
                    <a:lstStyle/>
                    <a:p>
                      <a:pPr algn="ctr" fontAlgn="ctr"/>
                      <a:r>
                        <a:rPr lang="cs-CZ" sz="900" b="0" i="0" u="none" strike="noStrike">
                          <a:solidFill>
                            <a:srgbClr val="000000"/>
                          </a:solidFill>
                          <a:effectLst/>
                          <a:latin typeface="Times New Roman" panose="02020603050405020304" pitchFamily="18" charset="0"/>
                        </a:rPr>
                        <a:t>2016</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Italy</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84 075</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Germany </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68 825</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France</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26 420</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United Kingdom</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7 785</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Belgium</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4 140</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dirty="0">
                          <a:effectLst/>
                          <a:latin typeface="Times New Roman" panose="02020603050405020304" pitchFamily="18" charset="0"/>
                        </a:rPr>
                        <a:t>90.72</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054624568"/>
                  </a:ext>
                </a:extLst>
              </a:tr>
              <a:tr h="306571">
                <a:tc>
                  <a:txBody>
                    <a:bodyPr/>
                    <a:lstStyle/>
                    <a:p>
                      <a:pPr algn="ctr" fontAlgn="ctr"/>
                      <a:r>
                        <a:rPr lang="cs-CZ" sz="900" b="0" i="0" u="none" strike="noStrike">
                          <a:solidFill>
                            <a:srgbClr val="000000"/>
                          </a:solidFill>
                          <a:effectLst/>
                          <a:latin typeface="Times New Roman" panose="02020603050405020304" pitchFamily="18" charset="0"/>
                        </a:rPr>
                        <a:t>2017</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Italy</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86 995</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Germany </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dirty="0">
                          <a:effectLst/>
                          <a:latin typeface="Times New Roman" panose="02020603050405020304" pitchFamily="18" charset="0"/>
                        </a:rPr>
                        <a:t>42 655</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France</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30 515</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United Kingdom</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effectLst/>
                          <a:latin typeface="Times New Roman" panose="02020603050405020304" pitchFamily="18" charset="0"/>
                        </a:rPr>
                        <a:t>4 330</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a:solidFill>
                            <a:srgbClr val="000000"/>
                          </a:solidFill>
                          <a:effectLst/>
                          <a:latin typeface="Times New Roman" panose="02020603050405020304" pitchFamily="18" charset="0"/>
                        </a:rPr>
                        <a:t>Belgium</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cs-CZ" sz="900" b="0" i="0" u="none" strike="noStrike">
                          <a:solidFill>
                            <a:srgbClr val="000000"/>
                          </a:solidFill>
                          <a:effectLst/>
                          <a:latin typeface="Times New Roman" panose="02020603050405020304" pitchFamily="18" charset="0"/>
                        </a:rPr>
                        <a:t>4 330</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cs-CZ" sz="900" b="0" i="0" u="none" strike="noStrike" dirty="0">
                          <a:effectLst/>
                          <a:latin typeface="Times New Roman" panose="02020603050405020304" pitchFamily="18" charset="0"/>
                        </a:rPr>
                        <a:t>87.56</a:t>
                      </a: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092076437"/>
                  </a:ext>
                </a:extLst>
              </a:tr>
              <a:tr h="306571">
                <a:tc>
                  <a:txBody>
                    <a:bodyPr/>
                    <a:lstStyle/>
                    <a:p>
                      <a:pPr algn="ctr" fontAlgn="ctr"/>
                      <a:r>
                        <a:rPr lang="en-US" sz="900" b="1" i="0" u="none" strike="noStrike" noProof="0" dirty="0" smtClean="0">
                          <a:solidFill>
                            <a:srgbClr val="000000"/>
                          </a:solidFill>
                          <a:effectLst/>
                          <a:latin typeface="Times New Roman" panose="02020603050405020304" pitchFamily="18" charset="0"/>
                        </a:rPr>
                        <a:t>2008-2017</a:t>
                      </a:r>
                      <a:endParaRPr lang="en-US" sz="900" b="1" i="0" u="none" strike="noStrike" noProof="0" dirty="0">
                        <a:solidFill>
                          <a:srgbClr val="000000"/>
                        </a:solidFill>
                        <a:effectLst/>
                        <a:latin typeface="Times New Roman" panose="02020603050405020304" pitchFamily="18" charset="0"/>
                      </a:endParaRP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900" b="1" i="0" u="none" strike="noStrike" noProof="0" dirty="0" smtClean="0">
                          <a:solidFill>
                            <a:srgbClr val="000000"/>
                          </a:solidFill>
                          <a:effectLst/>
                          <a:latin typeface="Times New Roman" panose="02020603050405020304" pitchFamily="18" charset="0"/>
                        </a:rPr>
                        <a:t>Italy</a:t>
                      </a:r>
                      <a:endParaRPr lang="en-US" sz="900" b="1" i="0" u="none" strike="noStrike" noProof="0" dirty="0">
                        <a:solidFill>
                          <a:srgbClr val="000000"/>
                        </a:solidFill>
                        <a:effectLst/>
                        <a:latin typeface="Times New Roman" panose="02020603050405020304" pitchFamily="18" charset="0"/>
                      </a:endParaRP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900" b="1" i="0" u="none" strike="noStrike" noProof="0" dirty="0" smtClean="0">
                          <a:solidFill>
                            <a:srgbClr val="000000"/>
                          </a:solidFill>
                          <a:effectLst/>
                          <a:latin typeface="Times New Roman" panose="02020603050405020304" pitchFamily="18" charset="0"/>
                        </a:rPr>
                        <a:t>343 555</a:t>
                      </a:r>
                      <a:endParaRPr lang="en-US" sz="900" b="1" i="0" u="none" strike="noStrike" noProof="0" dirty="0">
                        <a:solidFill>
                          <a:srgbClr val="000000"/>
                        </a:solidFill>
                        <a:effectLst/>
                        <a:latin typeface="Times New Roman" panose="02020603050405020304" pitchFamily="18" charset="0"/>
                      </a:endParaRP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900" b="1" i="0" u="none" strike="noStrike" noProof="0" dirty="0" smtClean="0">
                          <a:solidFill>
                            <a:srgbClr val="000000"/>
                          </a:solidFill>
                          <a:effectLst/>
                          <a:latin typeface="Times New Roman" panose="02020603050405020304" pitchFamily="18" charset="0"/>
                        </a:rPr>
                        <a:t>Germany </a:t>
                      </a:r>
                      <a:endParaRPr lang="en-US" sz="900" b="1" i="0" u="none" strike="noStrike" noProof="0" dirty="0">
                        <a:solidFill>
                          <a:srgbClr val="000000"/>
                        </a:solidFill>
                        <a:effectLst/>
                        <a:latin typeface="Times New Roman" panose="02020603050405020304" pitchFamily="18" charset="0"/>
                      </a:endParaRP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900" b="1" i="0" u="none" strike="noStrike" noProof="0" dirty="0" smtClean="0">
                          <a:solidFill>
                            <a:srgbClr val="000000"/>
                          </a:solidFill>
                          <a:effectLst/>
                          <a:latin typeface="Times New Roman" panose="02020603050405020304" pitchFamily="18" charset="0"/>
                        </a:rPr>
                        <a:t>220 470</a:t>
                      </a:r>
                      <a:endParaRPr lang="en-US" sz="900" b="1" i="0" u="none" strike="noStrike" noProof="0" dirty="0">
                        <a:solidFill>
                          <a:srgbClr val="000000"/>
                        </a:solidFill>
                        <a:effectLst/>
                        <a:latin typeface="Times New Roman" panose="02020603050405020304" pitchFamily="18" charset="0"/>
                      </a:endParaRP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900" b="1" i="0" u="none" strike="noStrike" noProof="0" dirty="0" smtClean="0">
                          <a:solidFill>
                            <a:srgbClr val="000000"/>
                          </a:solidFill>
                          <a:effectLst/>
                          <a:latin typeface="Times New Roman" panose="02020603050405020304" pitchFamily="18" charset="0"/>
                        </a:rPr>
                        <a:t>France</a:t>
                      </a:r>
                      <a:endParaRPr lang="en-US" sz="900" b="1" i="0" u="none" strike="noStrike" noProof="0" dirty="0">
                        <a:solidFill>
                          <a:srgbClr val="000000"/>
                        </a:solidFill>
                        <a:effectLst/>
                        <a:latin typeface="Times New Roman" panose="02020603050405020304" pitchFamily="18" charset="0"/>
                      </a:endParaRP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900" b="1" i="0" u="none" strike="noStrike" noProof="0" dirty="0" smtClean="0">
                          <a:solidFill>
                            <a:srgbClr val="000000"/>
                          </a:solidFill>
                          <a:effectLst/>
                          <a:latin typeface="Times New Roman" panose="02020603050405020304" pitchFamily="18" charset="0"/>
                        </a:rPr>
                        <a:t>182 530</a:t>
                      </a:r>
                      <a:endParaRPr lang="en-US" sz="900" b="1" i="0" u="none" strike="noStrike" noProof="0" dirty="0">
                        <a:solidFill>
                          <a:srgbClr val="000000"/>
                        </a:solidFill>
                        <a:effectLst/>
                        <a:latin typeface="Times New Roman" panose="02020603050405020304" pitchFamily="18" charset="0"/>
                      </a:endParaRP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900" b="1" i="0" u="none" strike="noStrike" noProof="0" dirty="0" smtClean="0">
                          <a:solidFill>
                            <a:srgbClr val="000000"/>
                          </a:solidFill>
                          <a:effectLst/>
                          <a:latin typeface="Times New Roman" panose="02020603050405020304" pitchFamily="18" charset="0"/>
                        </a:rPr>
                        <a:t>United Kingdom</a:t>
                      </a:r>
                      <a:endParaRPr lang="en-US" sz="900" b="1" i="0" u="none" strike="noStrike" noProof="0" dirty="0">
                        <a:solidFill>
                          <a:srgbClr val="000000"/>
                        </a:solidFill>
                        <a:effectLst/>
                        <a:latin typeface="Times New Roman" panose="02020603050405020304" pitchFamily="18" charset="0"/>
                      </a:endParaRP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900" b="1" i="0" u="none" strike="noStrike" noProof="0" dirty="0" smtClean="0">
                          <a:solidFill>
                            <a:srgbClr val="000000"/>
                          </a:solidFill>
                          <a:effectLst/>
                          <a:latin typeface="Times New Roman" panose="02020603050405020304" pitchFamily="18" charset="0"/>
                        </a:rPr>
                        <a:t>90 890</a:t>
                      </a:r>
                      <a:endParaRPr lang="en-US" sz="900" b="1" i="0" u="none" strike="noStrike" noProof="0" dirty="0">
                        <a:solidFill>
                          <a:srgbClr val="000000"/>
                        </a:solidFill>
                        <a:effectLst/>
                        <a:latin typeface="Times New Roman" panose="02020603050405020304" pitchFamily="18" charset="0"/>
                      </a:endParaRP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900" b="1" i="0" u="none" strike="noStrike" noProof="0" dirty="0" smtClean="0">
                          <a:solidFill>
                            <a:srgbClr val="000000"/>
                          </a:solidFill>
                          <a:effectLst/>
                          <a:latin typeface="Times New Roman" panose="02020603050405020304" pitchFamily="18" charset="0"/>
                        </a:rPr>
                        <a:t>Sweden</a:t>
                      </a:r>
                      <a:endParaRPr lang="en-US" sz="900" b="1" i="0" u="none" strike="noStrike" noProof="0" dirty="0">
                        <a:solidFill>
                          <a:srgbClr val="000000"/>
                        </a:solidFill>
                        <a:effectLst/>
                        <a:latin typeface="Times New Roman" panose="02020603050405020304" pitchFamily="18" charset="0"/>
                      </a:endParaRP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900" b="1" i="0" u="none" strike="noStrike" noProof="0" dirty="0" smtClean="0">
                          <a:solidFill>
                            <a:srgbClr val="000000"/>
                          </a:solidFill>
                          <a:effectLst/>
                          <a:latin typeface="Times New Roman" panose="02020603050405020304" pitchFamily="18" charset="0"/>
                        </a:rPr>
                        <a:t>87 710</a:t>
                      </a:r>
                      <a:endParaRPr lang="en-US" sz="900" b="1" i="0" u="none" strike="noStrike" noProof="0" dirty="0">
                        <a:solidFill>
                          <a:srgbClr val="000000"/>
                        </a:solidFill>
                        <a:effectLst/>
                        <a:latin typeface="Times New Roman" panose="02020603050405020304" pitchFamily="18" charset="0"/>
                      </a:endParaRP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900" b="1" i="0" u="none" strike="noStrike" noProof="0" dirty="0" smtClean="0">
                          <a:effectLst/>
                          <a:latin typeface="Times New Roman" panose="02020603050405020304" pitchFamily="18" charset="0"/>
                        </a:rPr>
                        <a:t>82.60</a:t>
                      </a:r>
                      <a:endParaRPr lang="en-US" sz="900" b="1" i="0" u="none" strike="noStrike" noProof="0" dirty="0">
                        <a:effectLst/>
                        <a:latin typeface="Times New Roman" panose="02020603050405020304" pitchFamily="18" charset="0"/>
                      </a:endParaRPr>
                    </a:p>
                  </a:txBody>
                  <a:tcPr marL="9017" marR="9017" marT="90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919976714"/>
                  </a:ext>
                </a:extLst>
              </a:tr>
            </a:tbl>
          </a:graphicData>
        </a:graphic>
      </p:graphicFrame>
    </p:spTree>
    <p:extLst>
      <p:ext uri="{BB962C8B-B14F-4D97-AF65-F5344CB8AC3E}">
        <p14:creationId xmlns:p14="http://schemas.microsoft.com/office/powerpoint/2010/main" val="1431164462"/>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Moti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iv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145</TotalTime>
  <Words>2260</Words>
  <Application>Microsoft Office PowerPoint</Application>
  <PresentationFormat>Předvádění na obrazovce (4:3)</PresentationFormat>
  <Paragraphs>598</Paragraphs>
  <Slides>19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19</vt:i4>
      </vt:variant>
    </vt:vector>
  </HeadingPairs>
  <TitlesOfParts>
    <vt:vector size="24" baseType="lpstr">
      <vt:lpstr>Arial</vt:lpstr>
      <vt:lpstr>Calibri</vt:lpstr>
      <vt:lpstr>Calibri Light</vt:lpstr>
      <vt:lpstr>Times New Roman</vt:lpstr>
      <vt:lpstr>Motiv Office</vt:lpstr>
      <vt:lpstr>Migration from Sub-Saharan Africa´s Countries to the EU Member States:  Do the Prospects for Better Economic Well-Being Matter?</vt:lpstr>
      <vt:lpstr>Introduction </vt:lpstr>
      <vt:lpstr>Research Motivation and Objectives</vt:lpstr>
      <vt:lpstr>Definitions</vt:lpstr>
      <vt:lpstr>Asylum Applicants in the EU </vt:lpstr>
      <vt:lpstr>Asylum Applicants in the EU</vt:lpstr>
      <vt:lpstr>First Time Asylum Applicants in the EU from SSA</vt:lpstr>
      <vt:lpstr>First Time Asylum Applicants in the EU from SSA</vt:lpstr>
      <vt:lpstr>First Time Asylum Applicants in the EU from SSA</vt:lpstr>
      <vt:lpstr>First Time Asylum Applicants in the EU from SSA</vt:lpstr>
      <vt:lpstr> Relation Between Preconditions for better Economic Well-Being and Number of Asylum Applicants </vt:lpstr>
      <vt:lpstr>Prezentace aplikace PowerPoint</vt:lpstr>
      <vt:lpstr>Prezentace aplikace PowerPoint</vt:lpstr>
      <vt:lpstr>Prezentace aplikace PowerPoint</vt:lpstr>
      <vt:lpstr>Prezentace aplikace PowerPoint</vt:lpstr>
      <vt:lpstr>Prezentace aplikace PowerPoint</vt:lpstr>
      <vt:lpstr>Brief Summary </vt:lpstr>
      <vt:lpstr>References: </vt:lpstr>
      <vt:lpstr>Thank you for your attention.</vt:lpstr>
    </vt:vector>
  </TitlesOfParts>
  <Company>VŠB-TUO Ekonomická fakulta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Kovarova Eva</dc:creator>
  <cp:lastModifiedBy>Kovarova Eva</cp:lastModifiedBy>
  <cp:revision>22</cp:revision>
  <dcterms:created xsi:type="dcterms:W3CDTF">2018-05-02T12:08:28Z</dcterms:created>
  <dcterms:modified xsi:type="dcterms:W3CDTF">2018-05-09T11:02:51Z</dcterms:modified>
</cp:coreProperties>
</file>