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61" r:id="rId8"/>
    <p:sldId id="259" r:id="rId9"/>
    <p:sldId id="262" r:id="rId10"/>
    <p:sldId id="265" r:id="rId11"/>
    <p:sldId id="267" r:id="rId12"/>
    <p:sldId id="266" r:id="rId13"/>
    <p:sldId id="270" r:id="rId14"/>
    <p:sldId id="263" r:id="rId15"/>
    <p:sldId id="268" r:id="rId16"/>
    <p:sldId id="271" r:id="rId17"/>
    <p:sldId id="264" r:id="rId18"/>
    <p:sldId id="269" r:id="rId19"/>
    <p:sldId id="272" r:id="rId20"/>
    <p:sldId id="277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asile.cucerescu@y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MIGRATION: WHAT IS APPLE OF DISCORD THERE?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91436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Vasile</a:t>
            </a:r>
            <a:r>
              <a:rPr lang="en-US" dirty="0" smtClean="0"/>
              <a:t> </a:t>
            </a:r>
            <a:r>
              <a:rPr lang="en-US" dirty="0" err="1" smtClean="0"/>
              <a:t>Cucerescu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vasile.cucerescu@ymail.com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D:\ECSA Moldova\ECSA Moldova LOGO\EU_FLAG_reflex_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11" y="0"/>
            <a:ext cx="1343889" cy="1252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DECISION-MAKING </a:t>
            </a:r>
            <a:br>
              <a:rPr lang="en-US" b="1" dirty="0" smtClean="0"/>
            </a:br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Article 79 of the Treaty on the Functioning of the European Union (TFEU): </a:t>
            </a:r>
          </a:p>
          <a:p>
            <a:r>
              <a:rPr lang="en-US" dirty="0" smtClean="0"/>
              <a:t>‘[</a:t>
            </a:r>
            <a:r>
              <a:rPr lang="en-US" u="sng" dirty="0" smtClean="0"/>
              <a:t>measures on migration </a:t>
            </a:r>
            <a:r>
              <a:rPr lang="en-US" dirty="0" smtClean="0"/>
              <a:t>taken at the European level] </a:t>
            </a:r>
            <a:r>
              <a:rPr lang="en-US" u="sng" dirty="0" smtClean="0"/>
              <a:t>do not affect </a:t>
            </a:r>
            <a:r>
              <a:rPr lang="en-US" dirty="0" smtClean="0"/>
              <a:t>the right of </a:t>
            </a:r>
            <a:r>
              <a:rPr lang="en-US" u="sng" dirty="0" smtClean="0"/>
              <a:t>Member States </a:t>
            </a:r>
            <a:r>
              <a:rPr lang="en-US" dirty="0" smtClean="0"/>
              <a:t>to </a:t>
            </a:r>
            <a:r>
              <a:rPr lang="en-US" u="sng" dirty="0" smtClean="0"/>
              <a:t>determine</a:t>
            </a:r>
            <a:r>
              <a:rPr lang="en-US" dirty="0" smtClean="0"/>
              <a:t> volumes of </a:t>
            </a:r>
            <a:r>
              <a:rPr lang="en-US" u="sng" dirty="0" smtClean="0"/>
              <a:t>admission</a:t>
            </a:r>
            <a:r>
              <a:rPr lang="en-US" dirty="0" smtClean="0"/>
              <a:t> of third-country nationals coming from third countries to their territory in order to seek work, whether employed or self-employed’.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FAILURE OF MECHANISMS FOR POLICY DEVELOPMENT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Collet</a:t>
            </a:r>
            <a:r>
              <a:rPr lang="en-US" dirty="0" smtClean="0"/>
              <a:t> (2015):</a:t>
            </a:r>
          </a:p>
          <a:p>
            <a:r>
              <a:rPr lang="en-US" dirty="0" smtClean="0"/>
              <a:t>the coexistence of </a:t>
            </a:r>
            <a:r>
              <a:rPr lang="en-US" u="sng" dirty="0" smtClean="0"/>
              <a:t>too many actors </a:t>
            </a:r>
            <a:r>
              <a:rPr lang="en-US" dirty="0" smtClean="0"/>
              <a:t>who want a say in policies and who come from very different policy areas with </a:t>
            </a:r>
            <a:r>
              <a:rPr lang="en-US" u="sng" dirty="0" smtClean="0"/>
              <a:t>varying</a:t>
            </a:r>
            <a:r>
              <a:rPr lang="en-US" dirty="0" smtClean="0"/>
              <a:t>, if not </a:t>
            </a:r>
            <a:r>
              <a:rPr lang="en-US" u="sng" dirty="0" smtClean="0"/>
              <a:t>conflicting</a:t>
            </a:r>
            <a:r>
              <a:rPr lang="en-US" dirty="0" smtClean="0"/>
              <a:t>, </a:t>
            </a:r>
            <a:r>
              <a:rPr lang="en-US" u="sng" dirty="0" smtClean="0"/>
              <a:t>interests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lack</a:t>
            </a:r>
            <a:r>
              <a:rPr lang="en-US" dirty="0" smtClean="0"/>
              <a:t> of a </a:t>
            </a:r>
            <a:r>
              <a:rPr lang="en-US" u="sng" dirty="0" smtClean="0"/>
              <a:t>joined-up approach </a:t>
            </a:r>
            <a:r>
              <a:rPr lang="en-US" dirty="0" smtClean="0"/>
              <a:t>across the Commission and the EEAS, which leads to </a:t>
            </a:r>
            <a:r>
              <a:rPr lang="en-US" u="sng" dirty="0" smtClean="0"/>
              <a:t>uncoordinated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FOR AN EFFICIENT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layers</a:t>
            </a:r>
            <a:r>
              <a:rPr lang="en-US" dirty="0" smtClean="0"/>
              <a:t> of </a:t>
            </a:r>
            <a:r>
              <a:rPr lang="en-US" u="sng" dirty="0" smtClean="0"/>
              <a:t>different competences </a:t>
            </a:r>
            <a:r>
              <a:rPr lang="en-US" dirty="0" smtClean="0"/>
              <a:t>across the EU and between the EU and its Member States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conflicting objectives </a:t>
            </a:r>
            <a:r>
              <a:rPr lang="en-US" dirty="0" smtClean="0"/>
              <a:t>of the many different actors involved, which has led to the adoption of short-term approaches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fragmented system </a:t>
            </a:r>
            <a:r>
              <a:rPr lang="en-US" dirty="0" smtClean="0"/>
              <a:t>of </a:t>
            </a:r>
            <a:r>
              <a:rPr lang="en-US" u="sng" dirty="0" smtClean="0"/>
              <a:t>financial instruments </a:t>
            </a:r>
            <a:r>
              <a:rPr lang="en-US" dirty="0" smtClean="0"/>
              <a:t>to fund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PIVOTAL OBSTACLE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European  values </a:t>
            </a:r>
            <a:r>
              <a:rPr lang="en-US" dirty="0" smtClean="0"/>
              <a:t># </a:t>
            </a:r>
            <a:r>
              <a:rPr lang="en-US" u="sng" dirty="0" smtClean="0"/>
              <a:t>national</a:t>
            </a:r>
            <a:r>
              <a:rPr lang="en-US" dirty="0" smtClean="0"/>
              <a:t>  (sovereign ) interests (tendencies )</a:t>
            </a:r>
          </a:p>
          <a:p>
            <a:endParaRPr lang="en-US" dirty="0" smtClean="0"/>
          </a:p>
          <a:p>
            <a:r>
              <a:rPr lang="en-US" dirty="0" smtClean="0"/>
              <a:t>These are </a:t>
            </a:r>
            <a:r>
              <a:rPr lang="en-US" u="sng" dirty="0" smtClean="0"/>
              <a:t>different layers </a:t>
            </a:r>
            <a:r>
              <a:rPr lang="en-US" dirty="0" smtClean="0"/>
              <a:t>of European </a:t>
            </a:r>
            <a:r>
              <a:rPr lang="en-US" u="sng" dirty="0" smtClean="0"/>
              <a:t>construction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They need a </a:t>
            </a:r>
            <a:r>
              <a:rPr lang="en-US" u="sng" dirty="0" smtClean="0"/>
              <a:t>meeting point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u="sng" dirty="0" smtClean="0"/>
              <a:t>Harmony</a:t>
            </a:r>
            <a:r>
              <a:rPr lang="en-US" dirty="0" smtClean="0"/>
              <a:t>  within the system?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OF CATEGORIES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Policy </a:t>
            </a:r>
            <a:r>
              <a:rPr lang="en-US" b="1" dirty="0" err="1" smtClean="0"/>
              <a:t>categorial</a:t>
            </a:r>
            <a:r>
              <a:rPr lang="en-US" b="1" dirty="0" smtClean="0"/>
              <a:t> division:</a:t>
            </a:r>
          </a:p>
          <a:p>
            <a:r>
              <a:rPr lang="en-US" dirty="0" smtClean="0"/>
              <a:t>Migration</a:t>
            </a:r>
          </a:p>
          <a:p>
            <a:r>
              <a:rPr lang="en-US" dirty="0" smtClean="0"/>
              <a:t>Refugees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Reasons</a:t>
            </a:r>
          </a:p>
          <a:p>
            <a:r>
              <a:rPr lang="en-US" u="sng" dirty="0" smtClean="0"/>
              <a:t>Human capital </a:t>
            </a:r>
            <a:r>
              <a:rPr lang="en-US" dirty="0" smtClean="0"/>
              <a:t>– migrants  (“Migration is a dignity seeking journey”, François </a:t>
            </a:r>
            <a:r>
              <a:rPr lang="en-US" dirty="0" err="1" smtClean="0"/>
              <a:t>Crepeau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Humanitarian</a:t>
            </a:r>
            <a:r>
              <a:rPr lang="en-US" dirty="0" smtClean="0"/>
              <a:t>  grounding – refugees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OF COMPETENCES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Division of competences:</a:t>
            </a:r>
          </a:p>
          <a:p>
            <a:r>
              <a:rPr lang="en-US" dirty="0" smtClean="0"/>
              <a:t>National competence – migration </a:t>
            </a:r>
          </a:p>
          <a:p>
            <a:r>
              <a:rPr lang="en-US" dirty="0" smtClean="0"/>
              <a:t>Supranational competence – refugees (exclusive, shared, supporting)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COHESION PRINCIPLE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Consolidates:</a:t>
            </a:r>
          </a:p>
          <a:p>
            <a:r>
              <a:rPr lang="en-US" u="sng" dirty="0" smtClean="0"/>
              <a:t>Integration</a:t>
            </a:r>
            <a:r>
              <a:rPr lang="en-US" dirty="0" smtClean="0"/>
              <a:t>  of migrants</a:t>
            </a:r>
          </a:p>
          <a:p>
            <a:r>
              <a:rPr lang="en-US" u="sng" dirty="0" smtClean="0"/>
              <a:t>Security</a:t>
            </a:r>
          </a:p>
          <a:p>
            <a:r>
              <a:rPr lang="en-US" u="sng" dirty="0" smtClean="0"/>
              <a:t>Unity</a:t>
            </a:r>
            <a:r>
              <a:rPr lang="en-US" dirty="0" smtClean="0"/>
              <a:t> of the Union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&amp; THREATS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840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Risks:</a:t>
            </a:r>
          </a:p>
          <a:p>
            <a:r>
              <a:rPr lang="en-US" u="sng" dirty="0" smtClean="0"/>
              <a:t>Inflexibility</a:t>
            </a:r>
            <a:r>
              <a:rPr lang="en-US" dirty="0" smtClean="0"/>
              <a:t> of  Member States (</a:t>
            </a:r>
            <a:r>
              <a:rPr lang="en-US" dirty="0" err="1" smtClean="0"/>
              <a:t>intergovernmentalism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Increased </a:t>
            </a:r>
            <a:r>
              <a:rPr lang="en-US" u="sng" dirty="0" smtClean="0"/>
              <a:t>acrimony</a:t>
            </a:r>
            <a:r>
              <a:rPr lang="en-US" dirty="0" smtClean="0"/>
              <a:t>  and  decreased </a:t>
            </a:r>
            <a:r>
              <a:rPr lang="en-US" u="sng" dirty="0" smtClean="0"/>
              <a:t>solidarity</a:t>
            </a:r>
          </a:p>
          <a:p>
            <a:r>
              <a:rPr lang="en-US" dirty="0" smtClean="0"/>
              <a:t>Rise of </a:t>
            </a:r>
            <a:r>
              <a:rPr lang="en-US" u="sng" dirty="0" err="1" smtClean="0"/>
              <a:t>euroskepticism</a:t>
            </a:r>
            <a:endParaRPr lang="en-US" u="sng" dirty="0" smtClean="0"/>
          </a:p>
          <a:p>
            <a:r>
              <a:rPr lang="en-US" dirty="0" smtClean="0"/>
              <a:t>Lack of strong strategic </a:t>
            </a:r>
            <a:r>
              <a:rPr lang="en-US" u="sng" dirty="0" smtClean="0"/>
              <a:t>vision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Threats:</a:t>
            </a:r>
          </a:p>
          <a:p>
            <a:r>
              <a:rPr lang="en-US" dirty="0" smtClean="0"/>
              <a:t>Inefficient </a:t>
            </a:r>
            <a:r>
              <a:rPr lang="en-US" u="sng" dirty="0" smtClean="0"/>
              <a:t>deals</a:t>
            </a:r>
            <a:r>
              <a:rPr lang="en-US" dirty="0" smtClean="0"/>
              <a:t> with third parties</a:t>
            </a:r>
          </a:p>
          <a:p>
            <a:r>
              <a:rPr lang="en-US" dirty="0" smtClean="0"/>
              <a:t>Provoked </a:t>
            </a:r>
            <a:r>
              <a:rPr lang="en-US" u="sng" dirty="0" smtClean="0"/>
              <a:t>waives</a:t>
            </a:r>
            <a:r>
              <a:rPr lang="en-US" dirty="0" smtClean="0"/>
              <a:t> of migrants and refugees</a:t>
            </a:r>
          </a:p>
          <a:p>
            <a:r>
              <a:rPr lang="en-US" dirty="0" smtClean="0"/>
              <a:t>Countering </a:t>
            </a:r>
            <a:r>
              <a:rPr lang="en-US" u="sng" dirty="0" smtClean="0"/>
              <a:t>terrorism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properly managed, migration could represent an  </a:t>
            </a:r>
            <a:r>
              <a:rPr lang="en-US" u="sng" dirty="0" smtClean="0"/>
              <a:t>opportunity</a:t>
            </a:r>
            <a:r>
              <a:rPr lang="en-US" dirty="0" smtClean="0"/>
              <a:t> for development</a:t>
            </a:r>
          </a:p>
          <a:p>
            <a:r>
              <a:rPr lang="en-US" dirty="0" smtClean="0"/>
              <a:t>An  appropriate policy as an investment policy  that could turn migration into an </a:t>
            </a:r>
            <a:r>
              <a:rPr lang="en-US" u="sng" dirty="0" smtClean="0"/>
              <a:t>asset</a:t>
            </a:r>
          </a:p>
          <a:p>
            <a:r>
              <a:rPr lang="en-US" dirty="0" smtClean="0"/>
              <a:t>Migration could increase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u="sng" dirty="0" smtClean="0"/>
              <a:t>productivity</a:t>
            </a:r>
          </a:p>
          <a:p>
            <a:r>
              <a:rPr lang="en-US" dirty="0" smtClean="0"/>
              <a:t>Migration could  </a:t>
            </a:r>
            <a:r>
              <a:rPr lang="en-US" u="sng" dirty="0" smtClean="0"/>
              <a:t>equilibrate</a:t>
            </a:r>
            <a:r>
              <a:rPr lang="en-US" dirty="0" smtClean="0"/>
              <a:t> the ageing 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REPORT: EUROPEAN COMMISSION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Moving Europe:  EU research on migration and policy needs </a:t>
            </a:r>
            <a:r>
              <a:rPr lang="en-US" dirty="0" smtClean="0"/>
              <a:t>(2009):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u="sng" dirty="0" smtClean="0"/>
              <a:t>Networks</a:t>
            </a:r>
            <a:r>
              <a:rPr lang="en-US" dirty="0" smtClean="0"/>
              <a:t> of excellence relevant to migration research</a:t>
            </a:r>
          </a:p>
          <a:p>
            <a:r>
              <a:rPr lang="en-US" u="sng" dirty="0" smtClean="0"/>
              <a:t>Research projects </a:t>
            </a:r>
            <a:r>
              <a:rPr lang="en-US" dirty="0" smtClean="0"/>
              <a:t>on (statistics;  citizenship issues;  </a:t>
            </a:r>
            <a:r>
              <a:rPr lang="en-US" dirty="0" err="1" smtClean="0"/>
              <a:t>labour</a:t>
            </a:r>
            <a:r>
              <a:rPr lang="en-US" dirty="0" smtClean="0"/>
              <a:t> market and migration;  gender and migration;  environmental change and sustainable development;  youth)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relevance</a:t>
            </a:r>
            <a:r>
              <a:rPr lang="en-US" dirty="0" smtClean="0"/>
              <a:t> of </a:t>
            </a:r>
            <a:r>
              <a:rPr lang="en-US" u="sng" dirty="0" smtClean="0"/>
              <a:t>research</a:t>
            </a:r>
            <a:r>
              <a:rPr lang="en-US" dirty="0" smtClean="0"/>
              <a:t> results to </a:t>
            </a:r>
            <a:r>
              <a:rPr lang="en-US" u="sng" dirty="0" smtClean="0"/>
              <a:t>policies</a:t>
            </a:r>
            <a:r>
              <a:rPr lang="en-US" dirty="0" smtClean="0"/>
              <a:t> (methodologies,  terms and concepts; </a:t>
            </a:r>
            <a:r>
              <a:rPr lang="en-US" dirty="0" err="1" smtClean="0"/>
              <a:t>transnationalisation</a:t>
            </a:r>
            <a:r>
              <a:rPr lang="en-US" dirty="0" smtClean="0"/>
              <a:t> and </a:t>
            </a:r>
            <a:r>
              <a:rPr lang="en-US" dirty="0" err="1" smtClean="0"/>
              <a:t>globalisation</a:t>
            </a:r>
            <a:r>
              <a:rPr lang="en-US" dirty="0" smtClean="0"/>
              <a:t>;  circular migration;  well-managed immigration;  Illegal migration;  under-documented/semi-documented migrants;  dissemination of research results)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relationship</a:t>
            </a:r>
            <a:r>
              <a:rPr lang="en-US" dirty="0" smtClean="0"/>
              <a:t> between </a:t>
            </a:r>
            <a:r>
              <a:rPr lang="en-US" u="sng" dirty="0" smtClean="0"/>
              <a:t>research</a:t>
            </a:r>
            <a:r>
              <a:rPr lang="en-US" dirty="0" smtClean="0"/>
              <a:t>,  </a:t>
            </a:r>
            <a:r>
              <a:rPr lang="en-US" u="sng" dirty="0" smtClean="0"/>
              <a:t>media</a:t>
            </a:r>
            <a:r>
              <a:rPr lang="en-US" dirty="0" smtClean="0"/>
              <a:t> and </a:t>
            </a:r>
            <a:r>
              <a:rPr lang="en-US" u="sng" dirty="0" smtClean="0"/>
              <a:t>policy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Legend &amp; Myth: </a:t>
            </a:r>
            <a:br>
              <a:rPr lang="en-US" b="1" cap="all" dirty="0" smtClean="0"/>
            </a:br>
            <a:r>
              <a:rPr lang="en-US" b="1" cap="all" dirty="0" smtClean="0"/>
              <a:t>Construction vs. Deconstruction</a:t>
            </a:r>
            <a:endParaRPr lang="en-US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9602788" cy="4724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Perception:</a:t>
            </a:r>
          </a:p>
          <a:p>
            <a:r>
              <a:rPr lang="en-US" dirty="0" smtClean="0"/>
              <a:t>Migration – legend</a:t>
            </a:r>
          </a:p>
          <a:p>
            <a:r>
              <a:rPr lang="en-US" dirty="0" smtClean="0"/>
              <a:t>Policy (apple of discord) – myth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legend</a:t>
            </a:r>
            <a:r>
              <a:rPr lang="en-US" dirty="0" smtClean="0"/>
              <a:t> has some basis in </a:t>
            </a:r>
            <a:r>
              <a:rPr lang="en-US" u="sng" dirty="0" smtClean="0"/>
              <a:t>historical fact </a:t>
            </a:r>
            <a:r>
              <a:rPr lang="en-US" dirty="0" smtClean="0"/>
              <a:t>and </a:t>
            </a:r>
            <a:r>
              <a:rPr lang="en-US" u="sng" dirty="0" smtClean="0"/>
              <a:t>tends</a:t>
            </a:r>
            <a:r>
              <a:rPr lang="en-US" dirty="0" smtClean="0"/>
              <a:t> to </a:t>
            </a:r>
            <a:r>
              <a:rPr lang="en-US" u="sng" dirty="0" smtClean="0"/>
              <a:t>mention real people </a:t>
            </a:r>
            <a:r>
              <a:rPr lang="en-US" dirty="0" smtClean="0"/>
              <a:t>or </a:t>
            </a:r>
            <a:r>
              <a:rPr lang="en-US" u="sng" dirty="0" smtClean="0"/>
              <a:t>events</a:t>
            </a:r>
            <a:r>
              <a:rPr lang="en-US" dirty="0" smtClean="0"/>
              <a:t>. Historical fact morphs into a legend when the </a:t>
            </a:r>
            <a:r>
              <a:rPr lang="en-US" u="sng" dirty="0" smtClean="0"/>
              <a:t>truth has been exaggerated</a:t>
            </a:r>
            <a:r>
              <a:rPr lang="en-US" dirty="0" smtClean="0"/>
              <a:t> to the point that real people or events have taken on a romanticized, "larger than life" quality.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myth</a:t>
            </a:r>
            <a:r>
              <a:rPr lang="en-US" dirty="0" smtClean="0"/>
              <a:t> is a type of symbolic storytelling that was never based on fact.  Myths have sought to </a:t>
            </a:r>
            <a:r>
              <a:rPr lang="en-US" u="sng" dirty="0" smtClean="0"/>
              <a:t>explain difficult concepts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“apple of discord” was a golden apple inscribed </a:t>
            </a:r>
            <a:r>
              <a:rPr lang="en-US" u="sng" dirty="0" smtClean="0"/>
              <a:t>for the fairest</a:t>
            </a:r>
            <a:r>
              <a:rPr lang="en-US" dirty="0" smtClean="0"/>
              <a:t> thrown by Eris, goddess of discord, into a banquet she was not invited to. The apple was claimed by Hera, Athena, and Aphrodite, to whom Paris awarded  it, setting off a chain of events that led to the Trojan war.</a:t>
            </a:r>
          </a:p>
          <a:p>
            <a:r>
              <a:rPr lang="en-US" b="1" dirty="0" smtClean="0"/>
              <a:t>Fictitious nature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81055"/>
          </a:xfrm>
        </p:spPr>
        <p:txBody>
          <a:bodyPr/>
          <a:lstStyle/>
          <a:p>
            <a:r>
              <a:rPr lang="en-US" dirty="0" smtClean="0"/>
              <a:t>Even  if:  “The EU remains unprepared for the next migration crisis,”  April 3, 2018  (Stefan </a:t>
            </a:r>
            <a:r>
              <a:rPr lang="en-US" dirty="0" err="1" smtClean="0"/>
              <a:t>Lehne</a:t>
            </a:r>
            <a:r>
              <a:rPr lang="en-US" dirty="0" smtClean="0"/>
              <a:t>, Visiting Scholar, Carnegie Europe, Brussels)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Mythological  </a:t>
            </a:r>
            <a:r>
              <a:rPr lang="en-US" u="sng" dirty="0" smtClean="0"/>
              <a:t>counterparts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Eris (Discordia) →  </a:t>
            </a:r>
            <a:r>
              <a:rPr lang="en-US" dirty="0" err="1" smtClean="0"/>
              <a:t>Harmonia</a:t>
            </a:r>
            <a:r>
              <a:rPr lang="en-US" dirty="0" smtClean="0"/>
              <a:t> (Concordia)</a:t>
            </a:r>
          </a:p>
          <a:p>
            <a:endParaRPr lang="en-US" dirty="0" smtClean="0"/>
          </a:p>
          <a:p>
            <a:r>
              <a:rPr lang="en-US" u="sng" dirty="0" smtClean="0"/>
              <a:t>Function</a:t>
            </a:r>
            <a:r>
              <a:rPr lang="en-US" dirty="0" smtClean="0"/>
              <a:t> is the same.</a:t>
            </a:r>
          </a:p>
          <a:p>
            <a:r>
              <a:rPr lang="en-US" u="sng" dirty="0" smtClean="0"/>
              <a:t>Finalities</a:t>
            </a:r>
            <a:r>
              <a:rPr lang="en-US" dirty="0" smtClean="0"/>
              <a:t> differ.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30436"/>
          </a:xfrm>
        </p:spPr>
        <p:txBody>
          <a:bodyPr/>
          <a:lstStyle/>
          <a:p>
            <a:r>
              <a:rPr lang="en-US" u="sng" dirty="0" err="1" smtClean="0"/>
              <a:t>Categorial</a:t>
            </a:r>
            <a:r>
              <a:rPr lang="en-US" u="sng" dirty="0" smtClean="0"/>
              <a:t> division</a:t>
            </a:r>
            <a:r>
              <a:rPr lang="en-US" dirty="0" smtClean="0"/>
              <a:t>: migration vs. refugees</a:t>
            </a:r>
          </a:p>
          <a:p>
            <a:r>
              <a:rPr lang="en-US" u="sng" dirty="0" smtClean="0"/>
              <a:t>Division</a:t>
            </a:r>
            <a:r>
              <a:rPr lang="en-US" dirty="0" smtClean="0"/>
              <a:t>  of </a:t>
            </a:r>
            <a:r>
              <a:rPr lang="en-US" u="sng" dirty="0" smtClean="0"/>
              <a:t>competences</a:t>
            </a:r>
            <a:r>
              <a:rPr lang="en-US" dirty="0" smtClean="0"/>
              <a:t>:  migration – national ; refugees – supranational (exclusive, shared, supporting)</a:t>
            </a:r>
          </a:p>
          <a:p>
            <a:r>
              <a:rPr lang="en-US" dirty="0" smtClean="0"/>
              <a:t>More </a:t>
            </a:r>
            <a:r>
              <a:rPr lang="en-US" u="sng" dirty="0" smtClean="0"/>
              <a:t>committed</a:t>
            </a:r>
            <a:r>
              <a:rPr lang="en-US" dirty="0" smtClean="0"/>
              <a:t>  policy(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Cohesion</a:t>
            </a:r>
            <a:r>
              <a:rPr lang="en-US" dirty="0" smtClean="0"/>
              <a:t> principle  applied  both to migration </a:t>
            </a:r>
            <a:r>
              <a:rPr lang="pl-PL" smtClean="0"/>
              <a:t>and </a:t>
            </a:r>
            <a:r>
              <a:rPr lang="en-US" smtClean="0"/>
              <a:t>refugees</a:t>
            </a:r>
            <a:endParaRPr lang="en-US" dirty="0" smtClean="0"/>
          </a:p>
          <a:p>
            <a:r>
              <a:rPr lang="en-US" dirty="0" smtClean="0"/>
              <a:t>Address the </a:t>
            </a:r>
            <a:r>
              <a:rPr lang="en-US" u="sng" dirty="0" smtClean="0"/>
              <a:t>fragmentation</a:t>
            </a:r>
            <a:r>
              <a:rPr lang="en-US" dirty="0" smtClean="0"/>
              <a:t> of financial support</a:t>
            </a:r>
          </a:p>
          <a:p>
            <a:r>
              <a:rPr lang="en-US" u="sng" dirty="0" smtClean="0"/>
              <a:t>Global response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...IN CARTOONS…</a:t>
            </a:r>
            <a:br>
              <a:rPr lang="en-US" b="1" dirty="0" smtClean="0"/>
            </a:br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3092" y="2379662"/>
            <a:ext cx="8950035" cy="43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...IN CARTOONS…</a:t>
            </a:r>
            <a:br>
              <a:rPr lang="en-US" b="1" dirty="0" smtClean="0"/>
            </a:br>
            <a:r>
              <a:rPr lang="en-US" b="1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6945" y="2133599"/>
            <a:ext cx="8950037" cy="4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...IN CARTOONS…</a:t>
            </a:r>
            <a:br>
              <a:rPr lang="en-US" b="1" dirty="0" smtClean="0"/>
            </a:br>
            <a:r>
              <a:rPr lang="en-US" b="1" dirty="0" smtClean="0"/>
              <a:t>3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599"/>
            <a:ext cx="8963891" cy="45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...IN CARTOONS…</a:t>
            </a:r>
            <a:br>
              <a:rPr lang="en-US" b="1" dirty="0" smtClean="0"/>
            </a:br>
            <a:r>
              <a:rPr lang="en-US" b="1" dirty="0" smtClean="0"/>
              <a:t>4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8201891" cy="45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68" y="213359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68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68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68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613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9013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3414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7814" y="213359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ound : Money bag with pound sign vect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8359" y="213360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LEGEND TO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Carl </a:t>
            </a:r>
            <a:r>
              <a:rPr lang="en-US" dirty="0" err="1" smtClean="0"/>
              <a:t>Bildt</a:t>
            </a:r>
            <a:r>
              <a:rPr lang="en-US" dirty="0" smtClean="0"/>
              <a:t>, Co-Chair, European Council on Foreign Relations (ECFR):</a:t>
            </a:r>
          </a:p>
          <a:p>
            <a:r>
              <a:rPr lang="en-US" dirty="0" smtClean="0"/>
              <a:t>The European Union "seems to be moving </a:t>
            </a:r>
            <a:r>
              <a:rPr lang="en-US" u="sng" dirty="0" smtClean="0"/>
              <a:t>from one emergency </a:t>
            </a:r>
            <a:r>
              <a:rPr lang="en-US" dirty="0" smtClean="0"/>
              <a:t>to the </a:t>
            </a:r>
            <a:r>
              <a:rPr lang="en-US" u="sng" dirty="0" smtClean="0"/>
              <a:t>next</a:t>
            </a:r>
            <a:r>
              <a:rPr lang="en-US" dirty="0" smtClean="0"/>
              <a:t>", and that "Europeans have taken their eyes off more profound </a:t>
            </a:r>
            <a:r>
              <a:rPr lang="en-US" u="sng" dirty="0" smtClean="0"/>
              <a:t>long-term challenges</a:t>
            </a:r>
            <a:r>
              <a:rPr lang="en-US" dirty="0" smtClean="0"/>
              <a:t>". “How the European Union copes with its immediate problems in the next couple of years will determine how the continent will fare in the decades to come." </a:t>
            </a:r>
          </a:p>
          <a:p>
            <a:endParaRPr lang="en-US" dirty="0" smtClean="0"/>
          </a:p>
          <a:p>
            <a:r>
              <a:rPr lang="en-US" dirty="0" smtClean="0"/>
              <a:t>Among  6 issues:</a:t>
            </a:r>
          </a:p>
          <a:p>
            <a:r>
              <a:rPr lang="en-US" b="1" dirty="0" smtClean="0"/>
              <a:t>Migration and refugees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COMPETENCES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3" y="2133598"/>
          <a:ext cx="8915400" cy="393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Justice and home affairs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(migration and asylum policy)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9"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271"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Mix of supervised delegation  to the EU Presidency or  Commission and coordination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271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Commission, rotating  Presidency and Member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DECISION-MAKING </a:t>
            </a:r>
            <a:br>
              <a:rPr lang="en-US" b="1" dirty="0" smtClean="0"/>
            </a:br>
            <a:r>
              <a:rPr lang="en-US" b="1" dirty="0" smtClean="0"/>
              <a:t>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2618"/>
          </a:xfrm>
        </p:spPr>
        <p:txBody>
          <a:bodyPr/>
          <a:lstStyle/>
          <a:p>
            <a:r>
              <a:rPr lang="en-US" dirty="0" smtClean="0"/>
              <a:t>The 2010 </a:t>
            </a:r>
            <a:r>
              <a:rPr lang="en-US" b="1" dirty="0" smtClean="0"/>
              <a:t>Treaty of Lisbon </a:t>
            </a:r>
            <a:r>
              <a:rPr lang="en-US" u="sng" dirty="0" smtClean="0"/>
              <a:t>transformed decision-making</a:t>
            </a:r>
            <a:r>
              <a:rPr lang="en-US" dirty="0" smtClean="0"/>
              <a:t> on </a:t>
            </a:r>
            <a:r>
              <a:rPr lang="en-US" u="sng" dirty="0" smtClean="0"/>
              <a:t>migration</a:t>
            </a:r>
            <a:r>
              <a:rPr lang="en-US" dirty="0" smtClean="0"/>
              <a:t> and asylum and clarified some basic principles for the development of common asylum and migration policies, such as </a:t>
            </a:r>
            <a:r>
              <a:rPr lang="en-US" u="sng" dirty="0" smtClean="0"/>
              <a:t>solidarity</a:t>
            </a:r>
            <a:r>
              <a:rPr lang="en-US" dirty="0" smtClean="0"/>
              <a:t> and </a:t>
            </a:r>
            <a:r>
              <a:rPr lang="en-US" u="sng" dirty="0" smtClean="0"/>
              <a:t>respect for human rights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previous</a:t>
            </a:r>
            <a:r>
              <a:rPr lang="en-US" dirty="0" smtClean="0"/>
              <a:t> requirement for a </a:t>
            </a:r>
            <a:r>
              <a:rPr lang="en-US" u="sng" dirty="0" smtClean="0"/>
              <a:t>unanimous vote</a:t>
            </a:r>
            <a:r>
              <a:rPr lang="en-US" dirty="0" smtClean="0"/>
              <a:t> on migration and asylum in the Council of Ministers was eased to a requirement for </a:t>
            </a:r>
            <a:r>
              <a:rPr lang="en-US" u="sng" dirty="0" smtClean="0"/>
              <a:t>qualified majority</a:t>
            </a:r>
            <a:r>
              <a:rPr lang="en-US" dirty="0" smtClean="0"/>
              <a:t> voting (achieved when 55% of Member States vote in </a:t>
            </a:r>
            <a:r>
              <a:rPr lang="en-US" dirty="0" err="1" smtClean="0"/>
              <a:t>favour</a:t>
            </a:r>
            <a:r>
              <a:rPr lang="en-US" dirty="0" smtClean="0"/>
              <a:t> of a proposal, which amounts to 16 of the 28 States, and when the proposal is backed by Member States that represent 65% of the total EU population).</a:t>
            </a:r>
          </a:p>
          <a:p>
            <a:r>
              <a:rPr lang="en-US" dirty="0" smtClean="0"/>
              <a:t>This shift  was only made possible by the Treaty’s establishment of a clear </a:t>
            </a:r>
            <a:r>
              <a:rPr lang="en-US" u="sng" dirty="0" smtClean="0"/>
              <a:t>distinction</a:t>
            </a:r>
            <a:r>
              <a:rPr lang="en-US" dirty="0" smtClean="0"/>
              <a:t> between </a:t>
            </a:r>
            <a:r>
              <a:rPr lang="en-US" u="sng" dirty="0" smtClean="0"/>
              <a:t>EU</a:t>
            </a:r>
            <a:r>
              <a:rPr lang="en-US" dirty="0" smtClean="0"/>
              <a:t> and </a:t>
            </a:r>
            <a:r>
              <a:rPr lang="en-US" u="sng" dirty="0" smtClean="0"/>
              <a:t>national</a:t>
            </a:r>
            <a:r>
              <a:rPr lang="en-US" dirty="0" smtClean="0"/>
              <a:t> </a:t>
            </a:r>
            <a:r>
              <a:rPr lang="en-US" u="sng" dirty="0" smtClean="0"/>
              <a:t>competences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</TotalTime>
  <Words>694</Words>
  <Application>Microsoft Office PowerPoint</Application>
  <PresentationFormat>Panoramiczny</PresentationFormat>
  <Paragraphs>115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MIGRATION: WHAT IS APPLE OF DISCORD THERE?</vt:lpstr>
      <vt:lpstr>Legend &amp; Myth:  Construction vs. Deconstruction</vt:lpstr>
      <vt:lpstr>...IN CARTOONS… 1</vt:lpstr>
      <vt:lpstr>...IN CARTOONS… 2</vt:lpstr>
      <vt:lpstr>...IN CARTOONS… 3</vt:lpstr>
      <vt:lpstr>...IN CARTOONS… 4</vt:lpstr>
      <vt:lpstr>FROM LEGEND TO REALITY</vt:lpstr>
      <vt:lpstr>COMPETENCES</vt:lpstr>
      <vt:lpstr>DECISION-MAKING  1 </vt:lpstr>
      <vt:lpstr>DECISION-MAKING  2</vt:lpstr>
      <vt:lpstr>FAILURE OF MECHANISMS FOR POLICY DEVELOPMENT </vt:lpstr>
      <vt:lpstr>CHALLENGES FOR AN EFFICIENT POLICY</vt:lpstr>
      <vt:lpstr>PIVOTAL OBSTACLE </vt:lpstr>
      <vt:lpstr>DIVISION OF CATEGORIES</vt:lpstr>
      <vt:lpstr>DIVISION OF COMPETENCES</vt:lpstr>
      <vt:lpstr>COHESION PRINCIPLE</vt:lpstr>
      <vt:lpstr>RISKS &amp; THREATS</vt:lpstr>
      <vt:lpstr>BENEFITS</vt:lpstr>
      <vt:lpstr>REPORT: EUROPEAN COMMISSION </vt:lpstr>
      <vt:lpstr>CONCLUSION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Anna Masłoń-Oracz</cp:lastModifiedBy>
  <cp:revision>95</cp:revision>
  <dcterms:created xsi:type="dcterms:W3CDTF">2014-09-12T02:13:59Z</dcterms:created>
  <dcterms:modified xsi:type="dcterms:W3CDTF">2018-05-21T11:52:46Z</dcterms:modified>
</cp:coreProperties>
</file>