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77" r:id="rId5"/>
    <p:sldId id="278" r:id="rId6"/>
    <p:sldId id="260" r:id="rId7"/>
    <p:sldId id="276" r:id="rId8"/>
    <p:sldId id="279" r:id="rId9"/>
    <p:sldId id="280" r:id="rId10"/>
    <p:sldId id="281" r:id="rId11"/>
    <p:sldId id="283" r:id="rId12"/>
    <p:sldId id="284" r:id="rId13"/>
    <p:sldId id="285" r:id="rId14"/>
    <p:sldId id="275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6910577" cy="267341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60 Years of Sharing EU Values: the case of equality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772400" cy="914400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Dr Aleksandra Szczerba-Zawada</a:t>
            </a:r>
          </a:p>
          <a:p>
            <a:pPr algn="r"/>
            <a:r>
              <a:rPr lang="pl-PL" dirty="0"/>
              <a:t>JPU/PECSA/</a:t>
            </a:r>
            <a:r>
              <a:rPr lang="pl-PL" dirty="0" err="1"/>
              <a:t>EuIncSo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96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E</a:t>
            </a:r>
            <a:r>
              <a:rPr lang="en-US" dirty="0"/>
              <a:t>quality </a:t>
            </a:r>
            <a:r>
              <a:rPr lang="pl-PL" dirty="0"/>
              <a:t>of the </a:t>
            </a:r>
            <a:r>
              <a:rPr lang="pl-PL" dirty="0" err="1"/>
              <a:t>Member</a:t>
            </a:r>
            <a:r>
              <a:rPr lang="pl-PL" dirty="0"/>
              <a:t> </a:t>
            </a:r>
            <a:r>
              <a:rPr lang="pl-PL" dirty="0" err="1"/>
              <a:t>States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/>
              <a:t>The decision-making process in the</a:t>
            </a:r>
            <a:r>
              <a:rPr lang="pl-PL" sz="2900" dirty="0"/>
              <a:t> </a:t>
            </a:r>
            <a:r>
              <a:rPr lang="pl-PL" sz="2900" dirty="0" err="1"/>
              <a:t>European</a:t>
            </a:r>
            <a:r>
              <a:rPr lang="en-US" sz="2900" dirty="0"/>
              <a:t> Council</a:t>
            </a:r>
            <a:endParaRPr lang="pl-PL" sz="2000" dirty="0"/>
          </a:p>
          <a:p>
            <a:pPr>
              <a:buFontTx/>
              <a:buChar char="-"/>
            </a:pPr>
            <a:r>
              <a:rPr lang="pl-PL" sz="2900" dirty="0" err="1"/>
              <a:t>Consensus</a:t>
            </a:r>
            <a:r>
              <a:rPr lang="pl-PL" sz="2900" dirty="0"/>
              <a:t> </a:t>
            </a:r>
            <a:r>
              <a:rPr lang="pl-PL" sz="2900" dirty="0" err="1"/>
              <a:t>decision-making</a:t>
            </a:r>
            <a:r>
              <a:rPr lang="pl-PL" sz="2900" dirty="0"/>
              <a:t> in the EC as a </a:t>
            </a:r>
            <a:r>
              <a:rPr lang="pl-PL" sz="2900" dirty="0" err="1"/>
              <a:t>rule</a:t>
            </a:r>
            <a:r>
              <a:rPr lang="pl-PL" sz="2900" dirty="0"/>
              <a:t> (art. 15 (4) TEU)</a:t>
            </a:r>
          </a:p>
          <a:p>
            <a:pPr>
              <a:buFontTx/>
              <a:buChar char="-"/>
            </a:pPr>
            <a:r>
              <a:rPr lang="pl-PL" sz="2900" dirty="0" err="1"/>
              <a:t>Unanimity</a:t>
            </a:r>
            <a:r>
              <a:rPr lang="pl-PL" sz="2900" dirty="0"/>
              <a:t> in the EC </a:t>
            </a:r>
            <a:r>
              <a:rPr lang="pl-PL" sz="2900" dirty="0" err="1"/>
              <a:t>required</a:t>
            </a:r>
            <a:r>
              <a:rPr lang="pl-PL" sz="2900" dirty="0"/>
              <a:t> </a:t>
            </a:r>
            <a:r>
              <a:rPr lang="pl-PL" dirty="0"/>
              <a:t>by </a:t>
            </a:r>
            <a:r>
              <a:rPr lang="pl-PL" dirty="0" err="1"/>
              <a:t>Treaties</a:t>
            </a:r>
            <a:r>
              <a:rPr lang="pl-PL" dirty="0"/>
              <a:t> for „</a:t>
            </a:r>
            <a:r>
              <a:rPr lang="pl-PL" dirty="0" err="1"/>
              <a:t>constitutional</a:t>
            </a:r>
            <a:r>
              <a:rPr lang="pl-PL" dirty="0"/>
              <a:t>” </a:t>
            </a:r>
            <a:r>
              <a:rPr lang="pl-PL" dirty="0" err="1"/>
              <a:t>matters</a:t>
            </a:r>
            <a:endParaRPr lang="pl-PL" sz="2900" dirty="0"/>
          </a:p>
          <a:p>
            <a:pPr>
              <a:buFontTx/>
              <a:buChar char="-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13072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E</a:t>
            </a:r>
            <a:r>
              <a:rPr lang="en-US" dirty="0"/>
              <a:t>quality </a:t>
            </a:r>
            <a:r>
              <a:rPr lang="pl-PL"/>
              <a:t>of the EU </a:t>
            </a:r>
            <a:r>
              <a:rPr lang="pl-PL" dirty="0" err="1"/>
              <a:t>citizens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77500" lnSpcReduction="20000"/>
          </a:bodyPr>
          <a:lstStyle/>
          <a:p>
            <a:r>
              <a:rPr lang="pl-PL" sz="2900" dirty="0"/>
              <a:t>art. 9 TEU</a:t>
            </a:r>
          </a:p>
          <a:p>
            <a:pPr marL="109728" indent="0">
              <a:buNone/>
            </a:pPr>
            <a:endParaRPr lang="pl-PL" sz="2000" dirty="0"/>
          </a:p>
          <a:p>
            <a:pPr marL="109728" indent="0">
              <a:buNone/>
            </a:pPr>
            <a:r>
              <a:rPr lang="pl-PL" sz="2700" dirty="0"/>
              <a:t>„</a:t>
            </a:r>
            <a:r>
              <a:rPr lang="en-US" sz="2700" dirty="0"/>
              <a:t>In all its activities, </a:t>
            </a:r>
            <a:r>
              <a:rPr lang="en-US" sz="2700" u="sng" dirty="0"/>
              <a:t>the Union shall observe the principle of the equality of its citizens</a:t>
            </a:r>
            <a:r>
              <a:rPr lang="en-US" sz="2700" dirty="0"/>
              <a:t>, who shall receive equal attention from its institutions, bodies, offices and agencies</a:t>
            </a:r>
            <a:r>
              <a:rPr lang="pl-PL" sz="2700" dirty="0"/>
              <a:t>”</a:t>
            </a:r>
            <a:r>
              <a:rPr lang="en-US" sz="2700" dirty="0"/>
              <a:t>.</a:t>
            </a:r>
            <a:endParaRPr lang="pl-PL" sz="2700" dirty="0"/>
          </a:p>
          <a:p>
            <a:pPr marL="109728" indent="0">
              <a:buNone/>
            </a:pPr>
            <a:endParaRPr lang="pl-P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CJEU C- 46/12</a:t>
            </a:r>
          </a:p>
          <a:p>
            <a:pPr marL="109728" indent="0">
              <a:buNone/>
            </a:pPr>
            <a:r>
              <a:rPr lang="pl-PL" sz="2700" dirty="0"/>
              <a:t>„T</a:t>
            </a:r>
            <a:r>
              <a:rPr lang="en-US" sz="2700" dirty="0"/>
              <a:t>he status of citizen of the Union is destined to be the fundamental status of nationals of the Member States, enabling </a:t>
            </a:r>
            <a:r>
              <a:rPr lang="en-US" sz="2700" u="sng" dirty="0"/>
              <a:t>those among such nationals who find themselves in the same situation to receive</a:t>
            </a:r>
            <a:r>
              <a:rPr lang="en-US" sz="2700" dirty="0"/>
              <a:t>, as regards the material scope of the FEU Treaty, </a:t>
            </a:r>
            <a:r>
              <a:rPr lang="en-US" sz="2700" u="sng" dirty="0"/>
              <a:t>the same treatment in law irrespective of their nationality</a:t>
            </a:r>
            <a:r>
              <a:rPr lang="en-US" sz="2700" dirty="0"/>
              <a:t>, subject to such exceptions as are provided for in that regard</a:t>
            </a:r>
            <a:r>
              <a:rPr lang="pl-PL" sz="2700" dirty="0"/>
              <a:t>”.</a:t>
            </a:r>
          </a:p>
          <a:p>
            <a:pPr marL="109728" indent="0">
              <a:buNone/>
            </a:pPr>
            <a:endParaRPr lang="pl-PL" sz="2700" dirty="0"/>
          </a:p>
          <a:p>
            <a:r>
              <a:rPr lang="pl-PL" dirty="0"/>
              <a:t>art. 18 TFEU</a:t>
            </a:r>
          </a:p>
          <a:p>
            <a:pPr marL="109728" indent="0">
              <a:buNone/>
            </a:pPr>
            <a:r>
              <a:rPr lang="pl-PL" sz="2700" dirty="0"/>
              <a:t>„</a:t>
            </a:r>
            <a:r>
              <a:rPr lang="en-US" sz="2700" u="sng" dirty="0"/>
              <a:t>Within the scope of application of the Treaties</a:t>
            </a:r>
            <a:r>
              <a:rPr lang="en-US" sz="2700" dirty="0"/>
              <a:t>, and without prejudice to any special provisions contained therein, </a:t>
            </a:r>
            <a:r>
              <a:rPr lang="en-US" sz="2700" u="sng" dirty="0"/>
              <a:t>any discrimination on grounds of nationality shall be prohibited</a:t>
            </a:r>
            <a:r>
              <a:rPr lang="pl-PL" sz="27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3663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029921"/>
            <a:ext cx="8435280" cy="576064"/>
          </a:xfrm>
        </p:spPr>
        <p:txBody>
          <a:bodyPr>
            <a:noAutofit/>
          </a:bodyPr>
          <a:lstStyle/>
          <a:p>
            <a:pPr algn="ctr"/>
            <a:r>
              <a:rPr lang="pl-PL" sz="3200" dirty="0" err="1"/>
              <a:t>Prohibition</a:t>
            </a:r>
            <a:r>
              <a:rPr lang="pl-PL" sz="3200" dirty="0"/>
              <a:t> of </a:t>
            </a:r>
            <a:r>
              <a:rPr lang="pl-PL" sz="3200" dirty="0" err="1"/>
              <a:t>discrimination</a:t>
            </a:r>
            <a:r>
              <a:rPr lang="pl-PL" sz="3200" dirty="0"/>
              <a:t> </a:t>
            </a:r>
            <a:r>
              <a:rPr lang="pl-PL" sz="3200" dirty="0" err="1"/>
              <a:t>based</a:t>
            </a:r>
            <a:r>
              <a:rPr lang="pl-PL" sz="3200" dirty="0"/>
              <a:t> on </a:t>
            </a:r>
            <a:r>
              <a:rPr lang="pl-PL" sz="3200" dirty="0" err="1"/>
              <a:t>protected</a:t>
            </a:r>
            <a:r>
              <a:rPr lang="pl-PL" sz="3200" dirty="0"/>
              <a:t> </a:t>
            </a:r>
            <a:r>
              <a:rPr lang="pl-PL" sz="3200" dirty="0" err="1"/>
              <a:t>characteristics</a:t>
            </a:r>
            <a:r>
              <a:rPr lang="pl-PL" sz="3200" dirty="0"/>
              <a:t> 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5985"/>
            <a:ext cx="8250088" cy="4392487"/>
          </a:xfrm>
        </p:spPr>
        <p:txBody>
          <a:bodyPr>
            <a:normAutofit/>
          </a:bodyPr>
          <a:lstStyle/>
          <a:p>
            <a:r>
              <a:rPr lang="pl-PL" sz="2200" dirty="0"/>
              <a:t>P</a:t>
            </a:r>
            <a:r>
              <a:rPr lang="en-US" sz="2200" dirty="0" err="1"/>
              <a:t>rohibition</a:t>
            </a:r>
            <a:r>
              <a:rPr lang="en-US" sz="2200" dirty="0"/>
              <a:t> of wage discrimination between men and</a:t>
            </a:r>
            <a:r>
              <a:rPr lang="pl-PL" sz="2200" dirty="0"/>
              <a:t> </a:t>
            </a:r>
            <a:r>
              <a:rPr lang="pl-PL" sz="2200" dirty="0" err="1"/>
              <a:t>women</a:t>
            </a:r>
            <a:r>
              <a:rPr lang="pl-PL" sz="2200" dirty="0"/>
              <a:t> (art. 119 TEEC)</a:t>
            </a:r>
          </a:p>
          <a:p>
            <a:r>
              <a:rPr lang="pl-PL" sz="2200" dirty="0" err="1"/>
              <a:t>Scope</a:t>
            </a:r>
            <a:r>
              <a:rPr lang="pl-PL" sz="2200" dirty="0"/>
              <a:t> of EU </a:t>
            </a:r>
            <a:r>
              <a:rPr lang="pl-PL" sz="2200" dirty="0" err="1"/>
              <a:t>principle</a:t>
            </a:r>
            <a:r>
              <a:rPr lang="pl-PL" sz="2200" dirty="0"/>
              <a:t> of non </a:t>
            </a:r>
            <a:r>
              <a:rPr lang="pl-PL" sz="2200" dirty="0" err="1"/>
              <a:t>disrimination</a:t>
            </a:r>
            <a:r>
              <a:rPr lang="pl-PL" sz="2200" dirty="0"/>
              <a:t>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972920"/>
              </p:ext>
            </p:extLst>
          </p:nvPr>
        </p:nvGraphicFramePr>
        <p:xfrm>
          <a:off x="683568" y="2839616"/>
          <a:ext cx="7962055" cy="3901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912">
                  <a:extLst>
                    <a:ext uri="{9D8B030D-6E8A-4147-A177-3AD203B41FA5}">
                      <a16:colId xmlns:a16="http://schemas.microsoft.com/office/drawing/2014/main" val="51124473"/>
                    </a:ext>
                  </a:extLst>
                </a:gridCol>
                <a:gridCol w="905021">
                  <a:extLst>
                    <a:ext uri="{9D8B030D-6E8A-4147-A177-3AD203B41FA5}">
                      <a16:colId xmlns:a16="http://schemas.microsoft.com/office/drawing/2014/main" val="2729489810"/>
                    </a:ext>
                  </a:extLst>
                </a:gridCol>
                <a:gridCol w="880378">
                  <a:extLst>
                    <a:ext uri="{9D8B030D-6E8A-4147-A177-3AD203B41FA5}">
                      <a16:colId xmlns:a16="http://schemas.microsoft.com/office/drawing/2014/main" val="264299276"/>
                    </a:ext>
                  </a:extLst>
                </a:gridCol>
                <a:gridCol w="1137436">
                  <a:extLst>
                    <a:ext uri="{9D8B030D-6E8A-4147-A177-3AD203B41FA5}">
                      <a16:colId xmlns:a16="http://schemas.microsoft.com/office/drawing/2014/main" val="4056201284"/>
                    </a:ext>
                  </a:extLst>
                </a:gridCol>
                <a:gridCol w="1137436">
                  <a:extLst>
                    <a:ext uri="{9D8B030D-6E8A-4147-A177-3AD203B41FA5}">
                      <a16:colId xmlns:a16="http://schemas.microsoft.com/office/drawing/2014/main" val="3981630134"/>
                    </a:ext>
                  </a:extLst>
                </a:gridCol>
                <a:gridCol w="1137436">
                  <a:extLst>
                    <a:ext uri="{9D8B030D-6E8A-4147-A177-3AD203B41FA5}">
                      <a16:colId xmlns:a16="http://schemas.microsoft.com/office/drawing/2014/main" val="1461667155"/>
                    </a:ext>
                  </a:extLst>
                </a:gridCol>
                <a:gridCol w="1137436">
                  <a:extLst>
                    <a:ext uri="{9D8B030D-6E8A-4147-A177-3AD203B41FA5}">
                      <a16:colId xmlns:a16="http://schemas.microsoft.com/office/drawing/2014/main" val="2381389694"/>
                    </a:ext>
                  </a:extLst>
                </a:gridCol>
              </a:tblGrid>
              <a:tr h="1228164">
                <a:tc>
                  <a:txBody>
                    <a:bodyPr/>
                    <a:lstStyle/>
                    <a:p>
                      <a:pPr algn="r"/>
                      <a:r>
                        <a:rPr lang="pl-PL" dirty="0" err="1"/>
                        <a:t>Grounds</a:t>
                      </a:r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r>
                        <a:rPr lang="pl-PL" dirty="0"/>
                        <a:t>Fields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Race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Religion</a:t>
                      </a:r>
                      <a:endParaRPr lang="pl-PL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Disability</a:t>
                      </a:r>
                      <a:endParaRPr lang="pl-PL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Age 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Sexual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orientation</a:t>
                      </a:r>
                      <a:endParaRPr lang="pl-PL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Sex </a:t>
                      </a:r>
                    </a:p>
                  </a:txBody>
                  <a:tcPr vert="vert" anchor="ctr"/>
                </a:tc>
                <a:extLst>
                  <a:ext uri="{0D108BD9-81ED-4DB2-BD59-A6C34878D82A}">
                    <a16:rowId xmlns:a16="http://schemas.microsoft.com/office/drawing/2014/main" val="605944930"/>
                  </a:ext>
                </a:extLst>
              </a:tr>
              <a:tr h="987675">
                <a:tc>
                  <a:txBody>
                    <a:bodyPr/>
                    <a:lstStyle/>
                    <a:p>
                      <a:r>
                        <a:rPr lang="pl-PL" sz="1600" dirty="0" err="1"/>
                        <a:t>Employement</a:t>
                      </a:r>
                      <a:r>
                        <a:rPr lang="pl-PL" sz="1600" dirty="0"/>
                        <a:t> &amp;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 err="1"/>
                        <a:t>vocational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baseline="0" dirty="0" err="1"/>
                        <a:t>training</a:t>
                      </a:r>
                      <a:r>
                        <a:rPr lang="pl-PL" sz="1600" baseline="0" dirty="0"/>
                        <a:t>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100087"/>
                  </a:ext>
                </a:extLst>
              </a:tr>
              <a:tr h="495184">
                <a:tc>
                  <a:txBody>
                    <a:bodyPr/>
                    <a:lstStyle/>
                    <a:p>
                      <a:r>
                        <a:rPr lang="pl-PL" sz="1600" dirty="0" err="1"/>
                        <a:t>Education</a:t>
                      </a:r>
                      <a:r>
                        <a:rPr lang="pl-PL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466894"/>
                  </a:ext>
                </a:extLst>
              </a:tr>
              <a:tr h="595364">
                <a:tc>
                  <a:txBody>
                    <a:bodyPr/>
                    <a:lstStyle/>
                    <a:p>
                      <a:r>
                        <a:rPr lang="pl-PL" sz="1600" dirty="0" err="1"/>
                        <a:t>Goods</a:t>
                      </a:r>
                      <a:r>
                        <a:rPr lang="pl-PL" sz="1600" dirty="0"/>
                        <a:t> &amp; services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4624123"/>
                  </a:ext>
                </a:extLst>
              </a:tr>
              <a:tr h="595364">
                <a:tc>
                  <a:txBody>
                    <a:bodyPr/>
                    <a:lstStyle/>
                    <a:p>
                      <a:r>
                        <a:rPr lang="pl-PL" sz="1600" dirty="0" err="1"/>
                        <a:t>Social</a:t>
                      </a:r>
                      <a:r>
                        <a:rPr lang="pl-PL" sz="1600" dirty="0"/>
                        <a:t> </a:t>
                      </a:r>
                      <a:r>
                        <a:rPr lang="pl-PL" sz="1600" dirty="0" err="1"/>
                        <a:t>protection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5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08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029921"/>
            <a:ext cx="8435280" cy="576064"/>
          </a:xfrm>
        </p:spPr>
        <p:txBody>
          <a:bodyPr>
            <a:noAutofit/>
          </a:bodyPr>
          <a:lstStyle/>
          <a:p>
            <a:pPr algn="ctr"/>
            <a:r>
              <a:rPr lang="pl-PL" sz="3200" dirty="0" err="1"/>
              <a:t>Conclusion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5985"/>
            <a:ext cx="8250088" cy="4392487"/>
          </a:xfrm>
        </p:spPr>
        <p:txBody>
          <a:bodyPr>
            <a:normAutofit/>
          </a:bodyPr>
          <a:lstStyle/>
          <a:p>
            <a:r>
              <a:rPr lang="pl-PL" sz="2200" dirty="0"/>
              <a:t>EU: </a:t>
            </a:r>
            <a:r>
              <a:rPr lang="pl-PL" sz="2200" dirty="0" err="1"/>
              <a:t>legitimization</a:t>
            </a:r>
            <a:r>
              <a:rPr lang="pl-PL" sz="2200" dirty="0"/>
              <a:t> </a:t>
            </a:r>
            <a:r>
              <a:rPr lang="pl-PL" sz="2200" dirty="0" err="1"/>
              <a:t>through</a:t>
            </a:r>
            <a:r>
              <a:rPr lang="pl-PL" sz="2200" dirty="0"/>
              <a:t> </a:t>
            </a:r>
            <a:r>
              <a:rPr lang="pl-PL" sz="2200" dirty="0" err="1"/>
              <a:t>values</a:t>
            </a:r>
            <a:endParaRPr lang="pl-PL" sz="2200"/>
          </a:p>
          <a:p>
            <a:pPr marL="109728" indent="0">
              <a:buNone/>
            </a:pPr>
            <a:endParaRPr lang="pl-PL" sz="2200" dirty="0"/>
          </a:p>
          <a:p>
            <a:r>
              <a:rPr lang="pl-PL" sz="2200" dirty="0"/>
              <a:t>Art. 7 TEU: </a:t>
            </a:r>
            <a:r>
              <a:rPr lang="pl-PL" sz="2200" dirty="0" err="1"/>
              <a:t>preventive</a:t>
            </a:r>
            <a:r>
              <a:rPr lang="pl-PL" sz="2200" dirty="0"/>
              <a:t> </a:t>
            </a:r>
            <a:r>
              <a:rPr lang="pl-PL" sz="2200" dirty="0" err="1"/>
              <a:t>or</a:t>
            </a:r>
            <a:r>
              <a:rPr lang="pl-PL" sz="2200" dirty="0"/>
              <a:t>/and </a:t>
            </a:r>
            <a:r>
              <a:rPr lang="pl-PL" sz="2200" dirty="0" err="1"/>
              <a:t>sanctioning</a:t>
            </a:r>
            <a:r>
              <a:rPr lang="pl-PL" sz="2200" dirty="0"/>
              <a:t> </a:t>
            </a:r>
            <a:r>
              <a:rPr lang="pl-PL" sz="2200" dirty="0" err="1"/>
              <a:t>mechanisms</a:t>
            </a:r>
            <a:r>
              <a:rPr lang="pl-PL" sz="2200" dirty="0"/>
              <a:t> for </a:t>
            </a:r>
            <a:r>
              <a:rPr lang="pl-PL" sz="2200" dirty="0" err="1"/>
              <a:t>breaching</a:t>
            </a:r>
            <a:r>
              <a:rPr lang="pl-PL" sz="2200" dirty="0"/>
              <a:t> EU </a:t>
            </a:r>
            <a:r>
              <a:rPr lang="pl-PL" sz="2200" dirty="0" err="1"/>
              <a:t>values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677865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715200" cy="3370386"/>
          </a:xfrm>
        </p:spPr>
        <p:txBody>
          <a:bodyPr anchor="ctr">
            <a:normAutofit/>
          </a:bodyPr>
          <a:lstStyle/>
          <a:p>
            <a:pPr algn="ctr"/>
            <a:r>
              <a:rPr lang="pl-PL" sz="4000" dirty="0" err="1"/>
              <a:t>Thank</a:t>
            </a:r>
            <a:r>
              <a:rPr lang="pl-PL" sz="4000" dirty="0"/>
              <a:t> </a:t>
            </a:r>
            <a:r>
              <a:rPr lang="pl-PL" sz="4000" dirty="0" err="1"/>
              <a:t>you</a:t>
            </a:r>
            <a:r>
              <a:rPr lang="pl-PL" sz="4000" dirty="0"/>
              <a:t> </a:t>
            </a:r>
            <a:r>
              <a:rPr lang="pl-PL" sz="4000" dirty="0" err="1"/>
              <a:t>very</a:t>
            </a:r>
            <a:r>
              <a:rPr lang="pl-PL" sz="4000" dirty="0"/>
              <a:t> much for </a:t>
            </a:r>
            <a:r>
              <a:rPr lang="pl-PL" sz="4000" dirty="0" err="1"/>
              <a:t>your</a:t>
            </a:r>
            <a:r>
              <a:rPr lang="pl-PL" sz="4000" dirty="0"/>
              <a:t> </a:t>
            </a:r>
            <a:r>
              <a:rPr lang="pl-PL" sz="4000" dirty="0" err="1"/>
              <a:t>attention</a:t>
            </a:r>
            <a:r>
              <a:rPr lang="pl-PL" sz="4000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365104"/>
            <a:ext cx="7529264" cy="2108848"/>
          </a:xfrm>
        </p:spPr>
        <p:txBody>
          <a:bodyPr>
            <a:normAutofit/>
          </a:bodyPr>
          <a:lstStyle/>
          <a:p>
            <a:pPr marL="411480" lvl="1" indent="0" algn="ctr">
              <a:buNone/>
            </a:pPr>
            <a:r>
              <a:rPr lang="pl-PL" sz="3000" dirty="0"/>
              <a:t>szczerba.aleksandra@gmail.com</a:t>
            </a:r>
          </a:p>
        </p:txBody>
      </p:sp>
    </p:spTree>
    <p:extLst>
      <p:ext uri="{BB962C8B-B14F-4D97-AF65-F5344CB8AC3E}">
        <p14:creationId xmlns:p14="http://schemas.microsoft.com/office/powerpoint/2010/main" val="8127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AGENDA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The EU as </a:t>
            </a:r>
            <a:r>
              <a:rPr lang="pl-PL" dirty="0" err="1"/>
              <a:t>community</a:t>
            </a:r>
            <a:r>
              <a:rPr lang="pl-PL" dirty="0"/>
              <a:t> of </a:t>
            </a:r>
            <a:r>
              <a:rPr lang="pl-PL" dirty="0" err="1"/>
              <a:t>values</a:t>
            </a:r>
            <a:endParaRPr lang="pl-PL" dirty="0"/>
          </a:p>
          <a:p>
            <a:pPr marL="109728" indent="0">
              <a:buNone/>
            </a:pPr>
            <a:endParaRPr lang="pl-PL" dirty="0"/>
          </a:p>
          <a:p>
            <a:r>
              <a:rPr lang="pl-PL" dirty="0" err="1"/>
              <a:t>Equality</a:t>
            </a:r>
            <a:r>
              <a:rPr lang="en-US" dirty="0"/>
              <a:t> of the Member States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Equality</a:t>
            </a:r>
            <a:r>
              <a:rPr lang="pl-PL" dirty="0"/>
              <a:t> of EU </a:t>
            </a:r>
            <a:r>
              <a:rPr lang="pl-PL" dirty="0" err="1"/>
              <a:t>citizens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Prohibition</a:t>
            </a:r>
            <a:r>
              <a:rPr lang="pl-PL" dirty="0"/>
              <a:t> of </a:t>
            </a:r>
            <a:r>
              <a:rPr lang="pl-PL" dirty="0" err="1"/>
              <a:t>discrimination</a:t>
            </a:r>
            <a:r>
              <a:rPr lang="pl-PL" dirty="0"/>
              <a:t> </a:t>
            </a:r>
            <a:r>
              <a:rPr lang="pl-PL" dirty="0" err="1"/>
              <a:t>based</a:t>
            </a:r>
            <a:r>
              <a:rPr lang="pl-PL" dirty="0"/>
              <a:t> on </a:t>
            </a:r>
            <a:r>
              <a:rPr lang="pl-PL" dirty="0" err="1"/>
              <a:t>protected</a:t>
            </a:r>
            <a:r>
              <a:rPr lang="pl-PL" dirty="0"/>
              <a:t> </a:t>
            </a:r>
            <a:r>
              <a:rPr lang="pl-PL" dirty="0" err="1"/>
              <a:t>characteristics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261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The EU as a </a:t>
            </a:r>
            <a:r>
              <a:rPr lang="pl-PL" dirty="0" err="1"/>
              <a:t>community</a:t>
            </a:r>
            <a:r>
              <a:rPr lang="pl-PL" dirty="0"/>
              <a:t> of </a:t>
            </a:r>
            <a:r>
              <a:rPr lang="pl-PL" dirty="0" err="1"/>
              <a:t>values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1951/1957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dirty="0" err="1">
                <a:sym typeface="Wingdings" panose="05000000000000000000" pitchFamily="2" charset="2"/>
              </a:rPr>
              <a:t>economic</a:t>
            </a: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err="1">
                <a:sym typeface="Wingdings" panose="05000000000000000000" pitchFamily="2" charset="2"/>
              </a:rPr>
              <a:t>communities</a:t>
            </a:r>
            <a:r>
              <a:rPr lang="pl-PL" dirty="0">
                <a:sym typeface="Wingdings" panose="05000000000000000000" pitchFamily="2" charset="2"/>
              </a:rPr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1992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dirty="0" err="1">
                <a:sym typeface="Wingdings" panose="05000000000000000000" pitchFamily="2" charset="2"/>
              </a:rPr>
              <a:t>political</a:t>
            </a: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err="1">
                <a:sym typeface="Wingdings" panose="05000000000000000000" pitchFamily="2" charset="2"/>
              </a:rPr>
              <a:t>community</a:t>
            </a:r>
            <a:endParaRPr lang="pl-PL" sz="2000" i="1" dirty="0">
              <a:sym typeface="Wingdings" panose="05000000000000000000" pitchFamily="2" charset="2"/>
            </a:endParaRPr>
          </a:p>
          <a:p>
            <a:endParaRPr lang="pl-PL" i="1" dirty="0">
              <a:sym typeface="Wingdings" panose="05000000000000000000" pitchFamily="2" charset="2"/>
            </a:endParaRPr>
          </a:p>
          <a:p>
            <a:r>
              <a:rPr lang="pl-PL" dirty="0">
                <a:sym typeface="Wingdings" panose="05000000000000000000" pitchFamily="2" charset="2"/>
              </a:rPr>
              <a:t>2009  </a:t>
            </a:r>
            <a:r>
              <a:rPr lang="pl-PL" dirty="0" err="1">
                <a:sym typeface="Wingdings" panose="05000000000000000000" pitchFamily="2" charset="2"/>
              </a:rPr>
              <a:t>community</a:t>
            </a:r>
            <a:r>
              <a:rPr lang="pl-PL" dirty="0">
                <a:sym typeface="Wingdings" panose="05000000000000000000" pitchFamily="2" charset="2"/>
              </a:rPr>
              <a:t> of </a:t>
            </a:r>
            <a:r>
              <a:rPr lang="pl-PL" dirty="0" err="1">
                <a:sym typeface="Wingdings" panose="05000000000000000000" pitchFamily="2" charset="2"/>
              </a:rPr>
              <a:t>values</a:t>
            </a:r>
            <a:r>
              <a:rPr lang="pl-PL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45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The EU as a </a:t>
            </a:r>
            <a:r>
              <a:rPr lang="pl-PL" dirty="0" err="1"/>
              <a:t>community</a:t>
            </a:r>
            <a:r>
              <a:rPr lang="pl-PL" dirty="0"/>
              <a:t> of </a:t>
            </a:r>
            <a:r>
              <a:rPr lang="pl-PL" dirty="0" err="1"/>
              <a:t>values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Art.2 TEU</a:t>
            </a:r>
          </a:p>
          <a:p>
            <a:pPr marL="109728" indent="0">
              <a:buNone/>
            </a:pPr>
            <a:r>
              <a:rPr lang="pl-PL" i="1" dirty="0">
                <a:sym typeface="Wingdings" panose="05000000000000000000" pitchFamily="2" charset="2"/>
              </a:rPr>
              <a:t>„</a:t>
            </a:r>
            <a:r>
              <a:rPr lang="en-US" dirty="0"/>
              <a:t> </a:t>
            </a:r>
            <a:r>
              <a:rPr lang="en-US" u="sng" dirty="0"/>
              <a:t>The Union is founded on the values of</a:t>
            </a:r>
            <a:r>
              <a:rPr lang="en-US" dirty="0"/>
              <a:t> respect for human dignity, freedom, democracy, </a:t>
            </a:r>
            <a:r>
              <a:rPr lang="en-US" i="1" dirty="0"/>
              <a:t>equality</a:t>
            </a:r>
            <a:r>
              <a:rPr lang="en-US" dirty="0"/>
              <a:t>, the rule of law and respect for human rights, including the rights of persons belonging to minorities. </a:t>
            </a:r>
            <a:endParaRPr lang="pl-PL" dirty="0"/>
          </a:p>
          <a:p>
            <a:pPr marL="109728" indent="0">
              <a:buNone/>
            </a:pPr>
            <a:r>
              <a:rPr lang="en-US" u="sng" dirty="0"/>
              <a:t>These values are common to the Member States </a:t>
            </a:r>
            <a:r>
              <a:rPr lang="en-US" dirty="0"/>
              <a:t>in a society in which pluralism, non-discrimination, tolerance, justice, solidarity and </a:t>
            </a:r>
            <a:r>
              <a:rPr lang="en-US" i="1" dirty="0"/>
              <a:t>equality between women and men</a:t>
            </a:r>
            <a:r>
              <a:rPr lang="en-US" dirty="0"/>
              <a:t> prevail</a:t>
            </a:r>
            <a:r>
              <a:rPr lang="pl-PL" dirty="0"/>
              <a:t>”.</a:t>
            </a:r>
            <a:endParaRPr lang="pl-PL" i="1" dirty="0">
              <a:sym typeface="Wingdings" panose="05000000000000000000" pitchFamily="2" charset="2"/>
            </a:endParaRPr>
          </a:p>
          <a:p>
            <a:pPr marL="109728" indent="0">
              <a:buNone/>
            </a:pPr>
            <a:endParaRPr lang="pl-P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110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The EU as a </a:t>
            </a:r>
            <a:r>
              <a:rPr lang="pl-PL" dirty="0" err="1"/>
              <a:t>community</a:t>
            </a:r>
            <a:r>
              <a:rPr lang="pl-PL" dirty="0"/>
              <a:t> of </a:t>
            </a:r>
            <a:r>
              <a:rPr lang="pl-PL" dirty="0" err="1"/>
              <a:t>values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Art.3 TEU</a:t>
            </a:r>
          </a:p>
          <a:p>
            <a:pPr marL="624078" indent="-514350">
              <a:buAutoNum type="arabicPeriod"/>
            </a:pPr>
            <a:r>
              <a:rPr lang="pl-PL" dirty="0">
                <a:sym typeface="Wingdings" panose="05000000000000000000" pitchFamily="2" charset="2"/>
              </a:rPr>
              <a:t>„</a:t>
            </a:r>
            <a:r>
              <a:rPr lang="pl-PL" u="sng" dirty="0">
                <a:sym typeface="Wingdings" panose="05000000000000000000" pitchFamily="2" charset="2"/>
              </a:rPr>
              <a:t>T</a:t>
            </a:r>
            <a:r>
              <a:rPr lang="en-US" u="sng" dirty="0"/>
              <a:t>he Union's aim is to promote</a:t>
            </a:r>
            <a:r>
              <a:rPr lang="en-US" dirty="0"/>
              <a:t> peace, </a:t>
            </a:r>
            <a:r>
              <a:rPr lang="en-US" u="sng" dirty="0"/>
              <a:t>its values </a:t>
            </a:r>
            <a:r>
              <a:rPr lang="en-US" dirty="0"/>
              <a:t>and the well-being of its people</a:t>
            </a:r>
            <a:r>
              <a:rPr lang="pl-PL" dirty="0"/>
              <a:t>”</a:t>
            </a:r>
          </a:p>
          <a:p>
            <a:pPr marL="624078" indent="-514350">
              <a:buAutoNum type="arabicPeriod"/>
            </a:pPr>
            <a:r>
              <a:rPr lang="pl-PL" u="sng" dirty="0"/>
              <a:t>„The Union (….) </a:t>
            </a:r>
            <a:r>
              <a:rPr lang="pl-PL" u="sng" dirty="0" err="1"/>
              <a:t>shall</a:t>
            </a:r>
            <a:r>
              <a:rPr lang="en-US" u="sng" dirty="0"/>
              <a:t> combat </a:t>
            </a:r>
            <a:r>
              <a:rPr lang="en-US" dirty="0"/>
              <a:t>social exclusion and </a:t>
            </a:r>
            <a:r>
              <a:rPr lang="en-US" i="1" dirty="0"/>
              <a:t>discrimination</a:t>
            </a:r>
            <a:r>
              <a:rPr lang="en-US" dirty="0"/>
              <a:t>, and </a:t>
            </a:r>
            <a:r>
              <a:rPr lang="en-US" u="sng" dirty="0"/>
              <a:t>shall promote</a:t>
            </a:r>
            <a:r>
              <a:rPr lang="en-US" dirty="0"/>
              <a:t> social justice and protection, </a:t>
            </a:r>
            <a:r>
              <a:rPr lang="en-US" i="1" dirty="0"/>
              <a:t>equality between women and men</a:t>
            </a:r>
            <a:r>
              <a:rPr lang="en-US" dirty="0"/>
              <a:t>, solidarity between generations and protection of the rights of the child</a:t>
            </a:r>
            <a:r>
              <a:rPr lang="pl-PL" dirty="0"/>
              <a:t>”</a:t>
            </a:r>
            <a:r>
              <a:rPr lang="en-US" dirty="0"/>
              <a:t>.</a:t>
            </a:r>
            <a:endParaRPr lang="pl-PL" dirty="0"/>
          </a:p>
          <a:p>
            <a:pPr marL="624078" indent="-514350">
              <a:buAutoNum type="arabicPeriod"/>
            </a:pPr>
            <a:r>
              <a:rPr lang="pl-PL" dirty="0"/>
              <a:t>„</a:t>
            </a:r>
            <a:r>
              <a:rPr lang="pl-PL" u="sng" dirty="0"/>
              <a:t>I</a:t>
            </a:r>
            <a:r>
              <a:rPr lang="en-US" u="sng" dirty="0"/>
              <a:t>n its relations with the wider world, the Union shall uphold and promote its values</a:t>
            </a:r>
            <a:r>
              <a:rPr lang="pl-PL" u="sng" dirty="0"/>
              <a:t> </a:t>
            </a:r>
            <a:r>
              <a:rPr lang="en-US" dirty="0"/>
              <a:t>and interests and contribute to the protection of its citizens</a:t>
            </a:r>
            <a:r>
              <a:rPr lang="pl-PL" dirty="0"/>
              <a:t>”.</a:t>
            </a:r>
            <a:endParaRPr lang="pl-PL" u="sng" dirty="0"/>
          </a:p>
          <a:p>
            <a:pPr marL="109728" indent="0">
              <a:buNone/>
            </a:pPr>
            <a:r>
              <a:rPr lang="en-US" dirty="0"/>
              <a:t> </a:t>
            </a:r>
            <a:endParaRPr lang="pl-P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998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</a:t>
            </a:r>
            <a:r>
              <a:rPr lang="en-US" dirty="0"/>
              <a:t>quality principle </a:t>
            </a:r>
            <a:r>
              <a:rPr lang="pl-PL" dirty="0"/>
              <a:t>in</a:t>
            </a:r>
            <a:r>
              <a:rPr lang="en-US" dirty="0"/>
              <a:t> EU law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fundamental value of the EU legal order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Equivocal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status </a:t>
            </a:r>
          </a:p>
          <a:p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General </a:t>
            </a:r>
            <a:r>
              <a:rPr lang="pl-PL" dirty="0" err="1"/>
              <a:t>principle</a:t>
            </a:r>
            <a:r>
              <a:rPr lang="pl-PL" dirty="0"/>
              <a:t> of EU law </a:t>
            </a:r>
            <a:r>
              <a:rPr lang="pl-PL" sz="2000" dirty="0"/>
              <a:t>(</a:t>
            </a:r>
            <a:r>
              <a:rPr lang="en-US" sz="2000" dirty="0"/>
              <a:t>Cases 117/76 and 16/77 </a:t>
            </a:r>
            <a:r>
              <a:rPr lang="en-US" sz="2000" dirty="0" err="1"/>
              <a:t>Ruckdeschel</a:t>
            </a:r>
            <a:r>
              <a:rPr lang="pl-PL" sz="2000" dirty="0"/>
              <a:t>);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Fundamental</a:t>
            </a:r>
            <a:r>
              <a:rPr lang="pl-PL" dirty="0"/>
              <a:t> (</a:t>
            </a:r>
            <a:r>
              <a:rPr lang="pl-PL" dirty="0" err="1"/>
              <a:t>human</a:t>
            </a:r>
            <a:r>
              <a:rPr lang="pl-PL" dirty="0"/>
              <a:t>) </a:t>
            </a:r>
            <a:r>
              <a:rPr lang="pl-PL" dirty="0" err="1"/>
              <a:t>right</a:t>
            </a:r>
            <a:r>
              <a:rPr lang="pl-PL" dirty="0"/>
              <a:t> </a:t>
            </a:r>
            <a:r>
              <a:rPr lang="pl-PL" sz="2000" dirty="0"/>
              <a:t>(Case 149/77 </a:t>
            </a:r>
            <a:r>
              <a:rPr lang="pl-PL" sz="2000" dirty="0" err="1"/>
              <a:t>Gabrielle</a:t>
            </a:r>
            <a:r>
              <a:rPr lang="pl-PL" sz="2000" dirty="0"/>
              <a:t> </a:t>
            </a:r>
            <a:r>
              <a:rPr lang="pl-PL" sz="2000" dirty="0" err="1"/>
              <a:t>Defrenne</a:t>
            </a:r>
            <a:r>
              <a:rPr lang="pl-PL" sz="2000" dirty="0"/>
              <a:t>, art. 21 of the </a:t>
            </a:r>
            <a:r>
              <a:rPr lang="en-US" sz="2000" dirty="0"/>
              <a:t>Charter </a:t>
            </a:r>
            <a:r>
              <a:rPr lang="pl-PL" sz="2000" dirty="0"/>
              <a:t>of </a:t>
            </a:r>
            <a:r>
              <a:rPr lang="en-US" sz="2000" dirty="0"/>
              <a:t>Fundamental Rights</a:t>
            </a:r>
            <a:r>
              <a:rPr lang="pl-PL" sz="2000" dirty="0"/>
              <a:t> o</a:t>
            </a:r>
            <a:r>
              <a:rPr lang="en-US" sz="2000" dirty="0"/>
              <a:t>f </a:t>
            </a:r>
            <a:r>
              <a:rPr lang="pl-PL" sz="2000" dirty="0"/>
              <a:t>t</a:t>
            </a:r>
            <a:r>
              <a:rPr lang="en-US" sz="2000" dirty="0"/>
              <a:t>he European Union</a:t>
            </a:r>
            <a:r>
              <a:rPr lang="pl-PL" sz="2000" dirty="0"/>
              <a:t>);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000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035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</a:t>
            </a:r>
            <a:r>
              <a:rPr lang="en-US" dirty="0"/>
              <a:t>quality principle </a:t>
            </a:r>
            <a:r>
              <a:rPr lang="pl-PL" dirty="0"/>
              <a:t>in</a:t>
            </a:r>
            <a:r>
              <a:rPr lang="en-US" dirty="0"/>
              <a:t> EU law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en-US" dirty="0"/>
              <a:t>comparable situations must not be treated differently, and different situations must not be treated in the same way, </a:t>
            </a:r>
            <a:r>
              <a:rPr lang="en-US" i="1" dirty="0"/>
              <a:t>unless such treatment is objectively justified</a:t>
            </a:r>
            <a:r>
              <a:rPr lang="pl-PL" dirty="0"/>
              <a:t> </a:t>
            </a:r>
            <a:r>
              <a:rPr lang="pl-PL" sz="2000" dirty="0"/>
              <a:t>(C‑236/09 Test-</a:t>
            </a:r>
            <a:r>
              <a:rPr lang="pl-PL" sz="2000" dirty="0" err="1"/>
              <a:t>Achats</a:t>
            </a:r>
            <a:r>
              <a:rPr lang="pl-PL" sz="2000" dirty="0"/>
              <a:t> ASBL)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59702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</a:t>
            </a:r>
            <a:r>
              <a:rPr lang="en-US" dirty="0"/>
              <a:t>quality </a:t>
            </a:r>
            <a:r>
              <a:rPr lang="pl-PL" dirty="0"/>
              <a:t>of </a:t>
            </a:r>
            <a:r>
              <a:rPr lang="pl-PL" dirty="0" err="1"/>
              <a:t>Member</a:t>
            </a:r>
            <a:r>
              <a:rPr lang="pl-PL" dirty="0"/>
              <a:t> </a:t>
            </a:r>
            <a:r>
              <a:rPr lang="pl-PL" dirty="0" err="1"/>
              <a:t>States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Art. 4 (2) TEU</a:t>
            </a:r>
          </a:p>
          <a:p>
            <a:pPr marL="109728" indent="0">
              <a:buNone/>
            </a:pPr>
            <a:r>
              <a:rPr lang="pl-PL" sz="2000" dirty="0"/>
              <a:t>„</a:t>
            </a:r>
            <a:r>
              <a:rPr lang="en-US" dirty="0"/>
              <a:t> </a:t>
            </a:r>
            <a:r>
              <a:rPr lang="en-US" u="sng" dirty="0"/>
              <a:t>The Union shall respect the equality of Member States</a:t>
            </a:r>
            <a:r>
              <a:rPr lang="en-US" dirty="0"/>
              <a:t> before the Treaties as well as their national identities, inherent in their fundamental structures, political and constitutional, inclusive of regional and local self-government</a:t>
            </a:r>
            <a:r>
              <a:rPr lang="pl-PL" dirty="0"/>
              <a:t> (…)”</a:t>
            </a:r>
            <a:r>
              <a:rPr lang="en-US" dirty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69233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E</a:t>
            </a:r>
            <a:r>
              <a:rPr lang="en-US" dirty="0"/>
              <a:t>quality </a:t>
            </a:r>
            <a:r>
              <a:rPr lang="pl-PL" dirty="0"/>
              <a:t>of </a:t>
            </a:r>
            <a:r>
              <a:rPr lang="pl-PL" dirty="0" err="1"/>
              <a:t>Member</a:t>
            </a:r>
            <a:r>
              <a:rPr lang="pl-PL" dirty="0"/>
              <a:t> </a:t>
            </a:r>
            <a:r>
              <a:rPr lang="pl-PL" dirty="0" err="1"/>
              <a:t>States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900" dirty="0" err="1"/>
              <a:t>Ordinary</a:t>
            </a:r>
            <a:r>
              <a:rPr lang="pl-PL" sz="2900" dirty="0"/>
              <a:t> </a:t>
            </a:r>
            <a:r>
              <a:rPr lang="pl-PL" sz="2900" dirty="0" err="1"/>
              <a:t>revision</a:t>
            </a:r>
            <a:r>
              <a:rPr lang="pl-PL" sz="2900" dirty="0"/>
              <a:t> </a:t>
            </a:r>
            <a:r>
              <a:rPr lang="pl-PL" sz="2900" dirty="0" err="1"/>
              <a:t>procedure</a:t>
            </a:r>
            <a:r>
              <a:rPr lang="pl-PL" sz="2900" dirty="0"/>
              <a:t>  - art. 48 (4) TEU</a:t>
            </a:r>
          </a:p>
          <a:p>
            <a:pPr marL="109728" indent="0">
              <a:buNone/>
            </a:pPr>
            <a:endParaRPr lang="pl-PL" sz="2000" dirty="0"/>
          </a:p>
          <a:p>
            <a:pPr marL="109728" indent="0">
              <a:buNone/>
            </a:pPr>
            <a:r>
              <a:rPr lang="pl-PL" sz="2000" dirty="0"/>
              <a:t>„(…) </a:t>
            </a:r>
            <a:r>
              <a:rPr lang="en-US" sz="2000" dirty="0"/>
              <a:t>The amendments shall enter into force after being ratified </a:t>
            </a:r>
            <a:r>
              <a:rPr lang="en-US" sz="2000" u="sng" dirty="0"/>
              <a:t>by all the Member States</a:t>
            </a:r>
            <a:r>
              <a:rPr lang="en-US" sz="2000" dirty="0"/>
              <a:t> in accordance with their respective constitutional requirements</a:t>
            </a:r>
            <a:r>
              <a:rPr lang="pl-PL" sz="2000" dirty="0"/>
              <a:t>”</a:t>
            </a:r>
          </a:p>
          <a:p>
            <a:pPr marL="109728" indent="0">
              <a:buNone/>
            </a:pPr>
            <a:endParaRPr lang="pl-P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900" dirty="0" err="1"/>
              <a:t>Simplified</a:t>
            </a:r>
            <a:r>
              <a:rPr lang="pl-PL" sz="2900" dirty="0"/>
              <a:t> </a:t>
            </a:r>
            <a:r>
              <a:rPr lang="pl-PL" sz="2900" dirty="0" err="1"/>
              <a:t>revision</a:t>
            </a:r>
            <a:r>
              <a:rPr lang="pl-PL" sz="2900" dirty="0"/>
              <a:t> </a:t>
            </a:r>
            <a:r>
              <a:rPr lang="pl-PL" sz="2900" dirty="0" err="1"/>
              <a:t>porcedures</a:t>
            </a:r>
            <a:r>
              <a:rPr lang="pl-PL" sz="2900" dirty="0"/>
              <a:t> – art. 48 (6) TEU</a:t>
            </a:r>
          </a:p>
          <a:p>
            <a:pPr marL="109728" indent="0">
              <a:buNone/>
            </a:pPr>
            <a:r>
              <a:rPr lang="pl-PL" sz="2100" dirty="0"/>
              <a:t>„</a:t>
            </a:r>
            <a:r>
              <a:rPr lang="en-US" sz="2100" dirty="0"/>
              <a:t>The European Council may adopt a decision amending all or part of the provisions of Part Three of the Treaty on the Functioning of the European Union. </a:t>
            </a:r>
            <a:r>
              <a:rPr lang="en-US" sz="2100" u="sng" dirty="0"/>
              <a:t>The European Council shall act by unanimity </a:t>
            </a:r>
            <a:r>
              <a:rPr lang="en-US" sz="2100" dirty="0"/>
              <a:t>after consulting the European Parliament and the Commission, and the European Central Bank in the case of institutional changes in the monetary area. </a:t>
            </a:r>
            <a:r>
              <a:rPr lang="en-US" sz="2100" u="sng" dirty="0"/>
              <a:t>That decision shall not enter into force until it is approved by the Member States </a:t>
            </a:r>
            <a:r>
              <a:rPr lang="en-US" sz="2100" dirty="0"/>
              <a:t>in accordance with their respective constitutional requirements</a:t>
            </a:r>
            <a:r>
              <a:rPr lang="pl-PL" sz="21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0335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658</TotalTime>
  <Words>788</Words>
  <Application>Microsoft Office PowerPoint</Application>
  <PresentationFormat>Pokaz na ekranie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Georgia</vt:lpstr>
      <vt:lpstr>Trebuchet MS</vt:lpstr>
      <vt:lpstr>Wingdings</vt:lpstr>
      <vt:lpstr>Wingdings 2</vt:lpstr>
      <vt:lpstr>Wielkomiejski</vt:lpstr>
      <vt:lpstr>60 Years of Sharing EU Values: the case of equality</vt:lpstr>
      <vt:lpstr>AGENDA</vt:lpstr>
      <vt:lpstr>The EU as a community of values  </vt:lpstr>
      <vt:lpstr>The EU as a community of values  </vt:lpstr>
      <vt:lpstr>The EU as a community of values  </vt:lpstr>
      <vt:lpstr>Equality principle in EU law </vt:lpstr>
      <vt:lpstr>Equality principle in EU law </vt:lpstr>
      <vt:lpstr>Equality of Member States  </vt:lpstr>
      <vt:lpstr>Equality of Member States  </vt:lpstr>
      <vt:lpstr>Equality of the Member States  </vt:lpstr>
      <vt:lpstr>Equality of the EU citizens </vt:lpstr>
      <vt:lpstr>Prohibition of discrimination based on protected characteristics  </vt:lpstr>
      <vt:lpstr>Conclusion </vt:lpstr>
      <vt:lpstr>Thank you very much for your 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responsibility for breach of EU principle of equal treatment</dc:title>
  <dc:creator>Aleksandra Szczerba-Zawada</dc:creator>
  <cp:lastModifiedBy>Aleksandra Szczerba-Zawada</cp:lastModifiedBy>
  <cp:revision>43</cp:revision>
  <dcterms:created xsi:type="dcterms:W3CDTF">2015-11-05T12:06:15Z</dcterms:created>
  <dcterms:modified xsi:type="dcterms:W3CDTF">2017-05-24T08:17:58Z</dcterms:modified>
</cp:coreProperties>
</file>