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260" r:id="rId2"/>
    <p:sldId id="262" r:id="rId3"/>
    <p:sldId id="311" r:id="rId4"/>
    <p:sldId id="310" r:id="rId5"/>
    <p:sldId id="273" r:id="rId6"/>
    <p:sldId id="264" r:id="rId7"/>
    <p:sldId id="272" r:id="rId8"/>
    <p:sldId id="304" r:id="rId9"/>
    <p:sldId id="266" r:id="rId10"/>
    <p:sldId id="305" r:id="rId11"/>
    <p:sldId id="282" r:id="rId12"/>
    <p:sldId id="275" r:id="rId13"/>
    <p:sldId id="276" r:id="rId14"/>
    <p:sldId id="306" r:id="rId15"/>
    <p:sldId id="277" r:id="rId16"/>
    <p:sldId id="278" r:id="rId17"/>
    <p:sldId id="279" r:id="rId18"/>
    <p:sldId id="270" r:id="rId19"/>
    <p:sldId id="268" r:id="rId20"/>
    <p:sldId id="288" r:id="rId21"/>
    <p:sldId id="289" r:id="rId22"/>
    <p:sldId id="284" r:id="rId23"/>
    <p:sldId id="292" r:id="rId24"/>
    <p:sldId id="287" r:id="rId25"/>
    <p:sldId id="307" r:id="rId26"/>
    <p:sldId id="290" r:id="rId27"/>
    <p:sldId id="291" r:id="rId28"/>
    <p:sldId id="295" r:id="rId29"/>
    <p:sldId id="293" r:id="rId30"/>
    <p:sldId id="297" r:id="rId31"/>
    <p:sldId id="294" r:id="rId32"/>
    <p:sldId id="296" r:id="rId33"/>
    <p:sldId id="300" r:id="rId34"/>
    <p:sldId id="298" r:id="rId35"/>
    <p:sldId id="299" r:id="rId36"/>
    <p:sldId id="303" r:id="rId37"/>
    <p:sldId id="308" r:id="rId38"/>
    <p:sldId id="261" r:id="rId39"/>
  </p:sldIdLst>
  <p:sldSz cx="9144000" cy="6858000" type="screen4x3"/>
  <p:notesSz cx="6858000" cy="9144000"/>
  <p:defaultTextStyle>
    <a:defPPr>
      <a:defRPr lang="pl-PL"/>
    </a:defPPr>
    <a:lvl1pPr algn="ctr" rtl="0" fontAlgn="base">
      <a:spcBef>
        <a:spcPct val="0"/>
      </a:spcBef>
      <a:spcAft>
        <a:spcPct val="0"/>
      </a:spcAft>
      <a:defRPr sz="1200" kern="1200">
        <a:solidFill>
          <a:srgbClr val="898989"/>
        </a:solidFill>
        <a:latin typeface="Calibri" pitchFamily="34" charset="0"/>
        <a:ea typeface="+mn-ea"/>
        <a:cs typeface="+mn-cs"/>
      </a:defRPr>
    </a:lvl1pPr>
    <a:lvl2pPr marL="457200" algn="ctr" rtl="0" fontAlgn="base">
      <a:spcBef>
        <a:spcPct val="0"/>
      </a:spcBef>
      <a:spcAft>
        <a:spcPct val="0"/>
      </a:spcAft>
      <a:defRPr sz="1200" kern="1200">
        <a:solidFill>
          <a:srgbClr val="898989"/>
        </a:solidFill>
        <a:latin typeface="Calibri" pitchFamily="34" charset="0"/>
        <a:ea typeface="+mn-ea"/>
        <a:cs typeface="+mn-cs"/>
      </a:defRPr>
    </a:lvl2pPr>
    <a:lvl3pPr marL="914400" algn="ctr" rtl="0" fontAlgn="base">
      <a:spcBef>
        <a:spcPct val="0"/>
      </a:spcBef>
      <a:spcAft>
        <a:spcPct val="0"/>
      </a:spcAft>
      <a:defRPr sz="1200" kern="1200">
        <a:solidFill>
          <a:srgbClr val="898989"/>
        </a:solidFill>
        <a:latin typeface="Calibri" pitchFamily="34" charset="0"/>
        <a:ea typeface="+mn-ea"/>
        <a:cs typeface="+mn-cs"/>
      </a:defRPr>
    </a:lvl3pPr>
    <a:lvl4pPr marL="1371600" algn="ctr" rtl="0" fontAlgn="base">
      <a:spcBef>
        <a:spcPct val="0"/>
      </a:spcBef>
      <a:spcAft>
        <a:spcPct val="0"/>
      </a:spcAft>
      <a:defRPr sz="1200" kern="1200">
        <a:solidFill>
          <a:srgbClr val="898989"/>
        </a:solidFill>
        <a:latin typeface="Calibri" pitchFamily="34" charset="0"/>
        <a:ea typeface="+mn-ea"/>
        <a:cs typeface="+mn-cs"/>
      </a:defRPr>
    </a:lvl4pPr>
    <a:lvl5pPr marL="1828800" algn="ctr" rtl="0" fontAlgn="base">
      <a:spcBef>
        <a:spcPct val="0"/>
      </a:spcBef>
      <a:spcAft>
        <a:spcPct val="0"/>
      </a:spcAft>
      <a:defRPr sz="1200" kern="1200">
        <a:solidFill>
          <a:srgbClr val="898989"/>
        </a:solidFill>
        <a:latin typeface="Calibri" pitchFamily="34" charset="0"/>
        <a:ea typeface="+mn-ea"/>
        <a:cs typeface="+mn-cs"/>
      </a:defRPr>
    </a:lvl5pPr>
    <a:lvl6pPr marL="2286000" algn="l" defTabSz="914400" rtl="0" eaLnBrk="1" latinLnBrk="0" hangingPunct="1">
      <a:defRPr sz="1200" kern="1200">
        <a:solidFill>
          <a:srgbClr val="898989"/>
        </a:solidFill>
        <a:latin typeface="Calibri" pitchFamily="34" charset="0"/>
        <a:ea typeface="+mn-ea"/>
        <a:cs typeface="+mn-cs"/>
      </a:defRPr>
    </a:lvl6pPr>
    <a:lvl7pPr marL="2743200" algn="l" defTabSz="914400" rtl="0" eaLnBrk="1" latinLnBrk="0" hangingPunct="1">
      <a:defRPr sz="1200" kern="1200">
        <a:solidFill>
          <a:srgbClr val="898989"/>
        </a:solidFill>
        <a:latin typeface="Calibri" pitchFamily="34" charset="0"/>
        <a:ea typeface="+mn-ea"/>
        <a:cs typeface="+mn-cs"/>
      </a:defRPr>
    </a:lvl7pPr>
    <a:lvl8pPr marL="3200400" algn="l" defTabSz="914400" rtl="0" eaLnBrk="1" latinLnBrk="0" hangingPunct="1">
      <a:defRPr sz="1200" kern="1200">
        <a:solidFill>
          <a:srgbClr val="898989"/>
        </a:solidFill>
        <a:latin typeface="Calibri" pitchFamily="34" charset="0"/>
        <a:ea typeface="+mn-ea"/>
        <a:cs typeface="+mn-cs"/>
      </a:defRPr>
    </a:lvl8pPr>
    <a:lvl9pPr marL="3657600" algn="l" defTabSz="914400" rtl="0" eaLnBrk="1" latinLnBrk="0" hangingPunct="1">
      <a:defRPr sz="1200" kern="1200">
        <a:solidFill>
          <a:srgbClr val="898989"/>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a" initials="M" lastIdx="13" clrIdx="0">
    <p:extLst>
      <p:ext uri="{19B8F6BF-5375-455C-9EA6-DF929625EA0E}">
        <p15:presenceInfo xmlns:p15="http://schemas.microsoft.com/office/powerpoint/2012/main" userId="Mart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503" autoAdjust="0"/>
  </p:normalViewPr>
  <p:slideViewPr>
    <p:cSldViewPr>
      <p:cViewPr varScale="1">
        <p:scale>
          <a:sx n="92" d="100"/>
          <a:sy n="92" d="100"/>
        </p:scale>
        <p:origin x="1344" y="90"/>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solidFill>
                  <a:schemeClr val="tx1"/>
                </a:solidFill>
                <a:latin typeface="+mn-lt"/>
              </a:defRPr>
            </a:lvl1pPr>
          </a:lstStyle>
          <a:p>
            <a:pPr>
              <a:defRPr/>
            </a:pPr>
            <a:endParaRPr lang="pl-PL"/>
          </a:p>
        </p:txBody>
      </p:sp>
      <p:sp>
        <p:nvSpPr>
          <p:cNvPr id="3" name="Symbol zastępczy daty 2">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solidFill>
                  <a:schemeClr val="tx1"/>
                </a:solidFill>
                <a:latin typeface="+mn-lt"/>
              </a:defRPr>
            </a:lvl1pPr>
          </a:lstStyle>
          <a:p>
            <a:pPr>
              <a:defRPr/>
            </a:pPr>
            <a:fld id="{48B37791-587E-4168-95E4-8250F9EEBF9C}" type="datetimeFigureOut">
              <a:rPr lang="pl-PL"/>
              <a:pPr>
                <a:defRPr/>
              </a:pPr>
              <a:t>30.07.2018</a:t>
            </a:fld>
            <a:endParaRPr lang="pl-PL"/>
          </a:p>
        </p:txBody>
      </p:sp>
      <p:sp>
        <p:nvSpPr>
          <p:cNvPr id="4" name="Symbol zastępczy stopki 3">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solidFill>
                  <a:schemeClr val="tx1"/>
                </a:solidFill>
                <a:latin typeface="+mn-lt"/>
              </a:defRPr>
            </a:lvl1pPr>
          </a:lstStyle>
          <a:p>
            <a:pPr>
              <a:defRPr/>
            </a:pPr>
            <a:endParaRPr lang="pl-PL"/>
          </a:p>
        </p:txBody>
      </p:sp>
      <p:sp>
        <p:nvSpPr>
          <p:cNvPr id="5" name="Symbol zastępczy numeru slajdu 4">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D7DE9218-CA79-4379-9BD1-69C3DF824C3C}" type="slidenum">
              <a:rPr lang="pl-PL" altLang="en-US"/>
              <a:pPr>
                <a:defRPr/>
              </a:pPr>
              <a:t>‹#›</a:t>
            </a:fld>
            <a:endParaRPr lang="pl-PL" altLang="en-US"/>
          </a:p>
        </p:txBody>
      </p:sp>
    </p:spTree>
    <p:extLst>
      <p:ext uri="{BB962C8B-B14F-4D97-AF65-F5344CB8AC3E}">
        <p14:creationId xmlns:p14="http://schemas.microsoft.com/office/powerpoint/2010/main" val="2030054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solidFill>
                  <a:schemeClr val="tx1"/>
                </a:solidFill>
                <a:latin typeface="+mn-lt"/>
              </a:defRPr>
            </a:lvl1pPr>
          </a:lstStyle>
          <a:p>
            <a:pPr>
              <a:defRPr/>
            </a:pPr>
            <a:endParaRPr lang="pl-PL"/>
          </a:p>
        </p:txBody>
      </p:sp>
      <p:sp>
        <p:nvSpPr>
          <p:cNvPr id="3" name="Symbol zastępczy daty 2">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solidFill>
                  <a:schemeClr val="tx1"/>
                </a:solidFill>
                <a:latin typeface="+mn-lt"/>
              </a:defRPr>
            </a:lvl1pPr>
          </a:lstStyle>
          <a:p>
            <a:pPr>
              <a:defRPr/>
            </a:pPr>
            <a:fld id="{A39E2BC8-0A27-4A7D-A908-80C0874EF639}" type="datetimeFigureOut">
              <a:rPr lang="pl-PL"/>
              <a:pPr>
                <a:defRPr/>
              </a:pPr>
              <a:t>30.07.2018</a:t>
            </a:fld>
            <a:endParaRPr lang="pl-PL"/>
          </a:p>
        </p:txBody>
      </p:sp>
      <p:sp>
        <p:nvSpPr>
          <p:cNvPr id="4" name="Symbol zastępczy obrazu slajdu 3">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solidFill>
                  <a:schemeClr val="tx1"/>
                </a:solidFill>
                <a:latin typeface="+mn-lt"/>
              </a:defRPr>
            </a:lvl1pPr>
          </a:lstStyle>
          <a:p>
            <a:pPr>
              <a:defRPr/>
            </a:pPr>
            <a:endParaRPr lang="pl-PL"/>
          </a:p>
        </p:txBody>
      </p:sp>
      <p:sp>
        <p:nvSpPr>
          <p:cNvPr id="7" name="Symbol zastępczy numeru slajdu 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AE36853B-73C1-402A-B516-2A8A2A2D348A}" type="slidenum">
              <a:rPr lang="pl-PL" altLang="en-US"/>
              <a:pPr>
                <a:defRPr/>
              </a:pPr>
              <a:t>‹#›</a:t>
            </a:fld>
            <a:endParaRPr lang="pl-PL" altLang="en-US"/>
          </a:p>
        </p:txBody>
      </p:sp>
    </p:spTree>
    <p:extLst>
      <p:ext uri="{BB962C8B-B14F-4D97-AF65-F5344CB8AC3E}">
        <p14:creationId xmlns:p14="http://schemas.microsoft.com/office/powerpoint/2010/main" val="1831730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5.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pic>
        <p:nvPicPr>
          <p:cNvPr id="4" name="Picture 2" descr="C:\Documents and Settings\kaptutom\Desktop\PECSA\PECSA(1)\pecsa_m.png"/>
          <p:cNvPicPr>
            <a:picLocks noChangeAspect="1" noChangeArrowheads="1"/>
          </p:cNvPicPr>
          <p:nvPr userDrawn="1"/>
        </p:nvPicPr>
        <p:blipFill>
          <a:blip r:embed="rId2"/>
          <a:srcRect/>
          <a:stretch>
            <a:fillRect/>
          </a:stretch>
        </p:blipFill>
        <p:spPr bwMode="auto">
          <a:xfrm>
            <a:off x="544513" y="5775325"/>
            <a:ext cx="2874962" cy="838200"/>
          </a:xfrm>
          <a:prstGeom prst="rect">
            <a:avLst/>
          </a:prstGeom>
          <a:noFill/>
          <a:ln w="9525">
            <a:noFill/>
            <a:miter lim="800000"/>
            <a:headEnd/>
            <a:tailEnd/>
          </a:ln>
        </p:spPr>
      </p:pic>
      <p:pic>
        <p:nvPicPr>
          <p:cNvPr id="5" name="Picture 3"/>
          <p:cNvPicPr>
            <a:picLocks noChangeAspect="1" noChangeArrowheads="1"/>
          </p:cNvPicPr>
          <p:nvPr userDrawn="1"/>
        </p:nvPicPr>
        <p:blipFill>
          <a:blip r:embed="rId3"/>
          <a:srcRect l="21822" t="40375" r="37193" b="23174"/>
          <a:stretch>
            <a:fillRect/>
          </a:stretch>
        </p:blipFill>
        <p:spPr bwMode="auto">
          <a:xfrm>
            <a:off x="7215188" y="0"/>
            <a:ext cx="1928812" cy="1606550"/>
          </a:xfrm>
          <a:prstGeom prst="rect">
            <a:avLst/>
          </a:prstGeom>
          <a:noFill/>
          <a:ln w="9525">
            <a:noFill/>
            <a:miter lim="800000"/>
            <a:headEnd/>
            <a:tailEnd/>
          </a:ln>
        </p:spPr>
      </p:pic>
      <p:pic>
        <p:nvPicPr>
          <p:cNvPr id="6" name="Picture 2"/>
          <p:cNvPicPr>
            <a:picLocks noChangeAspect="1" noChangeArrowheads="1"/>
          </p:cNvPicPr>
          <p:nvPr userDrawn="1"/>
        </p:nvPicPr>
        <p:blipFill>
          <a:blip r:embed="rId4"/>
          <a:srcRect/>
          <a:stretch>
            <a:fillRect/>
          </a:stretch>
        </p:blipFill>
        <p:spPr bwMode="auto">
          <a:xfrm>
            <a:off x="0" y="0"/>
            <a:ext cx="2000250" cy="1501775"/>
          </a:xfrm>
          <a:prstGeom prst="rect">
            <a:avLst/>
          </a:prstGeom>
          <a:noFill/>
          <a:ln w="9525">
            <a:noFill/>
            <a:miter lim="800000"/>
            <a:headEnd/>
            <a:tailEnd/>
          </a:ln>
        </p:spPr>
      </p:pic>
      <p:pic>
        <p:nvPicPr>
          <p:cNvPr id="7" name="Picture 2" descr="C:\Users\kaptutom\Desktop\Projekty\AME2\AME2_logo.jpg"/>
          <p:cNvPicPr>
            <a:picLocks noChangeAspect="1" noChangeArrowheads="1"/>
          </p:cNvPicPr>
          <p:nvPr userDrawn="1"/>
        </p:nvPicPr>
        <p:blipFill>
          <a:blip r:embed="rId5"/>
          <a:srcRect/>
          <a:stretch>
            <a:fillRect/>
          </a:stretch>
        </p:blipFill>
        <p:spPr bwMode="auto">
          <a:xfrm>
            <a:off x="3214688" y="115888"/>
            <a:ext cx="2714625" cy="1131887"/>
          </a:xfrm>
          <a:prstGeom prst="rect">
            <a:avLst/>
          </a:prstGeom>
          <a:noFill/>
          <a:ln w="9525">
            <a:noFill/>
            <a:miter lim="800000"/>
            <a:headEnd/>
            <a:tailEnd/>
          </a:ln>
        </p:spPr>
      </p:pic>
      <p:grpSp>
        <p:nvGrpSpPr>
          <p:cNvPr id="8" name="Grupa 12"/>
          <p:cNvGrpSpPr>
            <a:grpSpLocks/>
          </p:cNvGrpSpPr>
          <p:nvPr userDrawn="1"/>
        </p:nvGrpSpPr>
        <p:grpSpPr bwMode="auto">
          <a:xfrm>
            <a:off x="5724525" y="5575300"/>
            <a:ext cx="3078163" cy="1238250"/>
            <a:chOff x="611560" y="5503464"/>
            <a:chExt cx="3077418" cy="1237904"/>
          </a:xfrm>
        </p:grpSpPr>
        <p:sp>
          <p:nvSpPr>
            <p:cNvPr id="9" name="Prostokąt 10">
              <a:extLst/>
            </p:cNvPr>
            <p:cNvSpPr>
              <a:spLocks noChangeArrowheads="1"/>
            </p:cNvSpPr>
            <p:nvPr userDrawn="1"/>
          </p:nvSpPr>
          <p:spPr bwMode="auto">
            <a:xfrm>
              <a:off x="817885" y="6371584"/>
              <a:ext cx="2664768" cy="369784"/>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pl-PL" sz="900" dirty="0"/>
                <a:t>Projekt jest współfinansowany przez Unię Europejską w ramach Programu Erasmus+</a:t>
              </a:r>
              <a:endParaRPr lang="pl-PL" altLang="pl-PL" sz="900" dirty="0">
                <a:solidFill>
                  <a:schemeClr val="tx1">
                    <a:lumMod val="65000"/>
                    <a:lumOff val="35000"/>
                  </a:schemeClr>
                </a:solidFill>
              </a:endParaRPr>
            </a:p>
          </p:txBody>
        </p:sp>
        <p:pic>
          <p:nvPicPr>
            <p:cNvPr id="10" name="Picture 4" descr="http://www.cewse.pl/sites/default/files/eu_flag-erasmus_vect_pos.png"/>
            <p:cNvPicPr>
              <a:picLocks noChangeAspect="1" noChangeArrowheads="1"/>
            </p:cNvPicPr>
            <p:nvPr userDrawn="1"/>
          </p:nvPicPr>
          <p:blipFill>
            <a:blip r:embed="rId6"/>
            <a:srcRect/>
            <a:stretch>
              <a:fillRect/>
            </a:stretch>
          </p:blipFill>
          <p:spPr bwMode="auto">
            <a:xfrm>
              <a:off x="611560" y="5503464"/>
              <a:ext cx="3077418" cy="877864"/>
            </a:xfrm>
            <a:prstGeom prst="rect">
              <a:avLst/>
            </a:prstGeom>
            <a:noFill/>
            <a:ln w="9525">
              <a:noFill/>
              <a:miter lim="800000"/>
              <a:headEnd/>
              <a:tailEnd/>
            </a:ln>
          </p:spPr>
        </p:pic>
      </p:grpSp>
      <p:sp>
        <p:nvSpPr>
          <p:cNvPr id="3" name="Podtytuł 2"/>
          <p:cNvSpPr>
            <a:spLocks noGrp="1"/>
          </p:cNvSpPr>
          <p:nvPr>
            <p:ph type="subTitle" idx="1"/>
          </p:nvPr>
        </p:nvSpPr>
        <p:spPr>
          <a:xfrm>
            <a:off x="1371600" y="2996952"/>
            <a:ext cx="6400800" cy="93610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pl-PL" dirty="0"/>
          </a:p>
        </p:txBody>
      </p:sp>
      <p:sp>
        <p:nvSpPr>
          <p:cNvPr id="31" name="Symbol zastępczy zawartości 28"/>
          <p:cNvSpPr>
            <a:spLocks noGrp="1"/>
          </p:cNvSpPr>
          <p:nvPr>
            <p:ph sz="quarter" idx="13"/>
          </p:nvPr>
        </p:nvSpPr>
        <p:spPr>
          <a:xfrm>
            <a:off x="2891988" y="4149080"/>
            <a:ext cx="3360024" cy="504056"/>
          </a:xfrm>
        </p:spPr>
        <p:txBody>
          <a:bodyPr anchorCtr="1"/>
          <a:lstStyle>
            <a:lvl1pPr marL="0" marR="0" indent="0" algn="ctr" defTabSz="914400" rtl="0" eaLnBrk="0" fontAlgn="base" latinLnBrk="0" hangingPunct="0">
              <a:lnSpc>
                <a:spcPct val="100000"/>
              </a:lnSpc>
              <a:spcBef>
                <a:spcPct val="20000"/>
              </a:spcBef>
              <a:spcAft>
                <a:spcPct val="0"/>
              </a:spcAft>
              <a:buClrTx/>
              <a:buSzTx/>
              <a:buFont typeface="Arial" charset="0"/>
              <a:buNone/>
              <a:tabLst/>
              <a:defRPr sz="1400" baseline="0"/>
            </a:lvl1pPr>
          </a:lstStyle>
          <a:p>
            <a:pPr lvl="0"/>
            <a:r>
              <a:rPr lang="pl-PL"/>
              <a:t>Kliknij, aby edytować style wzorca tekstu</a:t>
            </a:r>
          </a:p>
          <a:p>
            <a:pPr lvl="1"/>
            <a:r>
              <a:rPr lang="pl-PL"/>
              <a:t>Drugi poziom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p:cNvPr>
          <p:cNvSpPr>
            <a:spLocks noGrp="1"/>
          </p:cNvSpPr>
          <p:nvPr>
            <p:ph type="dt" sz="half" idx="10"/>
          </p:nvPr>
        </p:nvSpPr>
        <p:spPr/>
        <p:txBody>
          <a:bodyPr/>
          <a:lstStyle>
            <a:lvl1pPr>
              <a:defRPr/>
            </a:lvl1pPr>
          </a:lstStyle>
          <a:p>
            <a:pPr>
              <a:defRPr/>
            </a:pPr>
            <a:endParaRPr lang="pl-PL"/>
          </a:p>
        </p:txBody>
      </p:sp>
      <p:sp>
        <p:nvSpPr>
          <p:cNvPr id="5"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6" name="Symbol zastępczy numeru slajdu 5">
            <a:extLst/>
          </p:cNvPr>
          <p:cNvSpPr>
            <a:spLocks noGrp="1"/>
          </p:cNvSpPr>
          <p:nvPr>
            <p:ph type="sldNum" sz="quarter" idx="12"/>
          </p:nvPr>
        </p:nvSpPr>
        <p:spPr/>
        <p:txBody>
          <a:bodyPr/>
          <a:lstStyle>
            <a:lvl1pPr>
              <a:defRPr/>
            </a:lvl1pPr>
          </a:lstStyle>
          <a:p>
            <a:pPr>
              <a:defRPr/>
            </a:pPr>
            <a:fld id="{542DF365-3968-4EB6-A538-7C5AD8AE1955}" type="slidenum">
              <a:rPr lang="pl-PL" altLang="en-US"/>
              <a:pPr>
                <a:defRPr/>
              </a:pPr>
              <a:t>‹#›</a:t>
            </a:fld>
            <a:endParaRPr lang="pl-PL"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p:cNvPr>
          <p:cNvSpPr>
            <a:spLocks noGrp="1"/>
          </p:cNvSpPr>
          <p:nvPr>
            <p:ph type="dt" sz="half" idx="10"/>
          </p:nvPr>
        </p:nvSpPr>
        <p:spPr/>
        <p:txBody>
          <a:bodyPr/>
          <a:lstStyle>
            <a:lvl1pPr>
              <a:defRPr/>
            </a:lvl1pPr>
          </a:lstStyle>
          <a:p>
            <a:pPr>
              <a:defRPr/>
            </a:pPr>
            <a:endParaRPr lang="pl-PL"/>
          </a:p>
        </p:txBody>
      </p:sp>
      <p:sp>
        <p:nvSpPr>
          <p:cNvPr id="5"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6" name="Symbol zastępczy numeru slajdu 5">
            <a:extLst/>
          </p:cNvPr>
          <p:cNvSpPr>
            <a:spLocks noGrp="1"/>
          </p:cNvSpPr>
          <p:nvPr>
            <p:ph type="sldNum" sz="quarter" idx="12"/>
          </p:nvPr>
        </p:nvSpPr>
        <p:spPr/>
        <p:txBody>
          <a:bodyPr/>
          <a:lstStyle>
            <a:lvl1pPr>
              <a:defRPr/>
            </a:lvl1pPr>
          </a:lstStyle>
          <a:p>
            <a:pPr>
              <a:defRPr/>
            </a:pPr>
            <a:fld id="{6A343D64-9C25-4D20-B06D-9518F7B6DD46}" type="slidenum">
              <a:rPr lang="pl-PL" altLang="en-US"/>
              <a:pPr>
                <a:defRPr/>
              </a:pPr>
              <a:t>‹#›</a:t>
            </a:fld>
            <a:endParaRPr lang="pl-PL"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p:cNvPr>
          <p:cNvSpPr>
            <a:spLocks noGrp="1"/>
          </p:cNvSpPr>
          <p:nvPr>
            <p:ph type="dt" sz="half" idx="10"/>
          </p:nvPr>
        </p:nvSpPr>
        <p:spPr/>
        <p:txBody>
          <a:bodyPr/>
          <a:lstStyle>
            <a:lvl1pPr>
              <a:defRPr/>
            </a:lvl1pPr>
          </a:lstStyle>
          <a:p>
            <a:pPr>
              <a:defRPr/>
            </a:pPr>
            <a:endParaRPr lang="pl-PL"/>
          </a:p>
        </p:txBody>
      </p:sp>
      <p:sp>
        <p:nvSpPr>
          <p:cNvPr id="5"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6" name="Symbol zastępczy numeru slajdu 5">
            <a:extLst/>
          </p:cNvPr>
          <p:cNvSpPr>
            <a:spLocks noGrp="1"/>
          </p:cNvSpPr>
          <p:nvPr>
            <p:ph type="sldNum" sz="quarter" idx="12"/>
          </p:nvPr>
        </p:nvSpPr>
        <p:spPr/>
        <p:txBody>
          <a:bodyPr/>
          <a:lstStyle>
            <a:lvl1pPr>
              <a:defRPr/>
            </a:lvl1pPr>
          </a:lstStyle>
          <a:p>
            <a:pPr>
              <a:defRPr/>
            </a:pPr>
            <a:fld id="{CB9E4B60-DE2F-4918-B0A8-3B9C322013AE}" type="slidenum">
              <a:rPr lang="pl-PL" altLang="en-US"/>
              <a:pPr>
                <a:defRPr/>
              </a:pPr>
              <a:t>‹#›</a:t>
            </a:fld>
            <a:endParaRPr lang="pl-PL"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a:extLst/>
          </p:cNvPr>
          <p:cNvSpPr>
            <a:spLocks noGrp="1"/>
          </p:cNvSpPr>
          <p:nvPr>
            <p:ph type="dt" sz="half" idx="10"/>
          </p:nvPr>
        </p:nvSpPr>
        <p:spPr/>
        <p:txBody>
          <a:bodyPr/>
          <a:lstStyle>
            <a:lvl1pPr>
              <a:defRPr/>
            </a:lvl1pPr>
          </a:lstStyle>
          <a:p>
            <a:pPr>
              <a:defRPr/>
            </a:pPr>
            <a:endParaRPr lang="pl-PL"/>
          </a:p>
        </p:txBody>
      </p:sp>
      <p:sp>
        <p:nvSpPr>
          <p:cNvPr id="6" name="Symbol zastępczy stopki 4">
            <a:extLst/>
          </p:cNvPr>
          <p:cNvSpPr>
            <a:spLocks noGrp="1"/>
          </p:cNvSpPr>
          <p:nvPr>
            <p:ph type="ftr" sz="quarter" idx="11"/>
          </p:nvPr>
        </p:nvSpPr>
        <p:spPr/>
        <p:txBody>
          <a:bodyPr/>
          <a:lstStyle>
            <a:lvl1pPr>
              <a:defRPr sz="1200"/>
            </a:lvl1pPr>
          </a:lstStyle>
          <a:p>
            <a:pPr>
              <a:defRPr/>
            </a:pPr>
            <a:r>
              <a:rPr lang="pl-PL"/>
              <a:t>tytuł prezentacji, autor</a:t>
            </a:r>
            <a:endParaRPr lang="pl-PL" dirty="0"/>
          </a:p>
        </p:txBody>
      </p:sp>
      <p:sp>
        <p:nvSpPr>
          <p:cNvPr id="7" name="Symbol zastępczy numeru slajdu 5">
            <a:extLst/>
          </p:cNvPr>
          <p:cNvSpPr>
            <a:spLocks noGrp="1"/>
          </p:cNvSpPr>
          <p:nvPr>
            <p:ph type="sldNum" sz="quarter" idx="12"/>
          </p:nvPr>
        </p:nvSpPr>
        <p:spPr/>
        <p:txBody>
          <a:bodyPr/>
          <a:lstStyle>
            <a:lvl1pPr>
              <a:defRPr/>
            </a:lvl1pPr>
          </a:lstStyle>
          <a:p>
            <a:pPr>
              <a:defRPr/>
            </a:pPr>
            <a:fld id="{795AD5FC-5375-49CE-80F6-41EBDC2607A9}" type="slidenum">
              <a:rPr lang="pl-PL" altLang="en-US"/>
              <a:pPr>
                <a:defRPr/>
              </a:pPr>
              <a:t>‹#›</a:t>
            </a:fld>
            <a:endParaRPr lang="pl-PL"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a:extLst/>
          </p:cNvPr>
          <p:cNvSpPr>
            <a:spLocks noGrp="1"/>
          </p:cNvSpPr>
          <p:nvPr>
            <p:ph type="dt" sz="half" idx="10"/>
          </p:nvPr>
        </p:nvSpPr>
        <p:spPr/>
        <p:txBody>
          <a:bodyPr/>
          <a:lstStyle>
            <a:lvl1pPr>
              <a:defRPr/>
            </a:lvl1pPr>
          </a:lstStyle>
          <a:p>
            <a:pPr>
              <a:defRPr/>
            </a:pPr>
            <a:endParaRPr lang="pl-PL"/>
          </a:p>
        </p:txBody>
      </p:sp>
      <p:sp>
        <p:nvSpPr>
          <p:cNvPr id="8" name="Symbol zastępczy stopki 4">
            <a:extLst/>
          </p:cNvPr>
          <p:cNvSpPr>
            <a:spLocks noGrp="1"/>
          </p:cNvSpPr>
          <p:nvPr>
            <p:ph type="ftr" sz="quarter" idx="11"/>
          </p:nvPr>
        </p:nvSpPr>
        <p:spPr/>
        <p:txBody>
          <a:bodyPr/>
          <a:lstStyle>
            <a:lvl1pPr>
              <a:defRPr sz="1200"/>
            </a:lvl1pPr>
          </a:lstStyle>
          <a:p>
            <a:pPr>
              <a:defRPr/>
            </a:pPr>
            <a:r>
              <a:rPr lang="pl-PL"/>
              <a:t>tytuł prezentacji, autor</a:t>
            </a:r>
            <a:endParaRPr lang="pl-PL" dirty="0"/>
          </a:p>
        </p:txBody>
      </p:sp>
      <p:sp>
        <p:nvSpPr>
          <p:cNvPr id="9" name="Symbol zastępczy numeru slajdu 5">
            <a:extLst/>
          </p:cNvPr>
          <p:cNvSpPr>
            <a:spLocks noGrp="1"/>
          </p:cNvSpPr>
          <p:nvPr>
            <p:ph type="sldNum" sz="quarter" idx="12"/>
          </p:nvPr>
        </p:nvSpPr>
        <p:spPr/>
        <p:txBody>
          <a:bodyPr/>
          <a:lstStyle>
            <a:lvl1pPr>
              <a:defRPr/>
            </a:lvl1pPr>
          </a:lstStyle>
          <a:p>
            <a:pPr>
              <a:defRPr/>
            </a:pPr>
            <a:fld id="{CF851B49-5097-4366-8A10-EDBEECB3E120}" type="slidenum">
              <a:rPr lang="pl-PL" altLang="en-US"/>
              <a:pPr>
                <a:defRPr/>
              </a:pPr>
              <a:t>‹#›</a:t>
            </a:fld>
            <a:endParaRPr lang="pl-PL"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a:extLst/>
          </p:cNvPr>
          <p:cNvSpPr>
            <a:spLocks noGrp="1"/>
          </p:cNvSpPr>
          <p:nvPr>
            <p:ph type="dt" sz="half" idx="10"/>
          </p:nvPr>
        </p:nvSpPr>
        <p:spPr/>
        <p:txBody>
          <a:bodyPr/>
          <a:lstStyle>
            <a:lvl1pPr>
              <a:defRPr/>
            </a:lvl1pPr>
          </a:lstStyle>
          <a:p>
            <a:pPr>
              <a:defRPr/>
            </a:pPr>
            <a:endParaRPr lang="pl-PL"/>
          </a:p>
        </p:txBody>
      </p:sp>
      <p:sp>
        <p:nvSpPr>
          <p:cNvPr id="4"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5" name="Symbol zastępczy numeru slajdu 5">
            <a:extLst/>
          </p:cNvPr>
          <p:cNvSpPr>
            <a:spLocks noGrp="1"/>
          </p:cNvSpPr>
          <p:nvPr>
            <p:ph type="sldNum" sz="quarter" idx="12"/>
          </p:nvPr>
        </p:nvSpPr>
        <p:spPr/>
        <p:txBody>
          <a:bodyPr/>
          <a:lstStyle>
            <a:lvl1pPr>
              <a:defRPr/>
            </a:lvl1pPr>
          </a:lstStyle>
          <a:p>
            <a:pPr>
              <a:defRPr/>
            </a:pPr>
            <a:fld id="{6FF927B7-02E0-49EA-908D-3D4A66BFA11C}" type="slidenum">
              <a:rPr lang="pl-PL" altLang="en-US"/>
              <a:pPr>
                <a:defRPr/>
              </a:pPr>
              <a:t>‹#›</a:t>
            </a:fld>
            <a:endParaRPr lang="pl-PL"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pic>
        <p:nvPicPr>
          <p:cNvPr id="5" name="Picture 3"/>
          <p:cNvPicPr>
            <a:picLocks noChangeAspect="1" noChangeArrowheads="1"/>
          </p:cNvPicPr>
          <p:nvPr userDrawn="1"/>
        </p:nvPicPr>
        <p:blipFill>
          <a:blip r:embed="rId2"/>
          <a:srcRect l="21822" t="40375" r="37193" b="23174"/>
          <a:stretch>
            <a:fillRect/>
          </a:stretch>
        </p:blipFill>
        <p:spPr bwMode="auto">
          <a:xfrm>
            <a:off x="7215188" y="0"/>
            <a:ext cx="1928812" cy="1606550"/>
          </a:xfrm>
          <a:prstGeom prst="rect">
            <a:avLst/>
          </a:prstGeom>
          <a:noFill/>
          <a:ln w="9525">
            <a:noFill/>
            <a:miter lim="800000"/>
            <a:headEnd/>
            <a:tailEnd/>
          </a:ln>
        </p:spPr>
      </p:pic>
      <p:pic>
        <p:nvPicPr>
          <p:cNvPr id="6" name="Picture 2"/>
          <p:cNvPicPr>
            <a:picLocks noChangeAspect="1" noChangeArrowheads="1"/>
          </p:cNvPicPr>
          <p:nvPr userDrawn="1"/>
        </p:nvPicPr>
        <p:blipFill>
          <a:blip r:embed="rId3"/>
          <a:srcRect/>
          <a:stretch>
            <a:fillRect/>
          </a:stretch>
        </p:blipFill>
        <p:spPr bwMode="auto">
          <a:xfrm>
            <a:off x="0" y="0"/>
            <a:ext cx="2000250" cy="1501775"/>
          </a:xfrm>
          <a:prstGeom prst="rect">
            <a:avLst/>
          </a:prstGeom>
          <a:noFill/>
          <a:ln w="9525">
            <a:noFill/>
            <a:miter lim="800000"/>
            <a:headEnd/>
            <a:tailEnd/>
          </a:ln>
        </p:spPr>
      </p:pic>
      <p:sp>
        <p:nvSpPr>
          <p:cNvPr id="7" name="pole tekstowe 6">
            <a:extLst/>
          </p:cNvPr>
          <p:cNvSpPr txBox="1">
            <a:spLocks noChangeArrowheads="1"/>
          </p:cNvSpPr>
          <p:nvPr userDrawn="1"/>
        </p:nvSpPr>
        <p:spPr bwMode="auto">
          <a:xfrm>
            <a:off x="3563938" y="4941888"/>
            <a:ext cx="2016125" cy="368300"/>
          </a:xfrm>
          <a:prstGeom prst="rect">
            <a:avLst/>
          </a:prstGeom>
          <a:noFill/>
          <a:ln>
            <a:noFill/>
          </a:ln>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l" eaLnBrk="1" hangingPunct="1">
              <a:defRPr/>
            </a:pPr>
            <a:r>
              <a:rPr lang="pl-PL" altLang="pl-PL" sz="1800" dirty="0" err="1"/>
              <a:t>www.pecsa.edu.pl</a:t>
            </a:r>
            <a:endParaRPr lang="pl-PL" altLang="pl-PL" sz="1800" dirty="0"/>
          </a:p>
        </p:txBody>
      </p:sp>
      <p:pic>
        <p:nvPicPr>
          <p:cNvPr id="9" name="Picture 2" descr="C:\Users\kaptutom\Desktop\Projekty\AME2\AME2_logo.jpg"/>
          <p:cNvPicPr>
            <a:picLocks noChangeAspect="1" noChangeArrowheads="1"/>
          </p:cNvPicPr>
          <p:nvPr userDrawn="1"/>
        </p:nvPicPr>
        <p:blipFill>
          <a:blip r:embed="rId4"/>
          <a:srcRect/>
          <a:stretch>
            <a:fillRect/>
          </a:stretch>
        </p:blipFill>
        <p:spPr bwMode="auto">
          <a:xfrm>
            <a:off x="3214688" y="115888"/>
            <a:ext cx="2714625" cy="1131887"/>
          </a:xfrm>
          <a:prstGeom prst="rect">
            <a:avLst/>
          </a:prstGeom>
          <a:noFill/>
          <a:ln w="9525">
            <a:noFill/>
            <a:miter lim="800000"/>
            <a:headEnd/>
            <a:tailEnd/>
          </a:ln>
        </p:spPr>
      </p:pic>
      <p:pic>
        <p:nvPicPr>
          <p:cNvPr id="10" name="Picture 2" descr="C:\Documents and Settings\kaptutom\Desktop\PECSA\PECSA(1)\pecsa_m.png"/>
          <p:cNvPicPr>
            <a:picLocks noChangeAspect="1" noChangeArrowheads="1"/>
          </p:cNvPicPr>
          <p:nvPr userDrawn="1"/>
        </p:nvPicPr>
        <p:blipFill>
          <a:blip r:embed="rId5"/>
          <a:srcRect/>
          <a:stretch>
            <a:fillRect/>
          </a:stretch>
        </p:blipFill>
        <p:spPr bwMode="auto">
          <a:xfrm>
            <a:off x="544513" y="5775325"/>
            <a:ext cx="2874962" cy="838200"/>
          </a:xfrm>
          <a:prstGeom prst="rect">
            <a:avLst/>
          </a:prstGeom>
          <a:noFill/>
          <a:ln w="9525">
            <a:noFill/>
            <a:miter lim="800000"/>
            <a:headEnd/>
            <a:tailEnd/>
          </a:ln>
        </p:spPr>
      </p:pic>
      <p:grpSp>
        <p:nvGrpSpPr>
          <p:cNvPr id="11" name="Grupa 12"/>
          <p:cNvGrpSpPr>
            <a:grpSpLocks/>
          </p:cNvGrpSpPr>
          <p:nvPr userDrawn="1"/>
        </p:nvGrpSpPr>
        <p:grpSpPr bwMode="auto">
          <a:xfrm>
            <a:off x="5724525" y="5575300"/>
            <a:ext cx="3078163" cy="1238250"/>
            <a:chOff x="611560" y="5503464"/>
            <a:chExt cx="3077418" cy="1237904"/>
          </a:xfrm>
        </p:grpSpPr>
        <p:sp>
          <p:nvSpPr>
            <p:cNvPr id="12" name="Prostokąt 10">
              <a:extLst/>
            </p:cNvPr>
            <p:cNvSpPr>
              <a:spLocks noChangeArrowheads="1"/>
            </p:cNvSpPr>
            <p:nvPr userDrawn="1"/>
          </p:nvSpPr>
          <p:spPr bwMode="auto">
            <a:xfrm>
              <a:off x="817885" y="6371584"/>
              <a:ext cx="2664768" cy="369784"/>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pl-PL" sz="900" dirty="0"/>
                <a:t>Projekt jest współfinansowany przez Unię Europejską w ramach Programu Erasmus+</a:t>
              </a:r>
              <a:endParaRPr lang="pl-PL" altLang="pl-PL" sz="900" dirty="0">
                <a:solidFill>
                  <a:schemeClr val="tx1">
                    <a:lumMod val="65000"/>
                    <a:lumOff val="35000"/>
                  </a:schemeClr>
                </a:solidFill>
              </a:endParaRPr>
            </a:p>
          </p:txBody>
        </p:sp>
        <p:pic>
          <p:nvPicPr>
            <p:cNvPr id="13" name="Picture 4" descr="http://www.cewse.pl/sites/default/files/eu_flag-erasmus_vect_pos.png"/>
            <p:cNvPicPr>
              <a:picLocks noChangeAspect="1" noChangeArrowheads="1"/>
            </p:cNvPicPr>
            <p:nvPr userDrawn="1"/>
          </p:nvPicPr>
          <p:blipFill>
            <a:blip r:embed="rId6"/>
            <a:srcRect/>
            <a:stretch>
              <a:fillRect/>
            </a:stretch>
          </p:blipFill>
          <p:spPr bwMode="auto">
            <a:xfrm>
              <a:off x="611560" y="5503464"/>
              <a:ext cx="3077418" cy="877864"/>
            </a:xfrm>
            <a:prstGeom prst="rect">
              <a:avLst/>
            </a:prstGeom>
            <a:noFill/>
            <a:ln w="9525">
              <a:noFill/>
              <a:miter lim="800000"/>
              <a:headEnd/>
              <a:tailEnd/>
            </a:ln>
          </p:spPr>
        </p:pic>
      </p:grpSp>
      <p:sp>
        <p:nvSpPr>
          <p:cNvPr id="8" name="Podtytuł 2"/>
          <p:cNvSpPr>
            <a:spLocks noGrp="1"/>
          </p:cNvSpPr>
          <p:nvPr>
            <p:ph type="subTitle" idx="1"/>
          </p:nvPr>
        </p:nvSpPr>
        <p:spPr>
          <a:xfrm>
            <a:off x="1371600" y="2708920"/>
            <a:ext cx="6400800" cy="792088"/>
          </a:xfrm>
        </p:spPr>
        <p:txBody>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pl-PL" dirty="0"/>
          </a:p>
        </p:txBody>
      </p:sp>
      <p:sp>
        <p:nvSpPr>
          <p:cNvPr id="27" name="Symbol zastępczy zawartości 28"/>
          <p:cNvSpPr>
            <a:spLocks noGrp="1"/>
          </p:cNvSpPr>
          <p:nvPr>
            <p:ph sz="quarter" idx="12"/>
          </p:nvPr>
        </p:nvSpPr>
        <p:spPr>
          <a:xfrm>
            <a:off x="3495055" y="4365104"/>
            <a:ext cx="2153890" cy="432048"/>
          </a:xfrm>
        </p:spPr>
        <p:txBody>
          <a:bodyPr/>
          <a:lstStyle>
            <a:lvl1pPr marL="0" marR="0" indent="0" algn="ctr" defTabSz="914400" rtl="0" eaLnBrk="0" fontAlgn="base" latinLnBrk="0" hangingPunct="0">
              <a:lnSpc>
                <a:spcPct val="100000"/>
              </a:lnSpc>
              <a:spcBef>
                <a:spcPct val="20000"/>
              </a:spcBef>
              <a:spcAft>
                <a:spcPct val="0"/>
              </a:spcAft>
              <a:buClrTx/>
              <a:buSzTx/>
              <a:buFont typeface="Arial" charset="0"/>
              <a:buNone/>
              <a:tabLst/>
              <a:defRPr sz="1200" baseline="0"/>
            </a:lvl1pPr>
          </a:lstStyle>
          <a:p>
            <a:pPr lvl="0"/>
            <a:r>
              <a:rPr lang="pl-PL"/>
              <a:t>Kliknij, aby edytować style wzorca tekstu</a:t>
            </a:r>
          </a:p>
        </p:txBody>
      </p:sp>
      <p:sp>
        <p:nvSpPr>
          <p:cNvPr id="30" name="Symbol zastępczy zawartości 28"/>
          <p:cNvSpPr>
            <a:spLocks noGrp="1"/>
          </p:cNvSpPr>
          <p:nvPr>
            <p:ph sz="quarter" idx="13"/>
          </p:nvPr>
        </p:nvSpPr>
        <p:spPr>
          <a:xfrm>
            <a:off x="2891988" y="3645024"/>
            <a:ext cx="3360024" cy="504056"/>
          </a:xfrm>
        </p:spPr>
        <p:txBody>
          <a:bodyPr anchorCtr="1"/>
          <a:lstStyle>
            <a:lvl1pPr marL="0" marR="0" indent="0" algn="ctr" defTabSz="914400" rtl="0" eaLnBrk="0" fontAlgn="base" latinLnBrk="0" hangingPunct="0">
              <a:lnSpc>
                <a:spcPct val="100000"/>
              </a:lnSpc>
              <a:spcBef>
                <a:spcPct val="20000"/>
              </a:spcBef>
              <a:spcAft>
                <a:spcPct val="0"/>
              </a:spcAft>
              <a:buClrTx/>
              <a:buSzTx/>
              <a:buFont typeface="Arial" charset="0"/>
              <a:buNone/>
              <a:tabLst/>
              <a:defRPr sz="1400" baseline="0"/>
            </a:lvl1pPr>
            <a:lvl2pPr marL="457200" indent="0">
              <a:buNone/>
              <a:defRPr/>
            </a:lvl2pPr>
          </a:lstStyle>
          <a:p>
            <a:pPr lvl="0"/>
            <a:r>
              <a:rPr lang="pl-PL" dirty="0"/>
              <a:t>Kliknij, aby edytować style wzorca tekstu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a:extLst/>
          </p:cNvPr>
          <p:cNvSpPr>
            <a:spLocks noGrp="1"/>
          </p:cNvSpPr>
          <p:nvPr>
            <p:ph type="dt" sz="half" idx="10"/>
          </p:nvPr>
        </p:nvSpPr>
        <p:spPr/>
        <p:txBody>
          <a:bodyPr/>
          <a:lstStyle>
            <a:lvl1pPr>
              <a:defRPr/>
            </a:lvl1pPr>
          </a:lstStyle>
          <a:p>
            <a:pPr>
              <a:defRPr/>
            </a:pPr>
            <a:endParaRPr lang="pl-PL"/>
          </a:p>
        </p:txBody>
      </p:sp>
      <p:sp>
        <p:nvSpPr>
          <p:cNvPr id="3"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4" name="Symbol zastępczy numeru slajdu 5">
            <a:extLst/>
          </p:cNvPr>
          <p:cNvSpPr>
            <a:spLocks noGrp="1"/>
          </p:cNvSpPr>
          <p:nvPr>
            <p:ph type="sldNum" sz="quarter" idx="12"/>
          </p:nvPr>
        </p:nvSpPr>
        <p:spPr/>
        <p:txBody>
          <a:bodyPr/>
          <a:lstStyle>
            <a:lvl1pPr>
              <a:defRPr/>
            </a:lvl1pPr>
          </a:lstStyle>
          <a:p>
            <a:pPr>
              <a:defRPr/>
            </a:pPr>
            <a:fld id="{9BA06C6D-D3FE-4E0C-BFAB-31AB6C1F227B}" type="slidenum">
              <a:rPr lang="pl-PL" altLang="en-US"/>
              <a:pPr>
                <a:defRPr/>
              </a:pPr>
              <a:t>‹#›</a:t>
            </a:fld>
            <a:endParaRPr lang="pl-PL"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p:cNvPr>
          <p:cNvSpPr>
            <a:spLocks noGrp="1"/>
          </p:cNvSpPr>
          <p:nvPr>
            <p:ph type="dt" sz="half" idx="10"/>
          </p:nvPr>
        </p:nvSpPr>
        <p:spPr/>
        <p:txBody>
          <a:bodyPr/>
          <a:lstStyle>
            <a:lvl1pPr>
              <a:defRPr/>
            </a:lvl1pPr>
          </a:lstStyle>
          <a:p>
            <a:pPr>
              <a:defRPr/>
            </a:pPr>
            <a:endParaRPr lang="pl-PL"/>
          </a:p>
        </p:txBody>
      </p:sp>
      <p:sp>
        <p:nvSpPr>
          <p:cNvPr id="6"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7" name="Symbol zastępczy numeru slajdu 5">
            <a:extLst/>
          </p:cNvPr>
          <p:cNvSpPr>
            <a:spLocks noGrp="1"/>
          </p:cNvSpPr>
          <p:nvPr>
            <p:ph type="sldNum" sz="quarter" idx="12"/>
          </p:nvPr>
        </p:nvSpPr>
        <p:spPr/>
        <p:txBody>
          <a:bodyPr/>
          <a:lstStyle>
            <a:lvl1pPr>
              <a:defRPr/>
            </a:lvl1pPr>
          </a:lstStyle>
          <a:p>
            <a:pPr>
              <a:defRPr/>
            </a:pPr>
            <a:fld id="{38F0D51E-AE72-4CF9-B6FA-27BE31FD9E0D}" type="slidenum">
              <a:rPr lang="pl-PL" altLang="en-US"/>
              <a:pPr>
                <a:defRPr/>
              </a:pPr>
              <a:t>‹#›</a:t>
            </a:fld>
            <a:endParaRPr lang="pl-PL"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p:cNvPr>
          <p:cNvSpPr>
            <a:spLocks noGrp="1"/>
          </p:cNvSpPr>
          <p:nvPr>
            <p:ph type="dt" sz="half" idx="10"/>
          </p:nvPr>
        </p:nvSpPr>
        <p:spPr/>
        <p:txBody>
          <a:bodyPr/>
          <a:lstStyle>
            <a:lvl1pPr>
              <a:defRPr/>
            </a:lvl1pPr>
          </a:lstStyle>
          <a:p>
            <a:pPr>
              <a:defRPr/>
            </a:pPr>
            <a:endParaRPr lang="pl-PL"/>
          </a:p>
        </p:txBody>
      </p:sp>
      <p:sp>
        <p:nvSpPr>
          <p:cNvPr id="6" name="Symbol zastępczy stopki 4">
            <a:extLst/>
          </p:cNvPr>
          <p:cNvSpPr>
            <a:spLocks noGrp="1"/>
          </p:cNvSpPr>
          <p:nvPr>
            <p:ph type="ftr" sz="quarter" idx="11"/>
          </p:nvPr>
        </p:nvSpPr>
        <p:spPr/>
        <p:txBody>
          <a:bodyPr/>
          <a:lstStyle>
            <a:lvl1pPr>
              <a:defRPr sz="1200"/>
            </a:lvl1pPr>
          </a:lstStyle>
          <a:p>
            <a:pPr>
              <a:defRPr/>
            </a:pPr>
            <a:r>
              <a:rPr lang="pl-PL"/>
              <a:t>tytuł prezentacji, autor</a:t>
            </a:r>
          </a:p>
        </p:txBody>
      </p:sp>
      <p:sp>
        <p:nvSpPr>
          <p:cNvPr id="7" name="Symbol zastępczy numeru slajdu 5">
            <a:extLst/>
          </p:cNvPr>
          <p:cNvSpPr>
            <a:spLocks noGrp="1"/>
          </p:cNvSpPr>
          <p:nvPr>
            <p:ph type="sldNum" sz="quarter" idx="12"/>
          </p:nvPr>
        </p:nvSpPr>
        <p:spPr/>
        <p:txBody>
          <a:bodyPr/>
          <a:lstStyle>
            <a:lvl1pPr>
              <a:defRPr/>
            </a:lvl1pPr>
          </a:lstStyle>
          <a:p>
            <a:pPr>
              <a:defRPr/>
            </a:pPr>
            <a:fld id="{B8EE3FD4-F74C-4B84-8D38-FEE571A7D684}" type="slidenum">
              <a:rPr lang="pl-PL" altLang="en-US"/>
              <a:pPr>
                <a:defRPr/>
              </a:pPr>
              <a:t>‹#›</a:t>
            </a:fld>
            <a:endParaRPr lang="pl-PL"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srcRect r="75000"/>
          <a:stretch>
            <a:fillRect/>
          </a:stretch>
        </p:blipFill>
        <p:spPr bwMode="auto">
          <a:xfrm>
            <a:off x="0" y="0"/>
            <a:ext cx="1928813" cy="1543050"/>
          </a:xfrm>
          <a:prstGeom prst="rect">
            <a:avLst/>
          </a:prstGeom>
          <a:noFill/>
          <a:ln w="9525">
            <a:noFill/>
            <a:miter lim="800000"/>
            <a:headEnd/>
            <a:tailEnd/>
          </a:ln>
        </p:spPr>
      </p:pic>
      <p:pic>
        <p:nvPicPr>
          <p:cNvPr id="1027" name="Picture 2"/>
          <p:cNvPicPr>
            <a:picLocks noChangeAspect="1" noChangeArrowheads="1"/>
          </p:cNvPicPr>
          <p:nvPr userDrawn="1"/>
        </p:nvPicPr>
        <p:blipFill>
          <a:blip r:embed="rId13"/>
          <a:srcRect l="75781"/>
          <a:stretch>
            <a:fillRect/>
          </a:stretch>
        </p:blipFill>
        <p:spPr bwMode="auto">
          <a:xfrm>
            <a:off x="7240588" y="0"/>
            <a:ext cx="1903412" cy="1571625"/>
          </a:xfrm>
          <a:prstGeom prst="rect">
            <a:avLst/>
          </a:prstGeom>
          <a:noFill/>
          <a:ln w="9525">
            <a:noFill/>
            <a:miter lim="800000"/>
            <a:headEnd/>
            <a:tailEnd/>
          </a:ln>
        </p:spPr>
      </p:pic>
      <p:sp>
        <p:nvSpPr>
          <p:cNvPr id="1028"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9"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pl-PL"/>
          </a:p>
        </p:txBody>
      </p:sp>
      <p:sp>
        <p:nvSpPr>
          <p:cNvPr id="5" name="Symbol zastępczy stopki 4">
            <a:extLst/>
          </p:cNvPr>
          <p:cNvSpPr>
            <a:spLocks noGrp="1"/>
          </p:cNvSpPr>
          <p:nvPr>
            <p:ph type="ftr" sz="quarter" idx="3"/>
          </p:nvPr>
        </p:nvSpPr>
        <p:spPr>
          <a:xfrm>
            <a:off x="2627313" y="6356350"/>
            <a:ext cx="3889375" cy="365125"/>
          </a:xfrm>
          <a:prstGeom prst="rect">
            <a:avLst/>
          </a:prstGeom>
        </p:spPr>
        <p:txBody>
          <a:bodyPr vert="horz" lIns="91440" tIns="45720" rIns="91440" bIns="45720" rtlCol="0" anchor="ctr"/>
          <a:lstStyle>
            <a:lvl1pPr algn="ctr" fontAlgn="auto">
              <a:spcBef>
                <a:spcPts val="0"/>
              </a:spcBef>
              <a:spcAft>
                <a:spcPts val="0"/>
              </a:spcAft>
              <a:defRPr sz="1050">
                <a:solidFill>
                  <a:schemeClr val="tx1">
                    <a:tint val="75000"/>
                  </a:schemeClr>
                </a:solidFill>
                <a:latin typeface="+mn-lt"/>
              </a:defRPr>
            </a:lvl1pPr>
          </a:lstStyle>
          <a:p>
            <a:pPr>
              <a:defRPr/>
            </a:pPr>
            <a:r>
              <a:rPr lang="pl-PL"/>
              <a:t>tytuł prezentacji, autor</a:t>
            </a:r>
            <a:endParaRPr lang="pl-PL" dirty="0"/>
          </a:p>
        </p:txBody>
      </p:sp>
      <p:sp>
        <p:nvSpPr>
          <p:cNvPr id="6" name="Symbol zastępczy numeru slajdu 5">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r>
              <a:rPr lang="pl-PL" altLang="en-US"/>
              <a:t>Strona </a:t>
            </a:r>
            <a:fld id="{9B9AFEE9-2A74-4478-BBC7-371A56C2331B}" type="slidenum">
              <a:rPr lang="pl-PL" altLang="en-US"/>
              <a:pPr>
                <a:defRPr/>
              </a:pPr>
              <a:t>‹#›</a:t>
            </a:fld>
            <a:r>
              <a:rPr lang="pl-PL" altLang="en-US"/>
              <a:t> z </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4.png"/><Relationship Id="rId7" Type="http://schemas.openxmlformats.org/officeDocument/2006/relationships/image" Target="../media/image19.png"/><Relationship Id="rId2" Type="http://schemas.openxmlformats.org/officeDocument/2006/relationships/image" Target="../media/image11.png"/><Relationship Id="rId1" Type="http://schemas.openxmlformats.org/officeDocument/2006/relationships/slideLayout" Target="../slideLayouts/slideLayout3.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a:extLst/>
          </p:cNvPr>
          <p:cNvSpPr>
            <a:spLocks noGrp="1"/>
          </p:cNvSpPr>
          <p:nvPr>
            <p:ph type="subTitle" idx="1"/>
          </p:nvPr>
        </p:nvSpPr>
        <p:spPr>
          <a:xfrm>
            <a:off x="971600" y="1700808"/>
            <a:ext cx="6984776" cy="2448916"/>
          </a:xfrm>
        </p:spPr>
        <p:txBody>
          <a:bodyPr/>
          <a:lstStyle/>
          <a:p>
            <a:r>
              <a:rPr lang="pl-PL" sz="3000" dirty="0">
                <a:solidFill>
                  <a:srgbClr val="898989"/>
                </a:solidFill>
              </a:rPr>
              <a:t>IMIGRACJA A INTEGRACJA (IMIGRANTÓW) </a:t>
            </a:r>
            <a:br>
              <a:rPr lang="pl-PL" sz="3000" dirty="0">
                <a:solidFill>
                  <a:srgbClr val="898989"/>
                </a:solidFill>
              </a:rPr>
            </a:br>
            <a:r>
              <a:rPr lang="pl-PL" sz="3000" dirty="0">
                <a:solidFill>
                  <a:srgbClr val="898989"/>
                </a:solidFill>
              </a:rPr>
              <a:t>W UNII EUROPEJSKIEJ </a:t>
            </a:r>
            <a:r>
              <a:rPr lang="pl-PL" sz="3000" dirty="0" smtClean="0">
                <a:solidFill>
                  <a:srgbClr val="898989"/>
                </a:solidFill>
              </a:rPr>
              <a:t/>
            </a:r>
            <a:br>
              <a:rPr lang="pl-PL" sz="3000" dirty="0" smtClean="0">
                <a:solidFill>
                  <a:srgbClr val="898989"/>
                </a:solidFill>
              </a:rPr>
            </a:br>
            <a:r>
              <a:rPr lang="pl-PL" sz="3000" dirty="0" smtClean="0">
                <a:solidFill>
                  <a:srgbClr val="898989"/>
                </a:solidFill>
              </a:rPr>
              <a:t>– W </a:t>
            </a:r>
            <a:r>
              <a:rPr lang="pl-PL" sz="3000" dirty="0">
                <a:solidFill>
                  <a:srgbClr val="898989"/>
                </a:solidFill>
              </a:rPr>
              <a:t>POSZUKIWANIU ROZWIĄZANIA  </a:t>
            </a:r>
          </a:p>
          <a:p>
            <a:r>
              <a:rPr lang="pl-PL" sz="3000" dirty="0">
                <a:solidFill>
                  <a:srgbClr val="898989"/>
                </a:solidFill>
              </a:rPr>
              <a:t>konspekt zajęć</a:t>
            </a:r>
          </a:p>
          <a:p>
            <a:endParaRPr lang="pl-PL" sz="3000" dirty="0">
              <a:solidFill>
                <a:srgbClr val="898989"/>
              </a:solidFill>
            </a:endParaRPr>
          </a:p>
        </p:txBody>
      </p:sp>
      <p:sp>
        <p:nvSpPr>
          <p:cNvPr id="15362" name="Symbol zastępczy zawartości 2"/>
          <p:cNvSpPr>
            <a:spLocks noGrp="1"/>
          </p:cNvSpPr>
          <p:nvPr>
            <p:ph sz="quarter" idx="13"/>
          </p:nvPr>
        </p:nvSpPr>
        <p:spPr>
          <a:xfrm>
            <a:off x="2267744" y="4149724"/>
            <a:ext cx="4752528" cy="1511523"/>
          </a:xfrm>
        </p:spPr>
        <p:txBody>
          <a:bodyPr/>
          <a:lstStyle/>
          <a:p>
            <a:r>
              <a:rPr lang="pl-PL" altLang="pl-PL" dirty="0"/>
              <a:t>dr Marta Pachocka</a:t>
            </a:r>
          </a:p>
          <a:p>
            <a:r>
              <a:rPr lang="pl-PL" altLang="pl-PL" dirty="0"/>
              <a:t>Polskie Stowarzyszenie Badań Wspólnoty Europejskiej</a:t>
            </a:r>
          </a:p>
          <a:p>
            <a:r>
              <a:rPr lang="pl-PL" altLang="pl-PL" dirty="0"/>
              <a:t>Szkoła Główna Handlowa w Warszawie</a:t>
            </a:r>
          </a:p>
          <a:p>
            <a:r>
              <a:rPr lang="pl-PL" altLang="pl-PL" dirty="0"/>
              <a:t>mgr Dominik Wach</a:t>
            </a:r>
          </a:p>
          <a:p>
            <a:r>
              <a:rPr lang="pl-PL" altLang="pl-PL" dirty="0"/>
              <a:t>Uniwersytet Warszawski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ytuł 1"/>
          <p:cNvSpPr>
            <a:spLocks noGrp="1"/>
          </p:cNvSpPr>
          <p:nvPr>
            <p:ph type="title"/>
          </p:nvPr>
        </p:nvSpPr>
        <p:spPr/>
        <p:txBody>
          <a:bodyPr/>
          <a:lstStyle/>
          <a:p>
            <a:r>
              <a:rPr lang="pl-PL"/>
              <a:t>Strefa Schengen</a:t>
            </a:r>
            <a:endParaRPr lang="en-GB"/>
          </a:p>
        </p:txBody>
      </p:sp>
      <p:sp>
        <p:nvSpPr>
          <p:cNvPr id="22530" name="Symbol zastępczy zawartości 2"/>
          <p:cNvSpPr>
            <a:spLocks noGrp="1"/>
          </p:cNvSpPr>
          <p:nvPr>
            <p:ph idx="1"/>
          </p:nvPr>
        </p:nvSpPr>
        <p:spPr/>
        <p:txBody>
          <a:bodyPr/>
          <a:lstStyle/>
          <a:p>
            <a:pPr algn="just"/>
            <a:r>
              <a:rPr lang="pl-PL" sz="2000" b="1" dirty="0"/>
              <a:t>Układ z </a:t>
            </a:r>
            <a:r>
              <a:rPr lang="pl-PL" sz="2000" b="1" dirty="0" err="1"/>
              <a:t>Schengen</a:t>
            </a:r>
            <a:r>
              <a:rPr lang="pl-PL" sz="2000" b="1" dirty="0"/>
              <a:t> </a:t>
            </a:r>
            <a:r>
              <a:rPr lang="pl-PL" sz="2000" dirty="0"/>
              <a:t>został podpisany w </a:t>
            </a:r>
            <a:r>
              <a:rPr lang="pl-PL" sz="2000" b="1" dirty="0"/>
              <a:t>1985 r. </a:t>
            </a:r>
            <a:r>
              <a:rPr lang="pl-PL" sz="2000" dirty="0"/>
              <a:t>przez pięć państw europejskich: Belgię, Francję, Holandię, Luksemburg i Niemcy.</a:t>
            </a:r>
          </a:p>
          <a:p>
            <a:pPr algn="just"/>
            <a:r>
              <a:rPr lang="pl-PL" sz="2000" b="1" dirty="0"/>
              <a:t>Konwencja Wykonawcza</a:t>
            </a:r>
            <a:r>
              <a:rPr lang="pl-PL" sz="2000" dirty="0"/>
              <a:t> do Układu pochodzi </a:t>
            </a:r>
            <a:r>
              <a:rPr lang="pl-PL" sz="2000" b="1" dirty="0"/>
              <a:t>z 1990 r.</a:t>
            </a:r>
            <a:r>
              <a:rPr lang="pl-PL" sz="2000" dirty="0"/>
              <a:t>, weszła w życie pięć lat później. </a:t>
            </a:r>
          </a:p>
          <a:p>
            <a:pPr algn="just"/>
            <a:r>
              <a:rPr lang="pl-PL" sz="2000" dirty="0"/>
              <a:t>Nadrzędnym </a:t>
            </a:r>
            <a:r>
              <a:rPr lang="pl-PL" sz="2000" b="1" dirty="0"/>
              <a:t>celem </a:t>
            </a:r>
            <a:r>
              <a:rPr lang="pl-PL" sz="2000" dirty="0"/>
              <a:t>Układu było ustanowienie między państwami sygnatariuszami terytorium bez granic wewnętrznych i ze wspólnymi granicami zewnętrznymi. </a:t>
            </a:r>
          </a:p>
          <a:p>
            <a:pPr algn="just"/>
            <a:r>
              <a:rPr lang="pl-PL" sz="2000" dirty="0"/>
              <a:t>W 2017 r. do strefy </a:t>
            </a:r>
            <a:r>
              <a:rPr lang="pl-PL" sz="2000" dirty="0" err="1"/>
              <a:t>Schengen</a:t>
            </a:r>
            <a:r>
              <a:rPr lang="pl-PL" sz="2000" dirty="0"/>
              <a:t> należało </a:t>
            </a:r>
            <a:r>
              <a:rPr lang="pl-PL" sz="2000" b="1" dirty="0"/>
              <a:t>26 państw</a:t>
            </a:r>
            <a:r>
              <a:rPr lang="pl-PL" sz="2000" dirty="0"/>
              <a:t>, w tym: </a:t>
            </a:r>
          </a:p>
          <a:p>
            <a:pPr lvl="1" algn="just"/>
            <a:r>
              <a:rPr lang="pl-PL" sz="1800" dirty="0"/>
              <a:t>22 kraje członkowskie Unii (wyjątki: Wielka Brytania, Irlandia, Cypr, Chorwacja, Bułgaria i Rumunia),</a:t>
            </a:r>
          </a:p>
          <a:p>
            <a:pPr lvl="1" algn="just"/>
            <a:r>
              <a:rPr lang="pl-PL" sz="1800" dirty="0"/>
              <a:t>cztery państwa stowarzyszone stosujące reżim </a:t>
            </a:r>
            <a:r>
              <a:rPr lang="pl-PL" sz="1800" dirty="0" err="1"/>
              <a:t>Schengen</a:t>
            </a:r>
            <a:r>
              <a:rPr lang="pl-PL" sz="1800" dirty="0"/>
              <a:t> (Norwegia, Islandia, Szwajcaria i Lichtenstein).</a:t>
            </a:r>
            <a:endParaRPr lang="en-GB" sz="1800" dirty="0"/>
          </a:p>
        </p:txBody>
      </p:sp>
      <p:sp>
        <p:nvSpPr>
          <p:cNvPr id="22532" name="Symbol zastępczy numeru slajdu 4"/>
          <p:cNvSpPr>
            <a:spLocks noGrp="1"/>
          </p:cNvSpPr>
          <p:nvPr>
            <p:ph type="sldNum" sz="quarter" idx="12"/>
          </p:nvPr>
        </p:nvSpPr>
        <p:spPr bwMode="auto">
          <a:noFill/>
          <a:ln>
            <a:miter lim="800000"/>
            <a:headEnd/>
            <a:tailEnd/>
          </a:ln>
        </p:spPr>
        <p:txBody>
          <a:bodyPr/>
          <a:lstStyle/>
          <a:p>
            <a:fld id="{E75B2244-3317-426B-AE5F-CD4DF08FC0FC}" type="slidenum">
              <a:rPr lang="pl-PL" altLang="en-US" smtClean="0"/>
              <a:pPr/>
              <a:t>10</a:t>
            </a:fld>
            <a:endParaRPr lang="pl-PL" altLang="en-US"/>
          </a:p>
        </p:txBody>
      </p:sp>
      <p:sp>
        <p:nvSpPr>
          <p:cNvPr id="6" name="Symbol zastępczy stopki 3">
            <a:extLst>
              <a:ext uri="{FF2B5EF4-FFF2-40B4-BE49-F238E27FC236}">
                <a16:creationId xmlns="" xmlns:a16="http://schemas.microsoft.com/office/drawing/2014/main" id="{8D3AA90C-EAA1-452A-A5A1-6F66AF2F259D}"/>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ytuł 1"/>
          <p:cNvSpPr>
            <a:spLocks noGrp="1"/>
          </p:cNvSpPr>
          <p:nvPr>
            <p:ph type="title"/>
          </p:nvPr>
        </p:nvSpPr>
        <p:spPr/>
        <p:txBody>
          <a:bodyPr/>
          <a:lstStyle/>
          <a:p>
            <a:r>
              <a:rPr lang="pl-PL" altLang="pl-PL" sz="4000"/>
              <a:t>Imigracja i emigracja – definicje w UE</a:t>
            </a:r>
          </a:p>
        </p:txBody>
      </p:sp>
      <p:sp>
        <p:nvSpPr>
          <p:cNvPr id="3" name="Symbol zastępczy zawartości 2">
            <a:extLst/>
          </p:cNvPr>
          <p:cNvSpPr>
            <a:spLocks noGrp="1"/>
          </p:cNvSpPr>
          <p:nvPr>
            <p:ph sz="half" idx="1"/>
          </p:nvPr>
        </p:nvSpPr>
        <p:spPr>
          <a:xfrm>
            <a:off x="457200" y="1624013"/>
            <a:ext cx="4038600" cy="4525962"/>
          </a:xfrm>
        </p:spPr>
        <p:txBody>
          <a:bodyPr/>
          <a:lstStyle/>
          <a:p>
            <a:pPr>
              <a:defRPr/>
            </a:pPr>
            <a:r>
              <a:rPr lang="pl-PL" altLang="pl-PL" sz="1800" b="1" dirty="0"/>
              <a:t>Imigracja</a:t>
            </a:r>
            <a:r>
              <a:rPr lang="pl-PL" altLang="pl-PL" sz="1800" dirty="0"/>
              <a:t> – „</a:t>
            </a:r>
            <a:r>
              <a:rPr lang="pl-PL" sz="1800" dirty="0"/>
              <a:t>działanie, w wyniku którego osoba ustanawia swoje miejsce zamieszkania na terytorium państwa członkowskiego na okres, który wynosi co najmniej dwanaście miesięcy lub co do którego przewiduje się, że będzie on tyle wynosić, będąc uprzednio rezydentem innego państwa członkowskiego lub państwa trzeciego”.</a:t>
            </a:r>
          </a:p>
          <a:p>
            <a:pPr marL="0" indent="0">
              <a:buFont typeface="Arial" charset="0"/>
              <a:buNone/>
              <a:defRPr/>
            </a:pPr>
            <a:endParaRPr lang="pl-PL" sz="2000" dirty="0"/>
          </a:p>
        </p:txBody>
      </p:sp>
      <p:sp>
        <p:nvSpPr>
          <p:cNvPr id="23555" name="Symbol zastępczy zawartości 5"/>
          <p:cNvSpPr>
            <a:spLocks noGrp="1"/>
          </p:cNvSpPr>
          <p:nvPr>
            <p:ph sz="half" idx="2"/>
          </p:nvPr>
        </p:nvSpPr>
        <p:spPr/>
        <p:txBody>
          <a:bodyPr/>
          <a:lstStyle/>
          <a:p>
            <a:r>
              <a:rPr lang="pl-PL" altLang="pl-PL" sz="1800" b="1" dirty="0"/>
              <a:t>Emigracja</a:t>
            </a:r>
            <a:r>
              <a:rPr lang="pl-PL" altLang="pl-PL" sz="1800" dirty="0"/>
              <a:t> – „działanie, w ramach którego osoba, mająca uprzednio miejsce zamieszkania na terytorium państwa członkowskiego, zaprzestaje posiadania swojego zwyczajowego miejsca zamieszkania w tym państwie członkowskim na okres, który wynosi co najmniej dwanaście miesięcy lub co do którego przewiduje się, że będzie on tyle wynosić”.</a:t>
            </a:r>
          </a:p>
          <a:p>
            <a:endParaRPr lang="pl-PL" altLang="pl-PL" sz="1800" dirty="0"/>
          </a:p>
        </p:txBody>
      </p:sp>
      <p:sp>
        <p:nvSpPr>
          <p:cNvPr id="23557" name="Symbol zastępczy numeru slajdu 4"/>
          <p:cNvSpPr>
            <a:spLocks noGrp="1"/>
          </p:cNvSpPr>
          <p:nvPr>
            <p:ph type="sldNum" sz="quarter" idx="12"/>
          </p:nvPr>
        </p:nvSpPr>
        <p:spPr bwMode="auto">
          <a:noFill/>
          <a:ln>
            <a:miter lim="800000"/>
            <a:headEnd/>
            <a:tailEnd/>
          </a:ln>
        </p:spPr>
        <p:txBody>
          <a:bodyPr/>
          <a:lstStyle/>
          <a:p>
            <a:fld id="{3EBA0371-5EA3-438C-8101-379990FC2210}" type="slidenum">
              <a:rPr lang="pl-PL" altLang="en-US" smtClean="0"/>
              <a:pPr/>
              <a:t>11</a:t>
            </a:fld>
            <a:endParaRPr lang="pl-PL" altLang="en-US"/>
          </a:p>
        </p:txBody>
      </p:sp>
      <p:sp>
        <p:nvSpPr>
          <p:cNvPr id="23558" name="pole tekstowe 1"/>
          <p:cNvSpPr txBox="1">
            <a:spLocks noChangeArrowheads="1"/>
          </p:cNvSpPr>
          <p:nvPr/>
        </p:nvSpPr>
        <p:spPr bwMode="auto">
          <a:xfrm>
            <a:off x="755650" y="5292725"/>
            <a:ext cx="7993063" cy="1016000"/>
          </a:xfrm>
          <a:prstGeom prst="rect">
            <a:avLst/>
          </a:prstGeom>
          <a:noFill/>
          <a:ln w="9525">
            <a:noFill/>
            <a:miter lim="800000"/>
            <a:headEnd/>
            <a:tailEnd/>
          </a:ln>
        </p:spPr>
        <p:txBody>
          <a:bodyPr>
            <a:spAutoFit/>
          </a:bodyPr>
          <a:lstStyle/>
          <a:p>
            <a:pPr algn="just"/>
            <a:r>
              <a:rPr lang="pl-PL" i="1">
                <a:solidFill>
                  <a:schemeClr val="tx1"/>
                </a:solidFill>
              </a:rPr>
              <a:t>Źródło: Rozporządzenie (WE) nr 862/2007 Parlamentu Europejskiego i Rady z dnia 11 lipca 2007 r. w sprawie statystyk Wspólnoty z zakresu migracji i ochrony międzynarodowej oraz uchylające rozporządzenie Rady (EWG) nr 311/76 w sprawie zestawienia statystyk dotyczących pracowników cudzoziemców (Tekst mający znaczenie dla EOG) OJ L 199, 31.7.2007, art. 2, ust. 2, pkt a), b), c), f), g), i). </a:t>
            </a:r>
            <a:endParaRPr lang="en-GB" i="1">
              <a:solidFill>
                <a:schemeClr val="tx1"/>
              </a:solidFill>
            </a:endParaRPr>
          </a:p>
          <a:p>
            <a:pPr algn="just"/>
            <a:endParaRPr lang="en-GB">
              <a:solidFill>
                <a:schemeClr val="tx1"/>
              </a:solidFill>
            </a:endParaRPr>
          </a:p>
        </p:txBody>
      </p:sp>
      <p:sp>
        <p:nvSpPr>
          <p:cNvPr id="8" name="Symbol zastępczy stopki 3">
            <a:extLst>
              <a:ext uri="{FF2B5EF4-FFF2-40B4-BE49-F238E27FC236}">
                <a16:creationId xmlns="" xmlns:a16="http://schemas.microsoft.com/office/drawing/2014/main" id="{ADE5B05E-9F1B-4FB1-86D4-C7E2D915193F}"/>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ytuł 1"/>
          <p:cNvSpPr>
            <a:spLocks noGrp="1"/>
          </p:cNvSpPr>
          <p:nvPr>
            <p:ph type="title"/>
          </p:nvPr>
        </p:nvSpPr>
        <p:spPr/>
        <p:txBody>
          <a:bodyPr/>
          <a:lstStyle/>
          <a:p>
            <a:r>
              <a:rPr lang="pl-PL" altLang="pl-PL" sz="3600"/>
              <a:t>Wybrani aktorzy w obszarze migracji w UE</a:t>
            </a:r>
          </a:p>
        </p:txBody>
      </p:sp>
      <p:sp>
        <p:nvSpPr>
          <p:cNvPr id="24578" name="Symbol zastępczy zawartości 2"/>
          <p:cNvSpPr>
            <a:spLocks noGrp="1"/>
          </p:cNvSpPr>
          <p:nvPr>
            <p:ph idx="1"/>
          </p:nvPr>
        </p:nvSpPr>
        <p:spPr/>
        <p:txBody>
          <a:bodyPr/>
          <a:lstStyle/>
          <a:p>
            <a:pPr algn="just"/>
            <a:r>
              <a:rPr lang="pl-PL" altLang="pl-PL" sz="2200"/>
              <a:t>Dyrekcja Generalna ds. Migracji i Spraw Wewnętrznych (</a:t>
            </a:r>
            <a:r>
              <a:rPr lang="pl-PL" altLang="pl-PL" sz="2200" i="1"/>
              <a:t>Directorate-General for Migration and Home Affairs </a:t>
            </a:r>
            <a:r>
              <a:rPr lang="pl-PL" altLang="pl-PL" sz="2200"/>
              <a:t>– </a:t>
            </a:r>
            <a:r>
              <a:rPr lang="pl-PL" altLang="pl-PL" sz="2200" b="1"/>
              <a:t>DG HOME</a:t>
            </a:r>
            <a:r>
              <a:rPr lang="pl-PL" altLang="pl-PL" sz="2200"/>
              <a:t>)</a:t>
            </a:r>
          </a:p>
          <a:p>
            <a:pPr algn="just"/>
            <a:r>
              <a:rPr lang="pl-PL" altLang="pl-PL" sz="2200"/>
              <a:t>Europejska Agencja Straży Granicznej i Przybrzeżnej (</a:t>
            </a:r>
            <a:r>
              <a:rPr lang="pl-PL" altLang="pl-PL" sz="2200" i="1"/>
              <a:t>European Border and Coast Guard Agency</a:t>
            </a:r>
            <a:r>
              <a:rPr lang="pl-PL" altLang="pl-PL" sz="2200"/>
              <a:t> – </a:t>
            </a:r>
            <a:r>
              <a:rPr lang="pl-PL" altLang="pl-PL" sz="2200" b="1"/>
              <a:t>FRONTEX</a:t>
            </a:r>
            <a:r>
              <a:rPr lang="pl-PL" altLang="pl-PL" sz="2200"/>
              <a:t>)</a:t>
            </a:r>
          </a:p>
          <a:p>
            <a:pPr algn="just"/>
            <a:r>
              <a:rPr lang="pl-PL" altLang="pl-PL" sz="2200"/>
              <a:t>Europejski Urząd Wsparcia w dziedzinie Azylu (</a:t>
            </a:r>
            <a:r>
              <a:rPr lang="pl-PL" altLang="pl-PL" sz="2200" i="1"/>
              <a:t>European Asylum Support Office</a:t>
            </a:r>
            <a:r>
              <a:rPr lang="pl-PL" altLang="pl-PL" sz="2200"/>
              <a:t> – </a:t>
            </a:r>
            <a:r>
              <a:rPr lang="pl-PL" altLang="pl-PL" sz="2200" b="1"/>
              <a:t>EASO</a:t>
            </a:r>
            <a:r>
              <a:rPr lang="pl-PL" altLang="pl-PL" sz="2200"/>
              <a:t>)</a:t>
            </a:r>
          </a:p>
          <a:p>
            <a:pPr algn="just"/>
            <a:r>
              <a:rPr lang="pl-PL" altLang="pl-PL" sz="2200"/>
              <a:t>Europejska Sieć Migracyjna (</a:t>
            </a:r>
            <a:r>
              <a:rPr lang="pl-PL" altLang="pl-PL" sz="2200" i="1"/>
              <a:t>European Migration Network</a:t>
            </a:r>
            <a:r>
              <a:rPr lang="pl-PL" altLang="pl-PL" sz="2200"/>
              <a:t> – </a:t>
            </a:r>
            <a:r>
              <a:rPr lang="pl-PL" altLang="pl-PL" sz="2200" b="1"/>
              <a:t>EMN</a:t>
            </a:r>
            <a:r>
              <a:rPr lang="pl-PL" altLang="pl-PL" sz="2200"/>
              <a:t>)</a:t>
            </a:r>
          </a:p>
          <a:p>
            <a:pPr algn="just"/>
            <a:r>
              <a:rPr lang="pl-PL" altLang="pl-PL" sz="2200"/>
              <a:t>Europejski Urząd Statystyczny (</a:t>
            </a:r>
            <a:r>
              <a:rPr lang="pl-PL" altLang="pl-PL" sz="2200" i="1"/>
              <a:t>European Statistical Office – </a:t>
            </a:r>
            <a:r>
              <a:rPr lang="pl-PL" altLang="pl-PL" sz="2200" b="1"/>
              <a:t>Eurostat</a:t>
            </a:r>
            <a:r>
              <a:rPr lang="pl-PL" altLang="pl-PL" sz="2200"/>
              <a:t>)</a:t>
            </a:r>
          </a:p>
        </p:txBody>
      </p:sp>
      <p:sp>
        <p:nvSpPr>
          <p:cNvPr id="24580" name="Symbol zastępczy numeru slajdu 4"/>
          <p:cNvSpPr>
            <a:spLocks noGrp="1"/>
          </p:cNvSpPr>
          <p:nvPr>
            <p:ph type="sldNum" sz="quarter" idx="12"/>
          </p:nvPr>
        </p:nvSpPr>
        <p:spPr bwMode="auto">
          <a:noFill/>
          <a:ln>
            <a:miter lim="800000"/>
            <a:headEnd/>
            <a:tailEnd/>
          </a:ln>
        </p:spPr>
        <p:txBody>
          <a:bodyPr/>
          <a:lstStyle/>
          <a:p>
            <a:fld id="{8B8E41D2-9CB3-45AB-8A2E-C00809E12C87}" type="slidenum">
              <a:rPr lang="pl-PL" altLang="en-US" smtClean="0"/>
              <a:pPr/>
              <a:t>12</a:t>
            </a:fld>
            <a:endParaRPr lang="pl-PL" altLang="en-US"/>
          </a:p>
        </p:txBody>
      </p:sp>
      <p:pic>
        <p:nvPicPr>
          <p:cNvPr id="24581" name="Obraz 1"/>
          <p:cNvPicPr>
            <a:picLocks noChangeAspect="1"/>
          </p:cNvPicPr>
          <p:nvPr/>
        </p:nvPicPr>
        <p:blipFill>
          <a:blip r:embed="rId2"/>
          <a:srcRect/>
          <a:stretch>
            <a:fillRect/>
          </a:stretch>
        </p:blipFill>
        <p:spPr bwMode="auto">
          <a:xfrm>
            <a:off x="539750" y="5229225"/>
            <a:ext cx="1054100" cy="1185863"/>
          </a:xfrm>
          <a:prstGeom prst="rect">
            <a:avLst/>
          </a:prstGeom>
          <a:noFill/>
          <a:ln w="9525">
            <a:noFill/>
            <a:miter lim="800000"/>
            <a:headEnd/>
            <a:tailEnd/>
          </a:ln>
        </p:spPr>
      </p:pic>
      <p:pic>
        <p:nvPicPr>
          <p:cNvPr id="24582" name="Obraz 2"/>
          <p:cNvPicPr>
            <a:picLocks noChangeAspect="1"/>
          </p:cNvPicPr>
          <p:nvPr/>
        </p:nvPicPr>
        <p:blipFill>
          <a:blip r:embed="rId3"/>
          <a:srcRect/>
          <a:stretch>
            <a:fillRect/>
          </a:stretch>
        </p:blipFill>
        <p:spPr bwMode="auto">
          <a:xfrm>
            <a:off x="2051050" y="5229225"/>
            <a:ext cx="1285875" cy="1143000"/>
          </a:xfrm>
          <a:prstGeom prst="rect">
            <a:avLst/>
          </a:prstGeom>
          <a:noFill/>
          <a:ln w="9525">
            <a:noFill/>
            <a:miter lim="800000"/>
            <a:headEnd/>
            <a:tailEnd/>
          </a:ln>
        </p:spPr>
      </p:pic>
      <p:pic>
        <p:nvPicPr>
          <p:cNvPr id="24583" name="Obraz 5"/>
          <p:cNvPicPr>
            <a:picLocks noChangeAspect="1"/>
          </p:cNvPicPr>
          <p:nvPr/>
        </p:nvPicPr>
        <p:blipFill>
          <a:blip r:embed="rId4"/>
          <a:srcRect/>
          <a:stretch>
            <a:fillRect/>
          </a:stretch>
        </p:blipFill>
        <p:spPr bwMode="auto">
          <a:xfrm>
            <a:off x="3635375" y="5095875"/>
            <a:ext cx="2874963" cy="1312863"/>
          </a:xfrm>
          <a:prstGeom prst="rect">
            <a:avLst/>
          </a:prstGeom>
          <a:noFill/>
          <a:ln w="9525">
            <a:noFill/>
            <a:miter lim="800000"/>
            <a:headEnd/>
            <a:tailEnd/>
          </a:ln>
        </p:spPr>
      </p:pic>
      <p:pic>
        <p:nvPicPr>
          <p:cNvPr id="24584" name="Obraz 6"/>
          <p:cNvPicPr>
            <a:picLocks noChangeAspect="1"/>
          </p:cNvPicPr>
          <p:nvPr/>
        </p:nvPicPr>
        <p:blipFill>
          <a:blip r:embed="rId5"/>
          <a:srcRect/>
          <a:stretch>
            <a:fillRect/>
          </a:stretch>
        </p:blipFill>
        <p:spPr bwMode="auto">
          <a:xfrm>
            <a:off x="6523038" y="5368925"/>
            <a:ext cx="2620962" cy="863600"/>
          </a:xfrm>
          <a:prstGeom prst="rect">
            <a:avLst/>
          </a:prstGeom>
          <a:noFill/>
          <a:ln w="9525">
            <a:noFill/>
            <a:miter lim="800000"/>
            <a:headEnd/>
            <a:tailEnd/>
          </a:ln>
        </p:spPr>
      </p:pic>
      <p:sp>
        <p:nvSpPr>
          <p:cNvPr id="10" name="Symbol zastępczy stopki 3">
            <a:extLst>
              <a:ext uri="{FF2B5EF4-FFF2-40B4-BE49-F238E27FC236}">
                <a16:creationId xmlns="" xmlns:a16="http://schemas.microsoft.com/office/drawing/2014/main" id="{C99BEA68-DD98-4F5A-B1A9-9DDC426C8840}"/>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ytuł 1"/>
          <p:cNvSpPr>
            <a:spLocks noGrp="1"/>
          </p:cNvSpPr>
          <p:nvPr>
            <p:ph type="title"/>
          </p:nvPr>
        </p:nvSpPr>
        <p:spPr/>
        <p:txBody>
          <a:bodyPr/>
          <a:lstStyle/>
          <a:p>
            <a:r>
              <a:rPr lang="pl-PL" altLang="pl-PL"/>
              <a:t>Polityka UE w obszarze migracji</a:t>
            </a:r>
          </a:p>
        </p:txBody>
      </p:sp>
      <p:sp>
        <p:nvSpPr>
          <p:cNvPr id="25602" name="Symbol zastępczy zawartości 2"/>
          <p:cNvSpPr>
            <a:spLocks noGrp="1"/>
          </p:cNvSpPr>
          <p:nvPr>
            <p:ph idx="1"/>
          </p:nvPr>
        </p:nvSpPr>
        <p:spPr/>
        <p:txBody>
          <a:bodyPr/>
          <a:lstStyle/>
          <a:p>
            <a:pPr algn="just"/>
            <a:r>
              <a:rPr lang="pl-PL" sz="2400" dirty="0"/>
              <a:t>Polityka UE w odniesieniu do szeroko rozumianych migracji międzynarodowych i zagadnień pokrewnych wpisuje się </a:t>
            </a:r>
            <a:br>
              <a:rPr lang="pl-PL" sz="2400" dirty="0"/>
            </a:br>
            <a:r>
              <a:rPr lang="pl-PL" sz="2400" dirty="0"/>
              <a:t>w przestrzeń wolności, bezpieczeństwa i sprawiedliwości.</a:t>
            </a:r>
          </a:p>
          <a:p>
            <a:pPr algn="just"/>
            <a:r>
              <a:rPr lang="pl-PL" sz="2400" dirty="0"/>
              <a:t>Przestrzeń ta podlega kompetencjom dzielonym między </a:t>
            </a:r>
            <a:r>
              <a:rPr lang="pl-PL" sz="2400" dirty="0" smtClean="0"/>
              <a:t>Unię </a:t>
            </a:r>
            <a:r>
              <a:rPr lang="pl-PL" sz="2400" dirty="0"/>
              <a:t>a </a:t>
            </a:r>
            <a:r>
              <a:rPr lang="pl-PL" sz="2400" dirty="0" smtClean="0"/>
              <a:t>państwa członkowskie </a:t>
            </a:r>
            <a:r>
              <a:rPr lang="pl-PL" sz="2400" dirty="0">
                <a:sym typeface="Wingdings" pitchFamily="2" charset="2"/>
              </a:rPr>
              <a:t> </a:t>
            </a:r>
            <a:r>
              <a:rPr lang="pl-PL" sz="2400" dirty="0"/>
              <a:t>obie strony mogą stanowić prawo </a:t>
            </a:r>
            <a:r>
              <a:rPr lang="pl-PL" sz="2400" dirty="0" smtClean="0"/>
              <a:t/>
            </a:r>
            <a:br>
              <a:rPr lang="pl-PL" sz="2400" dirty="0" smtClean="0"/>
            </a:br>
            <a:r>
              <a:rPr lang="pl-PL" sz="2400" dirty="0" smtClean="0"/>
              <a:t>i </a:t>
            </a:r>
            <a:r>
              <a:rPr lang="pl-PL" sz="2400" dirty="0"/>
              <a:t>przyjmować wiążące akty prawne. </a:t>
            </a:r>
          </a:p>
          <a:p>
            <a:pPr algn="just"/>
            <a:r>
              <a:rPr lang="pl-PL" sz="2400" dirty="0"/>
              <a:t>Przestrzeń ta obejmuje takie </a:t>
            </a:r>
            <a:r>
              <a:rPr lang="pl-PL" sz="2400" dirty="0" smtClean="0"/>
              <a:t>kwestie, </a:t>
            </a:r>
            <a:r>
              <a:rPr lang="pl-PL" sz="2400" dirty="0"/>
              <a:t>jak:</a:t>
            </a:r>
            <a:endParaRPr lang="en-GB" sz="2400" dirty="0"/>
          </a:p>
          <a:p>
            <a:pPr lvl="1" algn="just"/>
            <a:r>
              <a:rPr lang="pl-PL" sz="1800" dirty="0"/>
              <a:t>polityka dotycząca kontroli granicznej, azylu i imigracji,</a:t>
            </a:r>
            <a:endParaRPr lang="en-GB" sz="1800" dirty="0"/>
          </a:p>
          <a:p>
            <a:pPr lvl="1" algn="just"/>
            <a:r>
              <a:rPr lang="pl-PL" sz="1800" dirty="0"/>
              <a:t>współpraca sądowa w sprawach cywilnych,</a:t>
            </a:r>
            <a:endParaRPr lang="en-GB" sz="1800" dirty="0"/>
          </a:p>
          <a:p>
            <a:pPr lvl="1" algn="just"/>
            <a:r>
              <a:rPr lang="pl-PL" sz="1800" dirty="0"/>
              <a:t>współpraca sądowa w sprawach karnych,</a:t>
            </a:r>
            <a:endParaRPr lang="en-GB" sz="1800" dirty="0"/>
          </a:p>
          <a:p>
            <a:pPr lvl="1" algn="just"/>
            <a:r>
              <a:rPr lang="en-GB" sz="1800" dirty="0" err="1"/>
              <a:t>współpraca</a:t>
            </a:r>
            <a:r>
              <a:rPr lang="en-GB" sz="1800" dirty="0"/>
              <a:t> </a:t>
            </a:r>
            <a:r>
              <a:rPr lang="en-GB" sz="1800" dirty="0" err="1"/>
              <a:t>policyjna</a:t>
            </a:r>
            <a:r>
              <a:rPr lang="en-GB" sz="1800" dirty="0"/>
              <a:t>.</a:t>
            </a:r>
          </a:p>
        </p:txBody>
      </p:sp>
      <p:sp>
        <p:nvSpPr>
          <p:cNvPr id="25604" name="Symbol zastępczy numeru slajdu 4"/>
          <p:cNvSpPr>
            <a:spLocks noGrp="1"/>
          </p:cNvSpPr>
          <p:nvPr>
            <p:ph type="sldNum" sz="quarter" idx="12"/>
          </p:nvPr>
        </p:nvSpPr>
        <p:spPr bwMode="auto">
          <a:noFill/>
          <a:ln>
            <a:miter lim="800000"/>
            <a:headEnd/>
            <a:tailEnd/>
          </a:ln>
        </p:spPr>
        <p:txBody>
          <a:bodyPr/>
          <a:lstStyle/>
          <a:p>
            <a:fld id="{2E72E814-F696-4FE3-99B8-E5EDF3C93D82}" type="slidenum">
              <a:rPr lang="pl-PL" altLang="en-US" smtClean="0"/>
              <a:pPr/>
              <a:t>13</a:t>
            </a:fld>
            <a:endParaRPr lang="pl-PL" altLang="en-US"/>
          </a:p>
        </p:txBody>
      </p:sp>
      <p:sp>
        <p:nvSpPr>
          <p:cNvPr id="6" name="Symbol zastępczy stopki 3">
            <a:extLst>
              <a:ext uri="{FF2B5EF4-FFF2-40B4-BE49-F238E27FC236}">
                <a16:creationId xmlns="" xmlns:a16="http://schemas.microsoft.com/office/drawing/2014/main" id="{D125559D-9587-42D9-8327-E1D61FE8563F}"/>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ytuł 1"/>
          <p:cNvSpPr>
            <a:spLocks noGrp="1"/>
          </p:cNvSpPr>
          <p:nvPr>
            <p:ph type="title"/>
          </p:nvPr>
        </p:nvSpPr>
        <p:spPr/>
        <p:txBody>
          <a:bodyPr/>
          <a:lstStyle/>
          <a:p>
            <a:r>
              <a:rPr lang="pl-PL" altLang="pl-PL"/>
              <a:t>Polityka UE w obszarze migracji</a:t>
            </a:r>
            <a:endParaRPr lang="en-GB"/>
          </a:p>
        </p:txBody>
      </p:sp>
      <p:sp>
        <p:nvSpPr>
          <p:cNvPr id="26626" name="Symbol zastępczy zawartości 2"/>
          <p:cNvSpPr>
            <a:spLocks noGrp="1"/>
          </p:cNvSpPr>
          <p:nvPr>
            <p:ph idx="1"/>
          </p:nvPr>
        </p:nvSpPr>
        <p:spPr>
          <a:xfrm>
            <a:off x="457200" y="1268760"/>
            <a:ext cx="8229600" cy="4525963"/>
          </a:xfrm>
        </p:spPr>
        <p:txBody>
          <a:bodyPr/>
          <a:lstStyle/>
          <a:p>
            <a:pPr algn="just"/>
            <a:r>
              <a:rPr lang="pl-PL" sz="2400" dirty="0"/>
              <a:t>Zgodnie z </a:t>
            </a:r>
            <a:r>
              <a:rPr lang="pl-PL" sz="2400" b="1" dirty="0"/>
              <a:t>art. 67 ust. 1 i 2 TFUE </a:t>
            </a:r>
            <a:r>
              <a:rPr lang="pl-PL" sz="2400" dirty="0"/>
              <a:t>Unia, która stanowi przestrzeń wolności, bezpieczeństwa i sprawiedliwości, „zapewnia brak kontroli osób na granicach wewnętrznych </a:t>
            </a:r>
            <a:br>
              <a:rPr lang="pl-PL" sz="2400" dirty="0"/>
            </a:br>
            <a:r>
              <a:rPr lang="pl-PL" sz="2400" dirty="0"/>
              <a:t>i rozwija wspólną politykę w dziedzinie azylu, imigracji </a:t>
            </a:r>
            <a:br>
              <a:rPr lang="pl-PL" sz="2400" dirty="0"/>
            </a:br>
            <a:r>
              <a:rPr lang="pl-PL" sz="2400" dirty="0"/>
              <a:t>i kontroli granic zewnętrznych, opartą na solidarności między Państwami Członkowskimi i sprawiedliwą wobec obywateli państw trzecich”. </a:t>
            </a:r>
          </a:p>
          <a:p>
            <a:pPr algn="just"/>
            <a:r>
              <a:rPr lang="pl-PL" sz="2400" dirty="0"/>
              <a:t>Rozdział 2 Tytułu V </a:t>
            </a:r>
            <a:r>
              <a:rPr lang="pl-PL" sz="2400" i="1" dirty="0"/>
              <a:t>Traktatu o funkcjonowaniu Unii Europejskiej</a:t>
            </a:r>
            <a:r>
              <a:rPr lang="pl-PL" sz="2400" dirty="0"/>
              <a:t>, czyli art. 77-80, jest poświęcony trzem politykom UE:</a:t>
            </a:r>
          </a:p>
          <a:p>
            <a:pPr lvl="1" algn="just"/>
            <a:r>
              <a:rPr lang="pl-PL" sz="2000" dirty="0"/>
              <a:t>polityce (i)migracyjnej, </a:t>
            </a:r>
          </a:p>
          <a:p>
            <a:pPr lvl="1" algn="just"/>
            <a:r>
              <a:rPr lang="pl-PL" sz="2000" dirty="0"/>
              <a:t>polityce azylowej,</a:t>
            </a:r>
          </a:p>
          <a:p>
            <a:pPr lvl="1" algn="just"/>
            <a:r>
              <a:rPr lang="pl-PL" sz="2000" dirty="0"/>
              <a:t>polityce zarządzania granicami i kontroli granicznej.</a:t>
            </a:r>
            <a:endParaRPr lang="en-GB" sz="2000" dirty="0"/>
          </a:p>
          <a:p>
            <a:pPr algn="just"/>
            <a:endParaRPr lang="en-GB" sz="2000" dirty="0"/>
          </a:p>
        </p:txBody>
      </p:sp>
      <p:sp>
        <p:nvSpPr>
          <p:cNvPr id="26628" name="Symbol zastępczy numeru slajdu 4"/>
          <p:cNvSpPr>
            <a:spLocks noGrp="1"/>
          </p:cNvSpPr>
          <p:nvPr>
            <p:ph type="sldNum" sz="quarter" idx="12"/>
          </p:nvPr>
        </p:nvSpPr>
        <p:spPr bwMode="auto">
          <a:noFill/>
          <a:ln>
            <a:miter lim="800000"/>
            <a:headEnd/>
            <a:tailEnd/>
          </a:ln>
        </p:spPr>
        <p:txBody>
          <a:bodyPr/>
          <a:lstStyle/>
          <a:p>
            <a:fld id="{4D0A9014-881B-4C50-8DA1-E6CD1A185F74}" type="slidenum">
              <a:rPr lang="pl-PL" altLang="en-US" smtClean="0"/>
              <a:pPr/>
              <a:t>14</a:t>
            </a:fld>
            <a:endParaRPr lang="pl-PL" altLang="en-US"/>
          </a:p>
        </p:txBody>
      </p:sp>
      <p:sp>
        <p:nvSpPr>
          <p:cNvPr id="6" name="Symbol zastępczy stopki 3">
            <a:extLst>
              <a:ext uri="{FF2B5EF4-FFF2-40B4-BE49-F238E27FC236}">
                <a16:creationId xmlns="" xmlns:a16="http://schemas.microsoft.com/office/drawing/2014/main" id="{71BAC3CC-3ACB-4822-9BEE-ACE6668E185D}"/>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ytuł 1"/>
          <p:cNvSpPr>
            <a:spLocks noGrp="1"/>
          </p:cNvSpPr>
          <p:nvPr>
            <p:ph type="title"/>
          </p:nvPr>
        </p:nvSpPr>
        <p:spPr/>
        <p:txBody>
          <a:bodyPr/>
          <a:lstStyle/>
          <a:p>
            <a:r>
              <a:rPr lang="pl-PL" altLang="pl-PL"/>
              <a:t>Polityka UE w obszarze migracji</a:t>
            </a:r>
          </a:p>
        </p:txBody>
      </p:sp>
      <p:sp>
        <p:nvSpPr>
          <p:cNvPr id="27650" name="Symbol zastępczy zawartości 2"/>
          <p:cNvSpPr>
            <a:spLocks noGrp="1"/>
          </p:cNvSpPr>
          <p:nvPr>
            <p:ph idx="1"/>
          </p:nvPr>
        </p:nvSpPr>
        <p:spPr/>
        <p:txBody>
          <a:bodyPr/>
          <a:lstStyle/>
          <a:p>
            <a:pPr algn="just"/>
            <a:r>
              <a:rPr lang="pl-PL" altLang="pl-PL"/>
              <a:t>Celem </a:t>
            </a:r>
            <a:r>
              <a:rPr lang="pl-PL" altLang="pl-PL" b="1"/>
              <a:t>polityki imigracyjnej UE </a:t>
            </a:r>
            <a:r>
              <a:rPr lang="pl-PL" altLang="pl-PL"/>
              <a:t>jest „zapewnienie, na każdym etapie, skutecznego zarządzania przepływami migracyjnymi, sprawiedliwego traktowania obywateli państw trzecich przebywających legalnie w Państwach Członkowskich, a także zapobieganie nielegalnej imigracji i handlowi ludźmi oraz wzmocnione ich zwalczanie” (</a:t>
            </a:r>
            <a:r>
              <a:rPr lang="pl-PL"/>
              <a:t>TFUE, art. 67 ust. 1).</a:t>
            </a:r>
            <a:endParaRPr lang="pl-PL" altLang="pl-PL"/>
          </a:p>
        </p:txBody>
      </p:sp>
      <p:sp>
        <p:nvSpPr>
          <p:cNvPr id="27652" name="Symbol zastępczy numeru slajdu 4"/>
          <p:cNvSpPr>
            <a:spLocks noGrp="1"/>
          </p:cNvSpPr>
          <p:nvPr>
            <p:ph type="sldNum" sz="quarter" idx="12"/>
          </p:nvPr>
        </p:nvSpPr>
        <p:spPr bwMode="auto">
          <a:noFill/>
          <a:ln>
            <a:miter lim="800000"/>
            <a:headEnd/>
            <a:tailEnd/>
          </a:ln>
        </p:spPr>
        <p:txBody>
          <a:bodyPr/>
          <a:lstStyle/>
          <a:p>
            <a:fld id="{8ADC4A29-D4DC-4814-B925-9E23FC58FFFB}" type="slidenum">
              <a:rPr lang="pl-PL" altLang="en-US" smtClean="0"/>
              <a:pPr/>
              <a:t>15</a:t>
            </a:fld>
            <a:endParaRPr lang="pl-PL" altLang="en-US"/>
          </a:p>
        </p:txBody>
      </p:sp>
      <p:sp>
        <p:nvSpPr>
          <p:cNvPr id="6" name="Symbol zastępczy stopki 3">
            <a:extLst>
              <a:ext uri="{FF2B5EF4-FFF2-40B4-BE49-F238E27FC236}">
                <a16:creationId xmlns="" xmlns:a16="http://schemas.microsoft.com/office/drawing/2014/main" id="{1B84F2FC-B19D-4D73-AA68-7C68F7B0C5D9}"/>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ytuł 1"/>
          <p:cNvSpPr>
            <a:spLocks noGrp="1"/>
          </p:cNvSpPr>
          <p:nvPr>
            <p:ph type="title"/>
          </p:nvPr>
        </p:nvSpPr>
        <p:spPr/>
        <p:txBody>
          <a:bodyPr/>
          <a:lstStyle/>
          <a:p>
            <a:r>
              <a:rPr lang="pl-PL" altLang="pl-PL"/>
              <a:t>Polityka UE w obszarze migracji</a:t>
            </a:r>
          </a:p>
        </p:txBody>
      </p:sp>
      <p:sp>
        <p:nvSpPr>
          <p:cNvPr id="23555" name="Symbol zastępczy zawartości 2">
            <a:extLst/>
          </p:cNvPr>
          <p:cNvSpPr>
            <a:spLocks noGrp="1"/>
          </p:cNvSpPr>
          <p:nvPr>
            <p:ph idx="1"/>
          </p:nvPr>
        </p:nvSpPr>
        <p:spPr/>
        <p:txBody>
          <a:bodyPr/>
          <a:lstStyle/>
          <a:p>
            <a:pPr algn="just"/>
            <a:r>
              <a:rPr lang="pl-PL" sz="2200" b="1" dirty="0" smtClean="0"/>
              <a:t>Polityka </a:t>
            </a:r>
            <a:r>
              <a:rPr lang="pl-PL" sz="2200" b="1" dirty="0"/>
              <a:t>azylowa UE </a:t>
            </a:r>
            <a:r>
              <a:rPr lang="pl-PL" sz="2200" dirty="0"/>
              <a:t>dotyczy azylu, ochrony uzupełniającej </a:t>
            </a:r>
            <a:br>
              <a:rPr lang="pl-PL" sz="2200" dirty="0"/>
            </a:br>
            <a:r>
              <a:rPr lang="pl-PL" sz="2200" dirty="0"/>
              <a:t>i tymczasowej. Jej celem jest przyznanie odpowiedniej formy ochrony międzynarodowej obywatelowi państwa trzeciego, który tego potrzebuje, a jednocześnie dbałość o poszanowanie zasady </a:t>
            </a:r>
            <a:r>
              <a:rPr lang="pl-PL" sz="2200" i="1" dirty="0" smtClean="0"/>
              <a:t>non-</a:t>
            </a:r>
            <a:r>
              <a:rPr lang="pl-PL" sz="2200" i="1" dirty="0" err="1" smtClean="0"/>
              <a:t>refoulement</a:t>
            </a:r>
            <a:r>
              <a:rPr lang="pl-PL" sz="2200" dirty="0"/>
              <a:t>. </a:t>
            </a:r>
          </a:p>
          <a:p>
            <a:pPr algn="just"/>
            <a:r>
              <a:rPr lang="pl-PL" sz="2200" dirty="0"/>
              <a:t>Musi ona pozostawać w zgodzie z </a:t>
            </a:r>
            <a:r>
              <a:rPr lang="pl-PL" sz="2200" i="1" dirty="0"/>
              <a:t>Konwencją dotyczącą statusu uchodźców, sporządzoną w Genewie dnia 28 lipca 1951 r.</a:t>
            </a:r>
            <a:r>
              <a:rPr lang="pl-PL" sz="2200" dirty="0"/>
              <a:t> </a:t>
            </a:r>
            <a:br>
              <a:rPr lang="pl-PL" sz="2200" dirty="0"/>
            </a:br>
            <a:r>
              <a:rPr lang="pl-PL" sz="2200" dirty="0"/>
              <a:t>i </a:t>
            </a:r>
            <a:r>
              <a:rPr lang="pl-PL" sz="2200" i="1" dirty="0"/>
              <a:t>Protokołem dotyczącym statusu uchodźców, sporządzonym </a:t>
            </a:r>
            <a:br>
              <a:rPr lang="pl-PL" sz="2200" i="1" dirty="0"/>
            </a:br>
            <a:r>
              <a:rPr lang="pl-PL" sz="2200" i="1" dirty="0"/>
              <a:t>w Nowym Jorku dnia 31 stycznia 1967 r. </a:t>
            </a:r>
            <a:r>
              <a:rPr lang="pl-PL" sz="2200" dirty="0"/>
              <a:t>i z innymi odpowiednimi traktatami. </a:t>
            </a:r>
          </a:p>
          <a:p>
            <a:pPr algn="just"/>
            <a:r>
              <a:rPr lang="pl-PL" sz="2200" dirty="0"/>
              <a:t>Ramy dla tej polityki wyznacza wspólny europejski system azylowy.</a:t>
            </a:r>
          </a:p>
          <a:p>
            <a:pPr algn="just">
              <a:buFont typeface="Arial" charset="0"/>
              <a:buNone/>
            </a:pPr>
            <a:r>
              <a:rPr lang="pl-PL" altLang="pl-PL" sz="1400" dirty="0"/>
              <a:t>    </a:t>
            </a:r>
          </a:p>
          <a:p>
            <a:pPr algn="just">
              <a:buFont typeface="Arial" charset="0"/>
              <a:buNone/>
            </a:pPr>
            <a:r>
              <a:rPr lang="pl-PL" altLang="pl-PL" sz="1400" dirty="0"/>
              <a:t>Źródło: (</a:t>
            </a:r>
            <a:r>
              <a:rPr lang="pl-PL" sz="1400" dirty="0" err="1"/>
              <a:t>TFUE</a:t>
            </a:r>
            <a:r>
              <a:rPr lang="pl-PL" sz="1400" dirty="0"/>
              <a:t>, art. 78 ust. 1-2)</a:t>
            </a:r>
            <a:endParaRPr lang="en-GB" sz="1400" dirty="0"/>
          </a:p>
        </p:txBody>
      </p:sp>
      <p:sp>
        <p:nvSpPr>
          <p:cNvPr id="28676" name="Symbol zastępczy numeru slajdu 4"/>
          <p:cNvSpPr>
            <a:spLocks noGrp="1"/>
          </p:cNvSpPr>
          <p:nvPr>
            <p:ph type="sldNum" sz="quarter" idx="12"/>
          </p:nvPr>
        </p:nvSpPr>
        <p:spPr bwMode="auto">
          <a:noFill/>
          <a:ln>
            <a:miter lim="800000"/>
            <a:headEnd/>
            <a:tailEnd/>
          </a:ln>
        </p:spPr>
        <p:txBody>
          <a:bodyPr/>
          <a:lstStyle/>
          <a:p>
            <a:fld id="{A0D2AA8D-60DB-4C07-8273-3DC365385A01}" type="slidenum">
              <a:rPr lang="pl-PL" altLang="en-US" smtClean="0"/>
              <a:pPr/>
              <a:t>16</a:t>
            </a:fld>
            <a:endParaRPr lang="pl-PL" altLang="en-US"/>
          </a:p>
        </p:txBody>
      </p:sp>
      <p:sp>
        <p:nvSpPr>
          <p:cNvPr id="6" name="Symbol zastępczy stopki 3">
            <a:extLst>
              <a:ext uri="{FF2B5EF4-FFF2-40B4-BE49-F238E27FC236}">
                <a16:creationId xmlns="" xmlns:a16="http://schemas.microsoft.com/office/drawing/2014/main" id="{2DE526B4-C9C6-42D1-8385-9759B224DBB1}"/>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ytuł 1"/>
          <p:cNvSpPr>
            <a:spLocks noGrp="1"/>
          </p:cNvSpPr>
          <p:nvPr>
            <p:ph type="title"/>
          </p:nvPr>
        </p:nvSpPr>
        <p:spPr/>
        <p:txBody>
          <a:bodyPr/>
          <a:lstStyle/>
          <a:p>
            <a:r>
              <a:rPr lang="pl-PL" altLang="pl-PL"/>
              <a:t>Polityka UE w obszarze migracji</a:t>
            </a:r>
          </a:p>
        </p:txBody>
      </p:sp>
      <p:sp>
        <p:nvSpPr>
          <p:cNvPr id="24579" name="Symbol zastępczy zawartości 2">
            <a:extLst/>
          </p:cNvPr>
          <p:cNvSpPr>
            <a:spLocks noGrp="1"/>
          </p:cNvSpPr>
          <p:nvPr>
            <p:ph idx="1"/>
          </p:nvPr>
        </p:nvSpPr>
        <p:spPr/>
        <p:txBody>
          <a:bodyPr/>
          <a:lstStyle/>
          <a:p>
            <a:pPr algn="just"/>
            <a:r>
              <a:rPr lang="pl-PL" altLang="pl-PL" dirty="0"/>
              <a:t>Celem </a:t>
            </a:r>
            <a:r>
              <a:rPr lang="pl-PL" altLang="pl-PL" b="1" dirty="0"/>
              <a:t>polityki UE w dziedzinie granic </a:t>
            </a:r>
            <a:r>
              <a:rPr lang="pl-PL" altLang="pl-PL" dirty="0"/>
              <a:t>jest: </a:t>
            </a:r>
          </a:p>
          <a:p>
            <a:pPr lvl="1" algn="just"/>
            <a:r>
              <a:rPr lang="pl-PL" altLang="pl-PL" dirty="0"/>
              <a:t>zapewnienie braku jakiejkolwiek kontroli osób, niezależnie od ich obywatelstwa, przy przekraczaniu przez nie granic wewnętrznych, </a:t>
            </a:r>
          </a:p>
          <a:p>
            <a:pPr lvl="1" algn="just"/>
            <a:r>
              <a:rPr lang="pl-PL" altLang="pl-PL" dirty="0"/>
              <a:t>zapewnienie kontroli osób i skutecznego nadzoru przy przekraczaniu granic zewnętrznych,</a:t>
            </a:r>
          </a:p>
          <a:p>
            <a:pPr lvl="1" algn="just"/>
            <a:r>
              <a:rPr lang="pl-PL" altLang="pl-PL" dirty="0"/>
              <a:t>stopniowe wprowadzanie zintegrowanego systemu zarządzania granicami zewnętrznymi.</a:t>
            </a:r>
          </a:p>
          <a:p>
            <a:pPr lvl="1" algn="just">
              <a:buNone/>
            </a:pPr>
            <a:endParaRPr lang="pl-PL" altLang="pl-PL" sz="1400" dirty="0"/>
          </a:p>
          <a:p>
            <a:pPr lvl="1" algn="just">
              <a:buNone/>
            </a:pPr>
            <a:r>
              <a:rPr lang="pl-PL" altLang="pl-PL" sz="1400" dirty="0"/>
              <a:t>Źródło: (</a:t>
            </a:r>
            <a:r>
              <a:rPr lang="pl-PL" altLang="pl-PL" sz="1400" dirty="0" err="1"/>
              <a:t>TFUE</a:t>
            </a:r>
            <a:r>
              <a:rPr lang="pl-PL" altLang="pl-PL" sz="1400" dirty="0"/>
              <a:t>, art. 77, </a:t>
            </a:r>
            <a:r>
              <a:rPr lang="pl-PL" altLang="pl-PL" sz="1400" dirty="0" smtClean="0"/>
              <a:t>ust. </a:t>
            </a:r>
            <a:r>
              <a:rPr lang="pl-PL" altLang="pl-PL" sz="1400" dirty="0"/>
              <a:t>1)</a:t>
            </a:r>
          </a:p>
        </p:txBody>
      </p:sp>
      <p:sp>
        <p:nvSpPr>
          <p:cNvPr id="29700" name="Symbol zastępczy numeru slajdu 4"/>
          <p:cNvSpPr>
            <a:spLocks noGrp="1"/>
          </p:cNvSpPr>
          <p:nvPr>
            <p:ph type="sldNum" sz="quarter" idx="12"/>
          </p:nvPr>
        </p:nvSpPr>
        <p:spPr bwMode="auto">
          <a:noFill/>
          <a:ln>
            <a:miter lim="800000"/>
            <a:headEnd/>
            <a:tailEnd/>
          </a:ln>
        </p:spPr>
        <p:txBody>
          <a:bodyPr/>
          <a:lstStyle/>
          <a:p>
            <a:fld id="{27A2872D-F402-43F7-9360-61DE3A2C1BF3}" type="slidenum">
              <a:rPr lang="pl-PL" altLang="en-US" smtClean="0"/>
              <a:pPr/>
              <a:t>17</a:t>
            </a:fld>
            <a:endParaRPr lang="pl-PL" altLang="en-US"/>
          </a:p>
        </p:txBody>
      </p:sp>
      <p:sp>
        <p:nvSpPr>
          <p:cNvPr id="6" name="Symbol zastępczy stopki 3">
            <a:extLst>
              <a:ext uri="{FF2B5EF4-FFF2-40B4-BE49-F238E27FC236}">
                <a16:creationId xmlns="" xmlns:a16="http://schemas.microsoft.com/office/drawing/2014/main" id="{BA2DD4A0-8049-44F3-9657-69C54794FE27}"/>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ytuł 1"/>
          <p:cNvSpPr>
            <a:spLocks noGrp="1"/>
          </p:cNvSpPr>
          <p:nvPr>
            <p:ph type="title"/>
          </p:nvPr>
        </p:nvSpPr>
        <p:spPr/>
        <p:txBody>
          <a:bodyPr/>
          <a:lstStyle/>
          <a:p>
            <a:r>
              <a:rPr lang="pl-PL" altLang="pl-PL"/>
              <a:t>Sytuacja migracyjna w UE</a:t>
            </a:r>
          </a:p>
        </p:txBody>
      </p:sp>
      <p:sp>
        <p:nvSpPr>
          <p:cNvPr id="14339" name="Symbol zastępczy zawartości 2">
            <a:extLst/>
          </p:cNvPr>
          <p:cNvSpPr>
            <a:spLocks noGrp="1"/>
          </p:cNvSpPr>
          <p:nvPr>
            <p:ph idx="1"/>
          </p:nvPr>
        </p:nvSpPr>
        <p:spPr/>
        <p:txBody>
          <a:bodyPr/>
          <a:lstStyle/>
          <a:p>
            <a:pPr algn="just"/>
            <a:r>
              <a:rPr lang="pl-PL" altLang="pl-PL" sz="1800" dirty="0"/>
              <a:t>Unia Europejska jest docelowym obszarem </a:t>
            </a:r>
            <a:r>
              <a:rPr lang="pl-PL" altLang="pl-PL" sz="1800" b="1" dirty="0"/>
              <a:t>imigracji</a:t>
            </a:r>
            <a:r>
              <a:rPr lang="pl-PL" altLang="pl-PL" sz="1800" dirty="0"/>
              <a:t>.</a:t>
            </a:r>
          </a:p>
          <a:p>
            <a:pPr algn="just"/>
            <a:r>
              <a:rPr lang="pl-PL" altLang="pl-PL" sz="1800" dirty="0"/>
              <a:t>W 2015 r. do 28 państw UE napłynęło łącznie 4,7 mln imigrantów, podczas gdy 2,8 miliona osób wyjechało z jednego z państw członkowskich (Eurostat).</a:t>
            </a:r>
          </a:p>
          <a:p>
            <a:pPr algn="just"/>
            <a:r>
              <a:rPr lang="pl-PL" sz="1800" dirty="0"/>
              <a:t>Liczby te nie oddają skali strumieni migracyjnych do i z UE traktowanej całościowo, gdyż uwzględniają również przepływy między poszczególnymi krajami UE.</a:t>
            </a:r>
            <a:endParaRPr lang="pl-PL" altLang="pl-PL" sz="1800" dirty="0"/>
          </a:p>
          <a:p>
            <a:pPr marL="180975" indent="-180975" algn="just">
              <a:buFont typeface="Arial" charset="0"/>
              <a:buNone/>
            </a:pPr>
            <a:endParaRPr lang="pl-PL" sz="1800" b="1" dirty="0"/>
          </a:p>
          <a:p>
            <a:pPr marL="180975" indent="-180975" algn="just">
              <a:buFont typeface="Arial" charset="0"/>
              <a:buNone/>
            </a:pPr>
            <a:r>
              <a:rPr lang="pl-PL" sz="1800" b="1" dirty="0"/>
              <a:t>4,7 mln </a:t>
            </a:r>
            <a:r>
              <a:rPr lang="pl-PL" sz="1800" dirty="0"/>
              <a:t>imigrantów w 2015 r., w tym: </a:t>
            </a:r>
          </a:p>
          <a:p>
            <a:pPr algn="just"/>
            <a:r>
              <a:rPr lang="pl-PL" sz="1800" dirty="0"/>
              <a:t>obywatele państw trzecich (2,4 mln), </a:t>
            </a:r>
          </a:p>
          <a:p>
            <a:pPr algn="just"/>
            <a:r>
              <a:rPr lang="pl-PL" sz="1800" dirty="0"/>
              <a:t>obywatele innego państwa członkowskiego UE niż to, do którego przybywali (1,4 mln), </a:t>
            </a:r>
          </a:p>
          <a:p>
            <a:pPr algn="just"/>
            <a:r>
              <a:rPr lang="pl-PL" sz="1800" dirty="0"/>
              <a:t>osoby posiadające obywatelstwo kraju przyjmującego, w tym osoby powracające lub urodzone za granicą (860 tys.),</a:t>
            </a:r>
          </a:p>
          <a:p>
            <a:pPr algn="just"/>
            <a:r>
              <a:rPr lang="pl-PL" sz="1800" dirty="0"/>
              <a:t>apatrydzi – bezpaństwowcy (19 tys.).</a:t>
            </a:r>
            <a:endParaRPr lang="pl-PL" altLang="pl-PL" sz="1800" dirty="0"/>
          </a:p>
        </p:txBody>
      </p:sp>
      <p:sp>
        <p:nvSpPr>
          <p:cNvPr id="31748" name="Symbol zastępczy numeru slajdu 4"/>
          <p:cNvSpPr>
            <a:spLocks noGrp="1"/>
          </p:cNvSpPr>
          <p:nvPr>
            <p:ph type="sldNum" sz="quarter" idx="12"/>
          </p:nvPr>
        </p:nvSpPr>
        <p:spPr bwMode="auto">
          <a:noFill/>
          <a:ln>
            <a:miter lim="800000"/>
            <a:headEnd/>
            <a:tailEnd/>
          </a:ln>
        </p:spPr>
        <p:txBody>
          <a:bodyPr/>
          <a:lstStyle/>
          <a:p>
            <a:fld id="{25C86798-293C-4156-9454-868B797E32D1}" type="slidenum">
              <a:rPr lang="pl-PL" altLang="en-US" smtClean="0"/>
              <a:pPr/>
              <a:t>18</a:t>
            </a:fld>
            <a:endParaRPr lang="pl-PL" altLang="en-US"/>
          </a:p>
        </p:txBody>
      </p:sp>
      <p:sp>
        <p:nvSpPr>
          <p:cNvPr id="6" name="Symbol zastępczy stopki 3">
            <a:extLst>
              <a:ext uri="{FF2B5EF4-FFF2-40B4-BE49-F238E27FC236}">
                <a16:creationId xmlns="" xmlns:a16="http://schemas.microsoft.com/office/drawing/2014/main" id="{48D8918F-342F-4C12-964F-79FA356D4AB8}"/>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ytuł 1"/>
          <p:cNvSpPr>
            <a:spLocks noGrp="1"/>
          </p:cNvSpPr>
          <p:nvPr>
            <p:ph type="title"/>
          </p:nvPr>
        </p:nvSpPr>
        <p:spPr/>
        <p:txBody>
          <a:bodyPr/>
          <a:lstStyle/>
          <a:p>
            <a:r>
              <a:rPr lang="pl-PL" altLang="pl-PL"/>
              <a:t>Sytuacja migracyjna w UE</a:t>
            </a:r>
          </a:p>
        </p:txBody>
      </p:sp>
      <p:sp>
        <p:nvSpPr>
          <p:cNvPr id="32770" name="Symbol zastępczy zawartości 2"/>
          <p:cNvSpPr>
            <a:spLocks noGrp="1"/>
          </p:cNvSpPr>
          <p:nvPr>
            <p:ph idx="1"/>
          </p:nvPr>
        </p:nvSpPr>
        <p:spPr/>
        <p:txBody>
          <a:bodyPr/>
          <a:lstStyle/>
          <a:p>
            <a:pPr marL="0" indent="0">
              <a:buFont typeface="Arial" charset="0"/>
              <a:buNone/>
            </a:pPr>
            <a:r>
              <a:rPr lang="pl-PL" altLang="pl-PL"/>
              <a:t>Główne państwa docelowe migracji w 2015 r.:</a:t>
            </a:r>
          </a:p>
          <a:p>
            <a:pPr marL="0" indent="0">
              <a:buFont typeface="Arial" charset="0"/>
              <a:buNone/>
            </a:pPr>
            <a:endParaRPr lang="pl-PL" altLang="pl-PL"/>
          </a:p>
          <a:p>
            <a:pPr lvl="2"/>
            <a:r>
              <a:rPr lang="pl-PL" altLang="pl-PL"/>
              <a:t>Niemcy (1 543,8 tys. osób)</a:t>
            </a:r>
          </a:p>
          <a:p>
            <a:pPr lvl="2"/>
            <a:endParaRPr lang="pl-PL" altLang="pl-PL"/>
          </a:p>
          <a:p>
            <a:pPr lvl="2"/>
            <a:r>
              <a:rPr lang="pl-PL" altLang="pl-PL"/>
              <a:t>Wielka Brytania (631,5 tys.)</a:t>
            </a:r>
          </a:p>
          <a:p>
            <a:pPr lvl="2"/>
            <a:endParaRPr lang="pl-PL" altLang="pl-PL"/>
          </a:p>
          <a:p>
            <a:pPr lvl="2"/>
            <a:r>
              <a:rPr lang="pl-PL" altLang="pl-PL"/>
              <a:t>Hiszpania (342,1 tys.) </a:t>
            </a:r>
          </a:p>
          <a:p>
            <a:pPr lvl="2"/>
            <a:endParaRPr lang="pl-PL" altLang="pl-PL"/>
          </a:p>
          <a:p>
            <a:pPr lvl="2"/>
            <a:r>
              <a:rPr lang="pl-PL" altLang="pl-PL"/>
              <a:t>Włochy (280,1 tys.)</a:t>
            </a:r>
          </a:p>
        </p:txBody>
      </p:sp>
      <p:sp>
        <p:nvSpPr>
          <p:cNvPr id="32772" name="Symbol zastępczy numeru slajdu 4"/>
          <p:cNvSpPr>
            <a:spLocks noGrp="1"/>
          </p:cNvSpPr>
          <p:nvPr>
            <p:ph type="sldNum" sz="quarter" idx="12"/>
          </p:nvPr>
        </p:nvSpPr>
        <p:spPr bwMode="auto">
          <a:noFill/>
          <a:ln>
            <a:miter lim="800000"/>
            <a:headEnd/>
            <a:tailEnd/>
          </a:ln>
        </p:spPr>
        <p:txBody>
          <a:bodyPr/>
          <a:lstStyle/>
          <a:p>
            <a:fld id="{6679ED97-9343-45DC-BCA7-6923B03CFCD1}" type="slidenum">
              <a:rPr lang="pl-PL" altLang="en-US" smtClean="0"/>
              <a:pPr/>
              <a:t>19</a:t>
            </a:fld>
            <a:endParaRPr lang="pl-PL" altLang="en-US"/>
          </a:p>
        </p:txBody>
      </p:sp>
      <p:pic>
        <p:nvPicPr>
          <p:cNvPr id="32773" name="Obraz 1"/>
          <p:cNvPicPr>
            <a:picLocks noChangeAspect="1"/>
          </p:cNvPicPr>
          <p:nvPr/>
        </p:nvPicPr>
        <p:blipFill>
          <a:blip r:embed="rId2"/>
          <a:srcRect/>
          <a:stretch>
            <a:fillRect/>
          </a:stretch>
        </p:blipFill>
        <p:spPr bwMode="auto">
          <a:xfrm>
            <a:off x="617538" y="2581275"/>
            <a:ext cx="685800" cy="687388"/>
          </a:xfrm>
          <a:prstGeom prst="rect">
            <a:avLst/>
          </a:prstGeom>
          <a:noFill/>
          <a:ln w="9525">
            <a:noFill/>
            <a:miter lim="800000"/>
            <a:headEnd/>
            <a:tailEnd/>
          </a:ln>
        </p:spPr>
      </p:pic>
      <p:pic>
        <p:nvPicPr>
          <p:cNvPr id="32774" name="Obraz 2"/>
          <p:cNvPicPr>
            <a:picLocks noChangeAspect="1"/>
          </p:cNvPicPr>
          <p:nvPr/>
        </p:nvPicPr>
        <p:blipFill>
          <a:blip r:embed="rId3"/>
          <a:srcRect/>
          <a:stretch>
            <a:fillRect/>
          </a:stretch>
        </p:blipFill>
        <p:spPr bwMode="auto">
          <a:xfrm>
            <a:off x="603250" y="3468688"/>
            <a:ext cx="719138" cy="719137"/>
          </a:xfrm>
          <a:prstGeom prst="rect">
            <a:avLst/>
          </a:prstGeom>
          <a:noFill/>
          <a:ln w="9525">
            <a:noFill/>
            <a:miter lim="800000"/>
            <a:headEnd/>
            <a:tailEnd/>
          </a:ln>
        </p:spPr>
      </p:pic>
      <p:pic>
        <p:nvPicPr>
          <p:cNvPr id="32775" name="Obraz 5"/>
          <p:cNvPicPr>
            <a:picLocks noChangeAspect="1"/>
          </p:cNvPicPr>
          <p:nvPr/>
        </p:nvPicPr>
        <p:blipFill>
          <a:blip r:embed="rId4"/>
          <a:srcRect/>
          <a:stretch>
            <a:fillRect/>
          </a:stretch>
        </p:blipFill>
        <p:spPr bwMode="auto">
          <a:xfrm>
            <a:off x="587375" y="4351338"/>
            <a:ext cx="752475" cy="752475"/>
          </a:xfrm>
          <a:prstGeom prst="rect">
            <a:avLst/>
          </a:prstGeom>
          <a:noFill/>
          <a:ln w="9525">
            <a:noFill/>
            <a:miter lim="800000"/>
            <a:headEnd/>
            <a:tailEnd/>
          </a:ln>
        </p:spPr>
      </p:pic>
      <p:pic>
        <p:nvPicPr>
          <p:cNvPr id="32776" name="Obraz 6"/>
          <p:cNvPicPr>
            <a:picLocks noChangeAspect="1"/>
          </p:cNvPicPr>
          <p:nvPr/>
        </p:nvPicPr>
        <p:blipFill>
          <a:blip r:embed="rId5"/>
          <a:srcRect/>
          <a:stretch>
            <a:fillRect/>
          </a:stretch>
        </p:blipFill>
        <p:spPr bwMode="auto">
          <a:xfrm>
            <a:off x="603250" y="5300663"/>
            <a:ext cx="733425" cy="733425"/>
          </a:xfrm>
          <a:prstGeom prst="rect">
            <a:avLst/>
          </a:prstGeom>
          <a:noFill/>
          <a:ln w="9525">
            <a:noFill/>
            <a:miter lim="800000"/>
            <a:headEnd/>
            <a:tailEnd/>
          </a:ln>
        </p:spPr>
      </p:pic>
      <p:sp>
        <p:nvSpPr>
          <p:cNvPr id="10" name="Symbol zastępczy stopki 3">
            <a:extLst>
              <a:ext uri="{FF2B5EF4-FFF2-40B4-BE49-F238E27FC236}">
                <a16:creationId xmlns="" xmlns:a16="http://schemas.microsoft.com/office/drawing/2014/main" id="{DF82DDC0-C965-47AD-B72A-AFD14A7A1A89}"/>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stopki 3">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
        <p:nvSpPr>
          <p:cNvPr id="16402" name="Symbol zastępczy numeru slajdu 4"/>
          <p:cNvSpPr>
            <a:spLocks noGrp="1"/>
          </p:cNvSpPr>
          <p:nvPr>
            <p:ph type="sldNum" sz="quarter" idx="12"/>
          </p:nvPr>
        </p:nvSpPr>
        <p:spPr bwMode="auto">
          <a:noFill/>
          <a:ln>
            <a:miter lim="800000"/>
            <a:headEnd/>
            <a:tailEnd/>
          </a:ln>
        </p:spPr>
        <p:txBody>
          <a:bodyPr/>
          <a:lstStyle/>
          <a:p>
            <a:fld id="{2F54FA36-C846-4262-A59B-1ED2414CA988}" type="slidenum">
              <a:rPr lang="pl-PL" altLang="en-US" smtClean="0"/>
              <a:pPr/>
              <a:t>2</a:t>
            </a:fld>
            <a:endParaRPr lang="pl-PL" altLang="en-US" dirty="0"/>
          </a:p>
        </p:txBody>
      </p:sp>
      <p:sp>
        <p:nvSpPr>
          <p:cNvPr id="3" name="Symbol zastępczy zawartości 2">
            <a:extLst>
              <a:ext uri="{FF2B5EF4-FFF2-40B4-BE49-F238E27FC236}">
                <a16:creationId xmlns="" xmlns:a16="http://schemas.microsoft.com/office/drawing/2014/main" id="{EB81D7A1-B80A-4FE9-ADC4-94D69DD919A9}"/>
              </a:ext>
            </a:extLst>
          </p:cNvPr>
          <p:cNvSpPr>
            <a:spLocks noGrp="1"/>
          </p:cNvSpPr>
          <p:nvPr>
            <p:ph idx="1"/>
          </p:nvPr>
        </p:nvSpPr>
        <p:spPr/>
        <p:txBody>
          <a:bodyPr/>
          <a:lstStyle/>
          <a:p>
            <a:endParaRPr lang="pl-PL"/>
          </a:p>
        </p:txBody>
      </p:sp>
      <p:graphicFrame>
        <p:nvGraphicFramePr>
          <p:cNvPr id="7" name="Group 26">
            <a:extLst>
              <a:ext uri="{FF2B5EF4-FFF2-40B4-BE49-F238E27FC236}">
                <a16:creationId xmlns="" xmlns:a16="http://schemas.microsoft.com/office/drawing/2014/main" id="{EB9AA891-97ED-4A7A-920E-22EADE8754CE}"/>
              </a:ext>
            </a:extLst>
          </p:cNvPr>
          <p:cNvGraphicFramePr>
            <a:graphicFrameLocks/>
          </p:cNvGraphicFramePr>
          <p:nvPr>
            <p:extLst>
              <p:ext uri="{D42A27DB-BD31-4B8C-83A1-F6EECF244321}">
                <p14:modId xmlns:p14="http://schemas.microsoft.com/office/powerpoint/2010/main" val="1007300279"/>
              </p:ext>
            </p:extLst>
          </p:nvPr>
        </p:nvGraphicFramePr>
        <p:xfrm>
          <a:off x="327881" y="157038"/>
          <a:ext cx="8636607" cy="6583684"/>
        </p:xfrm>
        <a:graphic>
          <a:graphicData uri="http://schemas.openxmlformats.org/drawingml/2006/table">
            <a:tbl>
              <a:tblPr/>
              <a:tblGrid>
                <a:gridCol w="1580829">
                  <a:extLst>
                    <a:ext uri="{9D8B030D-6E8A-4147-A177-3AD203B41FA5}">
                      <a16:colId xmlns="" xmlns:a16="http://schemas.microsoft.com/office/drawing/2014/main" val="20000"/>
                    </a:ext>
                  </a:extLst>
                </a:gridCol>
                <a:gridCol w="7055778">
                  <a:extLst>
                    <a:ext uri="{9D8B030D-6E8A-4147-A177-3AD203B41FA5}">
                      <a16:colId xmlns="" xmlns:a16="http://schemas.microsoft.com/office/drawing/2014/main" val="20001"/>
                    </a:ext>
                  </a:extLst>
                </a:gridCol>
              </a:tblGrid>
              <a:tr h="404419">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700" b="1" i="0" u="none" strike="noStrike" cap="none" normalizeH="0" baseline="0" dirty="0">
                          <a:ln>
                            <a:noFill/>
                          </a:ln>
                          <a:solidFill>
                            <a:srgbClr val="FFFFFF"/>
                          </a:solidFill>
                          <a:effectLst/>
                          <a:latin typeface="Calibri" pitchFamily="34" charset="0"/>
                        </a:rPr>
                        <a:t>Imigracja i integracja (imigrantów) w Unii Europejskiej – w poszukiwaniu rozwiązania </a:t>
                      </a:r>
                      <a:r>
                        <a:rPr kumimoji="0" lang="pl-PL" sz="1700" b="1" i="0" u="none" strike="noStrike" cap="none" normalizeH="0" baseline="0" dirty="0" smtClean="0">
                          <a:ln>
                            <a:noFill/>
                          </a:ln>
                          <a:solidFill>
                            <a:srgbClr val="FFFFFF"/>
                          </a:solidFill>
                          <a:effectLst/>
                          <a:latin typeface="Calibri" pitchFamily="34" charset="0"/>
                        </a:rPr>
                        <a:t/>
                      </a:r>
                      <a:br>
                        <a:rPr kumimoji="0" lang="pl-PL" sz="1700" b="1" i="0" u="none" strike="noStrike" cap="none" normalizeH="0" baseline="0" dirty="0" smtClean="0">
                          <a:ln>
                            <a:noFill/>
                          </a:ln>
                          <a:solidFill>
                            <a:srgbClr val="FFFFFF"/>
                          </a:solidFill>
                          <a:effectLst/>
                          <a:latin typeface="Calibri" pitchFamily="34" charset="0"/>
                        </a:rPr>
                      </a:br>
                      <a:r>
                        <a:rPr kumimoji="0" lang="pl-PL" sz="1700" b="1" i="0" u="none" strike="noStrike" cap="none" normalizeH="0" baseline="0" dirty="0" smtClean="0">
                          <a:ln>
                            <a:noFill/>
                          </a:ln>
                          <a:solidFill>
                            <a:srgbClr val="FFFFFF"/>
                          </a:solidFill>
                          <a:effectLst/>
                          <a:latin typeface="Calibri" pitchFamily="34" charset="0"/>
                        </a:rPr>
                        <a:t>– </a:t>
                      </a:r>
                      <a:r>
                        <a:rPr kumimoji="0" lang="pl-PL" sz="1700" b="1" i="0" u="none" strike="noStrike" cap="none" normalizeH="0" baseline="0" dirty="0">
                          <a:ln>
                            <a:noFill/>
                          </a:ln>
                          <a:solidFill>
                            <a:srgbClr val="FFFFFF"/>
                          </a:solidFill>
                          <a:effectLst/>
                          <a:latin typeface="Calibri" pitchFamily="34" charset="0"/>
                        </a:rPr>
                        <a:t>opis zajęć</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pl-PL"/>
                    </a:p>
                  </a:txBody>
                  <a:tcPr/>
                </a:tc>
                <a:extLst>
                  <a:ext uri="{0D108BD9-81ED-4DB2-BD59-A6C34878D82A}">
                    <a16:rowId xmlns="" xmlns:a16="http://schemas.microsoft.com/office/drawing/2014/main" val="10000"/>
                  </a:ext>
                </a:extLst>
              </a:tr>
              <a:tr h="802593">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pl-PL" sz="1700" b="1" i="0" u="none" strike="noStrike" cap="none" normalizeH="0" baseline="0" dirty="0">
                          <a:ln>
                            <a:noFill/>
                          </a:ln>
                          <a:solidFill>
                            <a:srgbClr val="000000"/>
                          </a:solidFill>
                          <a:effectLst/>
                          <a:latin typeface="Calibri" pitchFamily="34" charset="0"/>
                        </a:rPr>
                        <a:t>Cel główny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pl-PL" sz="1700" b="0" i="0" u="none" strike="noStrike" cap="none" normalizeH="0" baseline="0" dirty="0">
                          <a:ln>
                            <a:noFill/>
                          </a:ln>
                          <a:solidFill>
                            <a:srgbClr val="000000"/>
                          </a:solidFill>
                          <a:effectLst/>
                          <a:latin typeface="Calibri" pitchFamily="34" charset="0"/>
                        </a:rPr>
                        <a:t>Wprowadzenie do problematyki migracji (zwłaszcza międzynarodowych) </a:t>
                      </a:r>
                      <a:br>
                        <a:rPr kumimoji="0" lang="pl-PL" sz="1700" b="0" i="0" u="none" strike="noStrike" cap="none" normalizeH="0" baseline="0" dirty="0">
                          <a:ln>
                            <a:noFill/>
                          </a:ln>
                          <a:solidFill>
                            <a:srgbClr val="000000"/>
                          </a:solidFill>
                          <a:effectLst/>
                          <a:latin typeface="Calibri" pitchFamily="34" charset="0"/>
                        </a:rPr>
                      </a:br>
                      <a:r>
                        <a:rPr kumimoji="0" lang="pl-PL" sz="1700" b="0" i="0" u="none" strike="noStrike" cap="none" normalizeH="0" baseline="0" dirty="0">
                          <a:ln>
                            <a:noFill/>
                          </a:ln>
                          <a:solidFill>
                            <a:srgbClr val="000000"/>
                          </a:solidFill>
                          <a:effectLst/>
                          <a:latin typeface="Calibri" pitchFamily="34" charset="0"/>
                        </a:rPr>
                        <a:t>i integracji imigrantów w kontekście doświadczeń Unii Europejskiej (UE) i jej państw członkowskich wraz z prowadzoną w tym zakresie polityką.</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1"/>
                  </a:ext>
                </a:extLst>
              </a:tr>
              <a:tr h="2208966">
                <a:tc>
                  <a:txBody>
                    <a:bodyPr/>
                    <a:lstStyle/>
                    <a:p>
                      <a:pPr marL="0" marR="0" lvl="0" indent="0" algn="l" defTabSz="914400" rtl="0" eaLnBrk="1" fontAlgn="base" latinLnBrk="0" hangingPunct="1">
                        <a:lnSpc>
                          <a:spcPct val="100000"/>
                        </a:lnSpc>
                        <a:spcBef>
                          <a:spcPct val="0"/>
                        </a:spcBef>
                        <a:spcAft>
                          <a:spcPts val="600"/>
                        </a:spcAft>
                        <a:buClrTx/>
                        <a:buSzTx/>
                        <a:buFontTx/>
                        <a:buNone/>
                        <a:tabLst/>
                        <a:defRPr/>
                      </a:pPr>
                      <a:r>
                        <a:rPr kumimoji="0" lang="pl-PL" sz="1700" b="1" i="0" u="none" strike="noStrike" cap="none" normalizeH="0" baseline="0" dirty="0">
                          <a:ln>
                            <a:noFill/>
                          </a:ln>
                          <a:solidFill>
                            <a:srgbClr val="000000"/>
                          </a:solidFill>
                          <a:effectLst/>
                          <a:latin typeface="Calibri" pitchFamily="34" charset="0"/>
                        </a:rPr>
                        <a:t>Cele szczegółowe (operacyjne)</a:t>
                      </a:r>
                    </a:p>
                    <a:p>
                      <a:pPr marL="0" marR="0" lvl="0" indent="0" algn="l" defTabSz="914400" rtl="0" eaLnBrk="1" fontAlgn="base" latinLnBrk="0" hangingPunct="1">
                        <a:lnSpc>
                          <a:spcPct val="100000"/>
                        </a:lnSpc>
                        <a:spcBef>
                          <a:spcPct val="0"/>
                        </a:spcBef>
                        <a:spcAft>
                          <a:spcPts val="600"/>
                        </a:spcAft>
                        <a:buClrTx/>
                        <a:buSzTx/>
                        <a:buFontTx/>
                        <a:buNone/>
                        <a:tabLst/>
                      </a:pPr>
                      <a:endParaRPr kumimoji="0" lang="pl-PL" sz="1700" b="1" i="0" u="none" strike="noStrike" cap="none" normalizeH="0" baseline="0" dirty="0">
                        <a:ln>
                          <a:noFill/>
                        </a:ln>
                        <a:solidFill>
                          <a:srgbClr val="000000"/>
                        </a:solidFill>
                        <a:effectLst/>
                        <a:latin typeface="Calibri" pitchFamily="34" charset="0"/>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ts val="0"/>
                        </a:spcAft>
                        <a:buClrTx/>
                        <a:buSzTx/>
                        <a:buFont typeface="Arial" charset="0"/>
                        <a:buNone/>
                        <a:tabLst/>
                      </a:pPr>
                      <a:r>
                        <a:rPr kumimoji="0" lang="pl-PL" sz="1700" b="0" i="0" u="none" strike="noStrike" cap="none" normalizeH="0" baseline="0" dirty="0">
                          <a:ln>
                            <a:noFill/>
                          </a:ln>
                          <a:solidFill>
                            <a:srgbClr val="000000"/>
                          </a:solidFill>
                          <a:effectLst/>
                          <a:latin typeface="Calibri" pitchFamily="34" charset="0"/>
                        </a:rPr>
                        <a:t>Przegląd i analiza przez uczestników zajęć podstawowych pojęć i definicji  dotyczących  migracji  i integracji.</a:t>
                      </a:r>
                    </a:p>
                    <a:p>
                      <a:pPr marL="0" marR="0" lvl="0" indent="0" algn="just" defTabSz="914400" rtl="0" eaLnBrk="1" fontAlgn="base" latinLnBrk="0" hangingPunct="1">
                        <a:lnSpc>
                          <a:spcPct val="100000"/>
                        </a:lnSpc>
                        <a:spcBef>
                          <a:spcPct val="0"/>
                        </a:spcBef>
                        <a:spcAft>
                          <a:spcPts val="0"/>
                        </a:spcAft>
                        <a:buClrTx/>
                        <a:buSzTx/>
                        <a:buFont typeface="Arial" charset="0"/>
                        <a:buNone/>
                        <a:tabLst/>
                      </a:pPr>
                      <a:r>
                        <a:rPr kumimoji="0" lang="pl-PL" sz="1700" b="0" i="0" u="none" strike="noStrike" cap="none" normalizeH="0" baseline="0" dirty="0">
                          <a:ln>
                            <a:noFill/>
                          </a:ln>
                          <a:solidFill>
                            <a:srgbClr val="000000"/>
                          </a:solidFill>
                          <a:effectLst/>
                          <a:latin typeface="Calibri" pitchFamily="34" charset="0"/>
                        </a:rPr>
                        <a:t>Przedstawienie przez uczestników zajęć wybranych aktorów w obszarze migracji w UE.</a:t>
                      </a:r>
                    </a:p>
                    <a:p>
                      <a:pPr marL="0" marR="0" lvl="0" indent="0" algn="just" defTabSz="914400" rtl="0" eaLnBrk="1" fontAlgn="base" latinLnBrk="0" hangingPunct="1">
                        <a:lnSpc>
                          <a:spcPct val="100000"/>
                        </a:lnSpc>
                        <a:spcBef>
                          <a:spcPct val="0"/>
                        </a:spcBef>
                        <a:spcAft>
                          <a:spcPts val="0"/>
                        </a:spcAft>
                        <a:buClrTx/>
                        <a:buSzTx/>
                        <a:buFont typeface="Arial" charset="0"/>
                        <a:buNone/>
                        <a:tabLst/>
                      </a:pPr>
                      <a:r>
                        <a:rPr kumimoji="0" lang="pl-PL" sz="1700" b="0" i="0" u="none" strike="noStrike" cap="none" normalizeH="0" baseline="0" dirty="0">
                          <a:ln>
                            <a:noFill/>
                          </a:ln>
                          <a:solidFill>
                            <a:srgbClr val="000000"/>
                          </a:solidFill>
                          <a:effectLst/>
                          <a:latin typeface="Calibri" pitchFamily="34" charset="0"/>
                        </a:rPr>
                        <a:t>Analiza przez uczestników zajęć sytuacji migracyjnej UE w świetle kryzysu migracyjnego i uchodźczego 2014+.</a:t>
                      </a:r>
                    </a:p>
                    <a:p>
                      <a:pPr marL="0" marR="0" lvl="0" indent="0" algn="just" defTabSz="914400" rtl="0" eaLnBrk="1" fontAlgn="base" latinLnBrk="0" hangingPunct="1">
                        <a:lnSpc>
                          <a:spcPct val="100000"/>
                        </a:lnSpc>
                        <a:spcBef>
                          <a:spcPct val="0"/>
                        </a:spcBef>
                        <a:spcAft>
                          <a:spcPts val="0"/>
                        </a:spcAft>
                        <a:buClrTx/>
                        <a:buSzTx/>
                        <a:buFont typeface="Arial" charset="0"/>
                        <a:buNone/>
                        <a:tabLst/>
                      </a:pPr>
                      <a:r>
                        <a:rPr kumimoji="0" lang="pl-PL" sz="1700" b="0" i="0" u="none" strike="noStrike" cap="none" normalizeH="0" baseline="0" dirty="0">
                          <a:ln>
                            <a:noFill/>
                          </a:ln>
                          <a:solidFill>
                            <a:srgbClr val="000000"/>
                          </a:solidFill>
                          <a:effectLst/>
                          <a:latin typeface="Calibri" pitchFamily="34" charset="0"/>
                        </a:rPr>
                        <a:t>Omówienie i analiza przez uczestników zajęć dokumentów i działań UE </a:t>
                      </a:r>
                      <a:br>
                        <a:rPr kumimoji="0" lang="pl-PL" sz="1700" b="0" i="0" u="none" strike="noStrike" cap="none" normalizeH="0" baseline="0" dirty="0">
                          <a:ln>
                            <a:noFill/>
                          </a:ln>
                          <a:solidFill>
                            <a:srgbClr val="000000"/>
                          </a:solidFill>
                          <a:effectLst/>
                          <a:latin typeface="Calibri" pitchFamily="34" charset="0"/>
                        </a:rPr>
                      </a:br>
                      <a:r>
                        <a:rPr kumimoji="0" lang="pl-PL" sz="1700" b="0" i="0" u="none" strike="noStrike" cap="none" normalizeH="0" baseline="0" dirty="0">
                          <a:ln>
                            <a:noFill/>
                          </a:ln>
                          <a:solidFill>
                            <a:srgbClr val="000000"/>
                          </a:solidFill>
                          <a:effectLst/>
                          <a:latin typeface="Calibri" pitchFamily="34" charset="0"/>
                        </a:rPr>
                        <a:t>w zakresie polityki integracyjnej.</a:t>
                      </a:r>
                    </a:p>
                    <a:p>
                      <a:pPr marL="0" marR="0" lvl="0" indent="0" algn="just" defTabSz="914400" rtl="0" eaLnBrk="1" fontAlgn="base" latinLnBrk="0" hangingPunct="1">
                        <a:lnSpc>
                          <a:spcPct val="100000"/>
                        </a:lnSpc>
                        <a:spcBef>
                          <a:spcPct val="0"/>
                        </a:spcBef>
                        <a:spcAft>
                          <a:spcPts val="0"/>
                        </a:spcAft>
                        <a:buClrTx/>
                        <a:buSzTx/>
                        <a:buFont typeface="Arial" charset="0"/>
                        <a:buNone/>
                        <a:tabLst/>
                      </a:pPr>
                      <a:r>
                        <a:rPr kumimoji="0" lang="pl-PL" sz="1700" b="0" i="0" u="none" strike="noStrike" cap="none" normalizeH="0" baseline="0" dirty="0">
                          <a:ln>
                            <a:noFill/>
                          </a:ln>
                          <a:solidFill>
                            <a:srgbClr val="000000"/>
                          </a:solidFill>
                          <a:effectLst/>
                          <a:latin typeface="Calibri" pitchFamily="34" charset="0"/>
                        </a:rPr>
                        <a:t>Przedstawienie i analiza przez uczestników zajęć głównych źródeł finansowania działań integracyjnych.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2"/>
                  </a:ext>
                </a:extLst>
              </a:tr>
              <a:tr h="22189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700" b="1" i="0" u="none" strike="noStrike" cap="none" normalizeH="0" baseline="0" dirty="0">
                          <a:ln>
                            <a:noFill/>
                          </a:ln>
                          <a:solidFill>
                            <a:srgbClr val="000000"/>
                          </a:solidFill>
                          <a:effectLst/>
                          <a:latin typeface="+mn-lt"/>
                          <a:cs typeface="Tahoma" pitchFamily="34" charset="0"/>
                        </a:rPr>
                        <a:t>Metody  </a:t>
                      </a:r>
                      <a:r>
                        <a:rPr kumimoji="0" lang="pl-PL" sz="1700" b="1" i="0" u="none" strike="noStrike" cap="none" normalizeH="0" baseline="0" dirty="0" smtClean="0">
                          <a:ln>
                            <a:noFill/>
                          </a:ln>
                          <a:solidFill>
                            <a:srgbClr val="000000"/>
                          </a:solidFill>
                          <a:effectLst/>
                          <a:latin typeface="+mn-lt"/>
                          <a:cs typeface="Tahoma" pitchFamily="34" charset="0"/>
                        </a:rPr>
                        <a:t/>
                      </a:r>
                      <a:br>
                        <a:rPr kumimoji="0" lang="pl-PL" sz="1700" b="1" i="0" u="none" strike="noStrike" cap="none" normalizeH="0" baseline="0" dirty="0" smtClean="0">
                          <a:ln>
                            <a:noFill/>
                          </a:ln>
                          <a:solidFill>
                            <a:srgbClr val="000000"/>
                          </a:solidFill>
                          <a:effectLst/>
                          <a:latin typeface="+mn-lt"/>
                          <a:cs typeface="Tahoma" pitchFamily="34" charset="0"/>
                        </a:rPr>
                      </a:br>
                      <a:r>
                        <a:rPr kumimoji="0" lang="pl-PL" sz="1700" b="1" i="0" u="none" strike="noStrike" cap="none" normalizeH="0" baseline="0" dirty="0" smtClean="0">
                          <a:ln>
                            <a:noFill/>
                          </a:ln>
                          <a:solidFill>
                            <a:srgbClr val="000000"/>
                          </a:solidFill>
                          <a:effectLst/>
                          <a:latin typeface="+mn-lt"/>
                          <a:cs typeface="Tahoma" pitchFamily="34" charset="0"/>
                        </a:rPr>
                        <a:t>i </a:t>
                      </a:r>
                      <a:r>
                        <a:rPr kumimoji="0" lang="pl-PL" sz="1700" b="1" i="0" u="none" strike="noStrike" cap="none" normalizeH="0" baseline="0" dirty="0">
                          <a:ln>
                            <a:noFill/>
                          </a:ln>
                          <a:solidFill>
                            <a:srgbClr val="000000"/>
                          </a:solidFill>
                          <a:effectLst/>
                          <a:latin typeface="+mn-lt"/>
                          <a:cs typeface="Tahoma" pitchFamily="34" charset="0"/>
                        </a:rPr>
                        <a:t>formy pracy, środki dydaktyczne</a:t>
                      </a:r>
                    </a:p>
                  </a:txBody>
                  <a:tcPr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ts val="0"/>
                        </a:spcAft>
                        <a:buClrTx/>
                        <a:buSzTx/>
                        <a:buFontTx/>
                        <a:buNone/>
                        <a:tabLst/>
                      </a:pPr>
                      <a:r>
                        <a:rPr kumimoji="0" lang="pl-PL" sz="1700" b="0" i="0" u="none" strike="noStrike" cap="none" normalizeH="0" baseline="0" dirty="0">
                          <a:ln>
                            <a:noFill/>
                          </a:ln>
                          <a:solidFill>
                            <a:srgbClr val="000000"/>
                          </a:solidFill>
                          <a:effectLst/>
                          <a:latin typeface="+mn-lt"/>
                          <a:cs typeface="Tahoma" pitchFamily="34" charset="0"/>
                        </a:rPr>
                        <a:t>Metody:</a:t>
                      </a:r>
                    </a:p>
                    <a:p>
                      <a:pPr marL="285750" marR="0" lvl="0" indent="-285750" algn="l" defTabSz="914400" rtl="0" eaLnBrk="1" fontAlgn="base" latinLnBrk="0" hangingPunct="1">
                        <a:lnSpc>
                          <a:spcPct val="100000"/>
                        </a:lnSpc>
                        <a:spcBef>
                          <a:spcPct val="0"/>
                        </a:spcBef>
                        <a:spcAft>
                          <a:spcPts val="0"/>
                        </a:spcAft>
                        <a:buClrTx/>
                        <a:buSzTx/>
                        <a:buFont typeface="Arial" panose="020B0604020202020204" pitchFamily="34" charset="0"/>
                        <a:buChar char="•"/>
                        <a:tabLst/>
                      </a:pPr>
                      <a:r>
                        <a:rPr kumimoji="0" lang="pl-PL" sz="1700" b="0" i="0" u="none" strike="noStrike" cap="none" normalizeH="0" baseline="0" dirty="0">
                          <a:ln>
                            <a:noFill/>
                          </a:ln>
                          <a:solidFill>
                            <a:srgbClr val="000000"/>
                          </a:solidFill>
                          <a:effectLst/>
                          <a:latin typeface="+mn-lt"/>
                          <a:cs typeface="Tahoma" pitchFamily="34" charset="0"/>
                        </a:rPr>
                        <a:t>pogadanka</a:t>
                      </a:r>
                    </a:p>
                    <a:p>
                      <a:pPr marL="285750" marR="0" lvl="0" indent="-285750" algn="l" defTabSz="914400" rtl="0" eaLnBrk="1" fontAlgn="base" latinLnBrk="0" hangingPunct="1">
                        <a:lnSpc>
                          <a:spcPct val="100000"/>
                        </a:lnSpc>
                        <a:spcBef>
                          <a:spcPct val="0"/>
                        </a:spcBef>
                        <a:spcAft>
                          <a:spcPts val="0"/>
                        </a:spcAft>
                        <a:buClrTx/>
                        <a:buSzTx/>
                        <a:buFont typeface="Arial" panose="020B0604020202020204" pitchFamily="34" charset="0"/>
                        <a:buChar char="•"/>
                        <a:tabLst/>
                      </a:pPr>
                      <a:r>
                        <a:rPr kumimoji="0" lang="pl-PL" sz="1700" b="0" i="0" u="none" strike="noStrike" cap="none" normalizeH="0" baseline="0" dirty="0">
                          <a:ln>
                            <a:noFill/>
                          </a:ln>
                          <a:solidFill>
                            <a:srgbClr val="000000"/>
                          </a:solidFill>
                          <a:effectLst/>
                          <a:latin typeface="+mn-lt"/>
                          <a:cs typeface="Tahoma" pitchFamily="34" charset="0"/>
                        </a:rPr>
                        <a:t>praca z tekstem źródłowym</a:t>
                      </a:r>
                    </a:p>
                    <a:p>
                      <a:pPr marL="285750" marR="0" lvl="0" indent="-285750" algn="l" defTabSz="914400" rtl="0" eaLnBrk="1" fontAlgn="base" latinLnBrk="0" hangingPunct="1">
                        <a:lnSpc>
                          <a:spcPct val="100000"/>
                        </a:lnSpc>
                        <a:spcBef>
                          <a:spcPct val="0"/>
                        </a:spcBef>
                        <a:spcAft>
                          <a:spcPts val="0"/>
                        </a:spcAft>
                        <a:buClrTx/>
                        <a:buSzTx/>
                        <a:buFont typeface="Arial" panose="020B0604020202020204" pitchFamily="34" charset="0"/>
                        <a:buChar char="•"/>
                        <a:tabLst/>
                      </a:pPr>
                      <a:r>
                        <a:rPr kumimoji="0" lang="pl-PL" sz="1700" b="0" i="0" u="none" strike="noStrike" cap="none" normalizeH="0" baseline="0" dirty="0">
                          <a:ln>
                            <a:noFill/>
                          </a:ln>
                          <a:solidFill>
                            <a:srgbClr val="000000"/>
                          </a:solidFill>
                          <a:effectLst/>
                          <a:latin typeface="+mn-lt"/>
                          <a:cs typeface="Tahoma" pitchFamily="34" charset="0"/>
                        </a:rPr>
                        <a:t>analiza SWOT</a:t>
                      </a:r>
                    </a:p>
                    <a:p>
                      <a:pPr marL="285750" marR="0" lvl="0" indent="-285750" algn="l" defTabSz="914400" rtl="0" eaLnBrk="1" fontAlgn="base" latinLnBrk="0" hangingPunct="1">
                        <a:lnSpc>
                          <a:spcPct val="100000"/>
                        </a:lnSpc>
                        <a:spcBef>
                          <a:spcPct val="0"/>
                        </a:spcBef>
                        <a:spcAft>
                          <a:spcPts val="0"/>
                        </a:spcAft>
                        <a:buClrTx/>
                        <a:buSzTx/>
                        <a:buFont typeface="Arial" panose="020B0604020202020204" pitchFamily="34" charset="0"/>
                        <a:buChar char="•"/>
                        <a:tabLst/>
                      </a:pPr>
                      <a:r>
                        <a:rPr kumimoji="0" lang="pl-PL" sz="1700" b="0" i="0" u="none" strike="noStrike" cap="none" normalizeH="0" baseline="0" dirty="0">
                          <a:ln>
                            <a:noFill/>
                          </a:ln>
                          <a:solidFill>
                            <a:srgbClr val="000000"/>
                          </a:solidFill>
                          <a:effectLst/>
                          <a:latin typeface="+mn-lt"/>
                          <a:cs typeface="Tahoma" pitchFamily="34" charset="0"/>
                        </a:rPr>
                        <a:t>praca w grupie</a:t>
                      </a:r>
                    </a:p>
                    <a:p>
                      <a:pPr marL="0" marR="0" lvl="0" indent="0" algn="l" defTabSz="914400" rtl="0" eaLnBrk="1" fontAlgn="base" latinLnBrk="0" hangingPunct="1">
                        <a:lnSpc>
                          <a:spcPct val="100000"/>
                        </a:lnSpc>
                        <a:spcBef>
                          <a:spcPct val="0"/>
                        </a:spcBef>
                        <a:spcAft>
                          <a:spcPts val="0"/>
                        </a:spcAft>
                        <a:buClrTx/>
                        <a:buSzTx/>
                        <a:buFontTx/>
                        <a:buNone/>
                        <a:tabLst/>
                      </a:pPr>
                      <a:r>
                        <a:rPr kumimoji="0" lang="pl-PL" sz="1700" b="0" i="0" u="none" strike="noStrike" cap="none" normalizeH="0" baseline="0" dirty="0">
                          <a:ln>
                            <a:noFill/>
                          </a:ln>
                          <a:solidFill>
                            <a:srgbClr val="000000"/>
                          </a:solidFill>
                          <a:effectLst/>
                          <a:latin typeface="+mn-lt"/>
                          <a:cs typeface="Tahoma" pitchFamily="34" charset="0"/>
                        </a:rPr>
                        <a:t>Środki dydaktyczne:</a:t>
                      </a:r>
                    </a:p>
                    <a:p>
                      <a:pPr marL="285750" marR="0" lvl="0" indent="-285750" algn="l" defTabSz="914400" rtl="0" eaLnBrk="1" fontAlgn="base" latinLnBrk="0" hangingPunct="1">
                        <a:lnSpc>
                          <a:spcPct val="100000"/>
                        </a:lnSpc>
                        <a:spcBef>
                          <a:spcPct val="0"/>
                        </a:spcBef>
                        <a:spcAft>
                          <a:spcPts val="0"/>
                        </a:spcAft>
                        <a:buClrTx/>
                        <a:buSzTx/>
                        <a:buFont typeface="Arial" panose="020B0604020202020204" pitchFamily="34" charset="0"/>
                        <a:buChar char="•"/>
                        <a:tabLst/>
                      </a:pPr>
                      <a:r>
                        <a:rPr kumimoji="0" lang="pl-PL" sz="1700" b="0" i="0" u="none" strike="noStrike" cap="none" normalizeH="0" baseline="0" dirty="0">
                          <a:ln>
                            <a:noFill/>
                          </a:ln>
                          <a:solidFill>
                            <a:srgbClr val="000000"/>
                          </a:solidFill>
                          <a:effectLst/>
                          <a:latin typeface="+mn-lt"/>
                          <a:cs typeface="Tahoma" pitchFamily="34" charset="0"/>
                        </a:rPr>
                        <a:t>Komisja Europejska: Plan działania na rzecz integracji obywateli państw trzecich, </a:t>
                      </a:r>
                      <a:r>
                        <a:rPr kumimoji="0" lang="pl-PL" sz="1700" b="0" i="0" u="none" strike="noStrike" cap="none" normalizeH="0" baseline="0" dirty="0" smtClean="0">
                          <a:ln>
                            <a:noFill/>
                          </a:ln>
                          <a:solidFill>
                            <a:srgbClr val="000000"/>
                          </a:solidFill>
                          <a:effectLst/>
                          <a:latin typeface="+mn-lt"/>
                          <a:cs typeface="Tahoma" pitchFamily="34" charset="0"/>
                        </a:rPr>
                        <a:t>7.06.2016 r.</a:t>
                      </a:r>
                      <a:endParaRPr kumimoji="0" lang="pl-PL" sz="1700" b="0" i="0" u="none" strike="noStrike" cap="none" normalizeH="0" baseline="0" dirty="0">
                        <a:ln>
                          <a:noFill/>
                        </a:ln>
                        <a:solidFill>
                          <a:srgbClr val="000000"/>
                        </a:solidFill>
                        <a:effectLst/>
                        <a:latin typeface="+mn-lt"/>
                        <a:cs typeface="Tahoma" pitchFamily="34" charset="0"/>
                      </a:endParaRPr>
                    </a:p>
                    <a:p>
                      <a:pPr marL="285750" marR="0" lvl="0" indent="-285750" algn="l" defTabSz="914400" rtl="0" eaLnBrk="1" fontAlgn="base" latinLnBrk="0" hangingPunct="1">
                        <a:lnSpc>
                          <a:spcPct val="100000"/>
                        </a:lnSpc>
                        <a:spcBef>
                          <a:spcPct val="0"/>
                        </a:spcBef>
                        <a:spcAft>
                          <a:spcPts val="0"/>
                        </a:spcAft>
                        <a:buClrTx/>
                        <a:buSzTx/>
                        <a:buFont typeface="Arial" panose="020B0604020202020204" pitchFamily="34" charset="0"/>
                        <a:buChar char="•"/>
                        <a:tabLst/>
                      </a:pPr>
                      <a:r>
                        <a:rPr kumimoji="0" lang="pl-PL" sz="1700" b="0" i="0" u="none" strike="noStrike" cap="none" normalizeH="0" baseline="0" dirty="0">
                          <a:ln>
                            <a:noFill/>
                          </a:ln>
                          <a:solidFill>
                            <a:srgbClr val="000000"/>
                          </a:solidFill>
                          <a:effectLst/>
                          <a:latin typeface="+mn-lt"/>
                          <a:cs typeface="Tahoma" pitchFamily="34" charset="0"/>
                        </a:rPr>
                        <a:t>Traktat o funkcjonowaniu Unii Europejskiej</a:t>
                      </a:r>
                    </a:p>
                  </a:txBody>
                  <a:tcPr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ytuł 1"/>
          <p:cNvSpPr>
            <a:spLocks noGrp="1"/>
          </p:cNvSpPr>
          <p:nvPr>
            <p:ph type="title"/>
          </p:nvPr>
        </p:nvSpPr>
        <p:spPr/>
        <p:txBody>
          <a:bodyPr/>
          <a:lstStyle/>
          <a:p>
            <a:r>
              <a:rPr lang="pl-PL" altLang="pl-PL"/>
              <a:t>Sytuacja migracyjna w UE</a:t>
            </a:r>
          </a:p>
        </p:txBody>
      </p:sp>
      <p:sp>
        <p:nvSpPr>
          <p:cNvPr id="33794" name="Symbol zastępczy zawartości 2"/>
          <p:cNvSpPr>
            <a:spLocks noGrp="1"/>
          </p:cNvSpPr>
          <p:nvPr>
            <p:ph idx="1"/>
          </p:nvPr>
        </p:nvSpPr>
        <p:spPr>
          <a:xfrm>
            <a:off x="457200" y="1624013"/>
            <a:ext cx="8229600" cy="4525962"/>
          </a:xfrm>
        </p:spPr>
        <p:txBody>
          <a:bodyPr/>
          <a:lstStyle/>
          <a:p>
            <a:pPr marL="0" indent="0">
              <a:buFont typeface="Arial" charset="0"/>
              <a:buNone/>
            </a:pPr>
            <a:r>
              <a:rPr lang="pl-PL" altLang="pl-PL" sz="2800"/>
              <a:t>Najwięcej osób opuściło w 2015 r.:</a:t>
            </a:r>
          </a:p>
          <a:p>
            <a:pPr lvl="2"/>
            <a:r>
              <a:rPr lang="pl-PL" altLang="pl-PL"/>
              <a:t>Niemcy (347,2 tys. osób)</a:t>
            </a:r>
          </a:p>
          <a:p>
            <a:pPr lvl="2"/>
            <a:endParaRPr lang="pl-PL" altLang="pl-PL"/>
          </a:p>
          <a:p>
            <a:pPr lvl="2"/>
            <a:r>
              <a:rPr lang="pl-PL" altLang="pl-PL"/>
              <a:t>Hiszpanię (343,9 tys.)</a:t>
            </a:r>
          </a:p>
          <a:p>
            <a:pPr lvl="2"/>
            <a:endParaRPr lang="pl-PL" altLang="pl-PL"/>
          </a:p>
          <a:p>
            <a:pPr lvl="2"/>
            <a:r>
              <a:rPr lang="pl-PL" altLang="pl-PL"/>
              <a:t>Wielką Brytanię (299,2 tys.)</a:t>
            </a:r>
          </a:p>
          <a:p>
            <a:pPr lvl="2"/>
            <a:endParaRPr lang="pl-PL" altLang="pl-PL"/>
          </a:p>
          <a:p>
            <a:pPr lvl="2"/>
            <a:r>
              <a:rPr lang="pl-PL" altLang="pl-PL"/>
              <a:t>Francję (298 tys.) </a:t>
            </a:r>
          </a:p>
          <a:p>
            <a:pPr lvl="2"/>
            <a:endParaRPr lang="pl-PL" altLang="pl-PL"/>
          </a:p>
          <a:p>
            <a:pPr lvl="2"/>
            <a:r>
              <a:rPr lang="pl-PL" altLang="pl-PL"/>
              <a:t>Polskę (258,8 tys.)</a:t>
            </a:r>
          </a:p>
        </p:txBody>
      </p:sp>
      <p:sp>
        <p:nvSpPr>
          <p:cNvPr id="33796" name="Symbol zastępczy numeru slajdu 4"/>
          <p:cNvSpPr>
            <a:spLocks noGrp="1"/>
          </p:cNvSpPr>
          <p:nvPr>
            <p:ph type="sldNum" sz="quarter" idx="12"/>
          </p:nvPr>
        </p:nvSpPr>
        <p:spPr bwMode="auto">
          <a:noFill/>
          <a:ln>
            <a:miter lim="800000"/>
            <a:headEnd/>
            <a:tailEnd/>
          </a:ln>
        </p:spPr>
        <p:txBody>
          <a:bodyPr/>
          <a:lstStyle/>
          <a:p>
            <a:fld id="{BA4EB234-58F7-4A25-B03C-BF167F46F7EA}" type="slidenum">
              <a:rPr lang="pl-PL" altLang="en-US" smtClean="0"/>
              <a:pPr/>
              <a:t>20</a:t>
            </a:fld>
            <a:endParaRPr lang="pl-PL" altLang="en-US"/>
          </a:p>
        </p:txBody>
      </p:sp>
      <p:pic>
        <p:nvPicPr>
          <p:cNvPr id="33797" name="Obraz 1"/>
          <p:cNvPicPr>
            <a:picLocks noChangeAspect="1"/>
          </p:cNvPicPr>
          <p:nvPr/>
        </p:nvPicPr>
        <p:blipFill>
          <a:blip r:embed="rId2"/>
          <a:srcRect/>
          <a:stretch>
            <a:fillRect/>
          </a:stretch>
        </p:blipFill>
        <p:spPr bwMode="auto">
          <a:xfrm>
            <a:off x="652463" y="2133600"/>
            <a:ext cx="687387" cy="685800"/>
          </a:xfrm>
          <a:prstGeom prst="rect">
            <a:avLst/>
          </a:prstGeom>
          <a:noFill/>
          <a:ln w="9525">
            <a:noFill/>
            <a:miter lim="800000"/>
            <a:headEnd/>
            <a:tailEnd/>
          </a:ln>
        </p:spPr>
      </p:pic>
      <p:pic>
        <p:nvPicPr>
          <p:cNvPr id="33798" name="Obraz 5"/>
          <p:cNvPicPr>
            <a:picLocks noChangeAspect="1"/>
          </p:cNvPicPr>
          <p:nvPr/>
        </p:nvPicPr>
        <p:blipFill>
          <a:blip r:embed="rId3"/>
          <a:srcRect/>
          <a:stretch>
            <a:fillRect/>
          </a:stretch>
        </p:blipFill>
        <p:spPr bwMode="auto">
          <a:xfrm>
            <a:off x="649288" y="2924175"/>
            <a:ext cx="752475" cy="752475"/>
          </a:xfrm>
          <a:prstGeom prst="rect">
            <a:avLst/>
          </a:prstGeom>
          <a:noFill/>
          <a:ln w="9525">
            <a:noFill/>
            <a:miter lim="800000"/>
            <a:headEnd/>
            <a:tailEnd/>
          </a:ln>
        </p:spPr>
      </p:pic>
      <p:pic>
        <p:nvPicPr>
          <p:cNvPr id="33799" name="Obraz 9"/>
          <p:cNvPicPr>
            <a:picLocks noChangeAspect="1"/>
          </p:cNvPicPr>
          <p:nvPr/>
        </p:nvPicPr>
        <p:blipFill>
          <a:blip r:embed="rId4"/>
          <a:srcRect/>
          <a:stretch>
            <a:fillRect/>
          </a:stretch>
        </p:blipFill>
        <p:spPr bwMode="auto">
          <a:xfrm>
            <a:off x="655638" y="3735388"/>
            <a:ext cx="719137" cy="719137"/>
          </a:xfrm>
          <a:prstGeom prst="rect">
            <a:avLst/>
          </a:prstGeom>
          <a:noFill/>
          <a:ln w="9525">
            <a:noFill/>
            <a:miter lim="800000"/>
            <a:headEnd/>
            <a:tailEnd/>
          </a:ln>
        </p:spPr>
      </p:pic>
      <p:pic>
        <p:nvPicPr>
          <p:cNvPr id="33800" name="Obraz 7"/>
          <p:cNvPicPr>
            <a:picLocks noChangeAspect="1"/>
          </p:cNvPicPr>
          <p:nvPr/>
        </p:nvPicPr>
        <p:blipFill>
          <a:blip r:embed="rId5"/>
          <a:srcRect/>
          <a:stretch>
            <a:fillRect/>
          </a:stretch>
        </p:blipFill>
        <p:spPr bwMode="auto">
          <a:xfrm>
            <a:off x="649288" y="4652963"/>
            <a:ext cx="717550" cy="717550"/>
          </a:xfrm>
          <a:prstGeom prst="rect">
            <a:avLst/>
          </a:prstGeom>
          <a:noFill/>
          <a:ln w="9525">
            <a:noFill/>
            <a:miter lim="800000"/>
            <a:headEnd/>
            <a:tailEnd/>
          </a:ln>
        </p:spPr>
      </p:pic>
      <p:pic>
        <p:nvPicPr>
          <p:cNvPr id="33801" name="Obraz 8"/>
          <p:cNvPicPr>
            <a:picLocks noChangeAspect="1"/>
          </p:cNvPicPr>
          <p:nvPr/>
        </p:nvPicPr>
        <p:blipFill>
          <a:blip r:embed="rId6"/>
          <a:srcRect/>
          <a:stretch>
            <a:fillRect/>
          </a:stretch>
        </p:blipFill>
        <p:spPr bwMode="auto">
          <a:xfrm>
            <a:off x="668338" y="5516563"/>
            <a:ext cx="714375" cy="715962"/>
          </a:xfrm>
          <a:prstGeom prst="rect">
            <a:avLst/>
          </a:prstGeom>
          <a:noFill/>
          <a:ln w="9525">
            <a:noFill/>
            <a:miter lim="800000"/>
            <a:headEnd/>
            <a:tailEnd/>
          </a:ln>
        </p:spPr>
      </p:pic>
      <p:sp>
        <p:nvSpPr>
          <p:cNvPr id="11" name="Symbol zastępczy stopki 3">
            <a:extLst>
              <a:ext uri="{FF2B5EF4-FFF2-40B4-BE49-F238E27FC236}">
                <a16:creationId xmlns="" xmlns:a16="http://schemas.microsoft.com/office/drawing/2014/main" id="{5E36AC7D-97EA-4056-BF45-968EFE4D9162}"/>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ytuł 1"/>
          <p:cNvSpPr>
            <a:spLocks noGrp="1"/>
          </p:cNvSpPr>
          <p:nvPr>
            <p:ph type="title"/>
          </p:nvPr>
        </p:nvSpPr>
        <p:spPr/>
        <p:txBody>
          <a:bodyPr/>
          <a:lstStyle/>
          <a:p>
            <a:r>
              <a:rPr lang="pl-PL" altLang="pl-PL" sz="3600"/>
              <a:t>Najwyższy poziom imigracji i emigracji </a:t>
            </a:r>
            <a:br>
              <a:rPr lang="pl-PL" altLang="pl-PL" sz="3600"/>
            </a:br>
            <a:r>
              <a:rPr lang="pl-PL" altLang="pl-PL" sz="3600"/>
              <a:t>na 1000 mieszkańców</a:t>
            </a:r>
          </a:p>
        </p:txBody>
      </p:sp>
      <p:sp>
        <p:nvSpPr>
          <p:cNvPr id="3" name="Symbol zastępczy zawartości 2">
            <a:extLst/>
          </p:cNvPr>
          <p:cNvSpPr>
            <a:spLocks noGrp="1"/>
          </p:cNvSpPr>
          <p:nvPr>
            <p:ph sz="half" idx="1"/>
          </p:nvPr>
        </p:nvSpPr>
        <p:spPr>
          <a:xfrm>
            <a:off x="457200" y="1600200"/>
            <a:ext cx="4038600" cy="3268663"/>
          </a:xfrm>
        </p:spPr>
        <p:txBody>
          <a:bodyPr/>
          <a:lstStyle/>
          <a:p>
            <a:pPr marL="0" indent="0">
              <a:buFont typeface="Arial" charset="0"/>
              <a:buNone/>
            </a:pPr>
            <a:r>
              <a:rPr lang="pl-PL" u="sng" dirty="0"/>
              <a:t>Imigracja:</a:t>
            </a:r>
          </a:p>
          <a:p>
            <a:pPr marL="0" indent="0"/>
            <a:r>
              <a:rPr lang="pl-PL" dirty="0"/>
              <a:t>Luksemburg (42 os.) </a:t>
            </a:r>
          </a:p>
          <a:p>
            <a:pPr marL="0" indent="0"/>
            <a:r>
              <a:rPr lang="pl-PL" dirty="0"/>
              <a:t>Malta (30 os.)</a:t>
            </a:r>
          </a:p>
          <a:p>
            <a:pPr marL="0" indent="0"/>
            <a:r>
              <a:rPr lang="pl-PL" dirty="0"/>
              <a:t>Austria (19 os.)</a:t>
            </a:r>
          </a:p>
          <a:p>
            <a:pPr marL="0" indent="0"/>
            <a:r>
              <a:rPr lang="pl-PL" dirty="0"/>
              <a:t>Niemcy (19 os.)</a:t>
            </a:r>
          </a:p>
        </p:txBody>
      </p:sp>
      <p:sp>
        <p:nvSpPr>
          <p:cNvPr id="6" name="Symbol zastępczy zawartości 5">
            <a:extLst/>
          </p:cNvPr>
          <p:cNvSpPr>
            <a:spLocks noGrp="1"/>
          </p:cNvSpPr>
          <p:nvPr>
            <p:ph sz="half" idx="2"/>
          </p:nvPr>
        </p:nvSpPr>
        <p:spPr>
          <a:xfrm>
            <a:off x="4648200" y="1600200"/>
            <a:ext cx="4038600" cy="3268663"/>
          </a:xfrm>
        </p:spPr>
        <p:txBody>
          <a:bodyPr/>
          <a:lstStyle/>
          <a:p>
            <a:pPr marL="0" indent="0">
              <a:buFont typeface="Arial" charset="0"/>
              <a:buNone/>
            </a:pPr>
            <a:r>
              <a:rPr lang="pl-PL" u="sng" dirty="0"/>
              <a:t>Emigracja</a:t>
            </a:r>
          </a:p>
          <a:p>
            <a:pPr marL="0" indent="0"/>
            <a:r>
              <a:rPr lang="pl-PL" dirty="0"/>
              <a:t>Luksemburg (22 os.) </a:t>
            </a:r>
          </a:p>
          <a:p>
            <a:pPr marL="0" indent="0"/>
            <a:r>
              <a:rPr lang="pl-PL" dirty="0"/>
              <a:t>Cypr (20 os.) </a:t>
            </a:r>
          </a:p>
          <a:p>
            <a:pPr marL="0" indent="0"/>
            <a:r>
              <a:rPr lang="pl-PL" dirty="0"/>
              <a:t>Malta (20 os.)</a:t>
            </a:r>
          </a:p>
          <a:p>
            <a:pPr marL="0" indent="0"/>
            <a:endParaRPr lang="pl-PL" dirty="0"/>
          </a:p>
        </p:txBody>
      </p:sp>
      <p:sp>
        <p:nvSpPr>
          <p:cNvPr id="34821" name="Symbol zastępczy numeru slajdu 4"/>
          <p:cNvSpPr>
            <a:spLocks noGrp="1"/>
          </p:cNvSpPr>
          <p:nvPr>
            <p:ph type="sldNum" sz="quarter" idx="12"/>
          </p:nvPr>
        </p:nvSpPr>
        <p:spPr bwMode="auto">
          <a:noFill/>
          <a:ln>
            <a:miter lim="800000"/>
            <a:headEnd/>
            <a:tailEnd/>
          </a:ln>
        </p:spPr>
        <p:txBody>
          <a:bodyPr/>
          <a:lstStyle/>
          <a:p>
            <a:fld id="{A9C1385F-C744-4B32-95E6-373F15661A27}" type="slidenum">
              <a:rPr lang="pl-PL" altLang="en-US" smtClean="0"/>
              <a:pPr/>
              <a:t>21</a:t>
            </a:fld>
            <a:endParaRPr lang="pl-PL" altLang="en-US"/>
          </a:p>
        </p:txBody>
      </p:sp>
      <p:sp>
        <p:nvSpPr>
          <p:cNvPr id="34822" name="pole tekstowe 6"/>
          <p:cNvSpPr txBox="1">
            <a:spLocks noChangeArrowheads="1"/>
          </p:cNvSpPr>
          <p:nvPr/>
        </p:nvSpPr>
        <p:spPr bwMode="auto">
          <a:xfrm>
            <a:off x="468313" y="4437063"/>
            <a:ext cx="8280400" cy="1465262"/>
          </a:xfrm>
          <a:prstGeom prst="rect">
            <a:avLst/>
          </a:prstGeom>
          <a:noFill/>
          <a:ln w="9525">
            <a:noFill/>
            <a:miter lim="800000"/>
            <a:headEnd/>
            <a:tailEnd/>
          </a:ln>
        </p:spPr>
        <p:txBody>
          <a:bodyPr>
            <a:spAutoFit/>
          </a:bodyPr>
          <a:lstStyle/>
          <a:p>
            <a:pPr algn="just"/>
            <a:r>
              <a:rPr lang="pl-PL" sz="1800">
                <a:solidFill>
                  <a:schemeClr val="tx1"/>
                </a:solidFill>
              </a:rPr>
              <a:t>W dniu 1 stycznia 2016 r. państwa UE zamieszkiwało </a:t>
            </a:r>
            <a:r>
              <a:rPr lang="pl-PL" sz="1800" b="1">
                <a:solidFill>
                  <a:schemeClr val="tx1"/>
                </a:solidFill>
              </a:rPr>
              <a:t>35,1 mln </a:t>
            </a:r>
            <a:r>
              <a:rPr lang="pl-PL" sz="1800">
                <a:solidFill>
                  <a:schemeClr val="tx1"/>
                </a:solidFill>
              </a:rPr>
              <a:t>osób urodzonych poza UE oraz </a:t>
            </a:r>
            <a:r>
              <a:rPr lang="pl-PL" sz="1800" b="1">
                <a:solidFill>
                  <a:schemeClr val="tx1"/>
                </a:solidFill>
              </a:rPr>
              <a:t>19,3 mln </a:t>
            </a:r>
            <a:r>
              <a:rPr lang="pl-PL" sz="1800">
                <a:solidFill>
                  <a:schemeClr val="tx1"/>
                </a:solidFill>
              </a:rPr>
              <a:t>osób urodzonych w innym państwie członkowskich UE niż kraj zamieszkania. </a:t>
            </a:r>
          </a:p>
          <a:p>
            <a:pPr algn="just"/>
            <a:r>
              <a:rPr lang="pl-PL" sz="1800">
                <a:solidFill>
                  <a:schemeClr val="tx1"/>
                </a:solidFill>
              </a:rPr>
              <a:t>Jeśli przyjąć inne kryterium, w UE-28 rezydowało </a:t>
            </a:r>
            <a:r>
              <a:rPr lang="pl-PL" sz="1800" b="1">
                <a:solidFill>
                  <a:schemeClr val="tx1"/>
                </a:solidFill>
              </a:rPr>
              <a:t>20,7 mln </a:t>
            </a:r>
            <a:r>
              <a:rPr lang="pl-PL" sz="1800">
                <a:solidFill>
                  <a:schemeClr val="tx1"/>
                </a:solidFill>
              </a:rPr>
              <a:t>obywateli państw trzecich, co odpowiadało </a:t>
            </a:r>
            <a:r>
              <a:rPr lang="pl-PL" sz="1800" b="1">
                <a:solidFill>
                  <a:schemeClr val="tx1"/>
                </a:solidFill>
              </a:rPr>
              <a:t>4,1% </a:t>
            </a:r>
            <a:r>
              <a:rPr lang="pl-PL" sz="1800">
                <a:solidFill>
                  <a:schemeClr val="tx1"/>
                </a:solidFill>
              </a:rPr>
              <a:t>ludności Unii, a także 16 mln obywateli innych państw UE.</a:t>
            </a:r>
            <a:endParaRPr lang="pl-PL" altLang="pl-PL" sz="1100">
              <a:solidFill>
                <a:schemeClr val="tx1"/>
              </a:solidFill>
            </a:endParaRPr>
          </a:p>
        </p:txBody>
      </p:sp>
      <p:sp>
        <p:nvSpPr>
          <p:cNvPr id="8" name="Symbol zastępczy stopki 3">
            <a:extLst>
              <a:ext uri="{FF2B5EF4-FFF2-40B4-BE49-F238E27FC236}">
                <a16:creationId xmlns="" xmlns:a16="http://schemas.microsoft.com/office/drawing/2014/main" id="{3EC00C9E-CD35-4D9D-B1B5-7C30CD9F53AF}"/>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ytuł 1"/>
          <p:cNvSpPr>
            <a:spLocks noGrp="1"/>
          </p:cNvSpPr>
          <p:nvPr>
            <p:ph type="title"/>
          </p:nvPr>
        </p:nvSpPr>
        <p:spPr/>
        <p:txBody>
          <a:bodyPr/>
          <a:lstStyle/>
          <a:p>
            <a:r>
              <a:rPr lang="pl-PL" altLang="pl-PL" sz="4000"/>
              <a:t>Kryzys migracyjny i uchodźczy 2014+</a:t>
            </a:r>
          </a:p>
        </p:txBody>
      </p:sp>
      <p:sp>
        <p:nvSpPr>
          <p:cNvPr id="35842" name="Symbol zastępczy zawartości 2"/>
          <p:cNvSpPr>
            <a:spLocks noGrp="1"/>
          </p:cNvSpPr>
          <p:nvPr>
            <p:ph idx="1"/>
          </p:nvPr>
        </p:nvSpPr>
        <p:spPr/>
        <p:txBody>
          <a:bodyPr/>
          <a:lstStyle/>
          <a:p>
            <a:pPr algn="just"/>
            <a:r>
              <a:rPr lang="pl-PL" altLang="pl-PL" sz="2400" dirty="0"/>
              <a:t>W 2015 r. odnotowano ponad </a:t>
            </a:r>
            <a:r>
              <a:rPr lang="pl-PL" altLang="pl-PL" sz="2400" b="1" dirty="0"/>
              <a:t>1,8 mln </a:t>
            </a:r>
            <a:r>
              <a:rPr lang="pl-PL" altLang="pl-PL" sz="2400" dirty="0"/>
              <a:t>przypadków nielegalnego przekraczania granic zewnętrznych UE między przejściami granicznymi, co oznaczało </a:t>
            </a:r>
            <a:r>
              <a:rPr lang="pl-PL" altLang="pl-PL" sz="2400" b="1" dirty="0"/>
              <a:t>6-krotny wzrost </a:t>
            </a:r>
            <a:r>
              <a:rPr lang="pl-PL" altLang="pl-PL" sz="2400" dirty="0"/>
              <a:t>względem roku poprzedniego.</a:t>
            </a:r>
          </a:p>
          <a:p>
            <a:pPr algn="just"/>
            <a:r>
              <a:rPr lang="pl-PL" altLang="pl-PL" sz="2400" dirty="0"/>
              <a:t>Głównymi szlakami były: </a:t>
            </a:r>
          </a:p>
          <a:p>
            <a:pPr lvl="1" algn="just"/>
            <a:r>
              <a:rPr lang="pl-PL" altLang="pl-PL" sz="2000" dirty="0"/>
              <a:t>korytarz </a:t>
            </a:r>
            <a:r>
              <a:rPr lang="pl-PL" altLang="pl-PL" sz="2000" dirty="0" smtClean="0"/>
              <a:t>wschodnio-śródziemnomorski </a:t>
            </a:r>
            <a:r>
              <a:rPr lang="pl-PL" altLang="pl-PL" sz="2000" dirty="0"/>
              <a:t>(885,4 tys. osób), zdominowany przez napływ migrantów na wysypy greckie na Morzu Egejskim, </a:t>
            </a:r>
          </a:p>
          <a:p>
            <a:pPr lvl="1" algn="just"/>
            <a:r>
              <a:rPr lang="pl-PL" altLang="pl-PL" sz="2000" dirty="0"/>
              <a:t>korytarz </a:t>
            </a:r>
            <a:r>
              <a:rPr lang="pl-PL" altLang="pl-PL" sz="2000" dirty="0" smtClean="0"/>
              <a:t>zachodnio-bałkański </a:t>
            </a:r>
            <a:r>
              <a:rPr lang="pl-PL" altLang="pl-PL" sz="2000" dirty="0"/>
              <a:t>(764 tys. osób) z większością przypadków odnotowanych na granicach Węgier i Chorwacji z Serbią, </a:t>
            </a:r>
          </a:p>
          <a:p>
            <a:pPr lvl="1" algn="just"/>
            <a:r>
              <a:rPr lang="pl-PL" altLang="pl-PL" sz="2000" dirty="0"/>
              <a:t>korytarz </a:t>
            </a:r>
            <a:r>
              <a:rPr lang="pl-PL" altLang="pl-PL" sz="2000" dirty="0" smtClean="0"/>
              <a:t>środkowo-śródziemnomorski </a:t>
            </a:r>
            <a:r>
              <a:rPr lang="pl-PL" altLang="pl-PL" sz="2000" dirty="0"/>
              <a:t>(154 tys. osób).</a:t>
            </a:r>
          </a:p>
        </p:txBody>
      </p:sp>
      <p:sp>
        <p:nvSpPr>
          <p:cNvPr id="35844" name="Symbol zastępczy numeru slajdu 4"/>
          <p:cNvSpPr>
            <a:spLocks noGrp="1"/>
          </p:cNvSpPr>
          <p:nvPr>
            <p:ph type="sldNum" sz="quarter" idx="12"/>
          </p:nvPr>
        </p:nvSpPr>
        <p:spPr bwMode="auto">
          <a:noFill/>
          <a:ln>
            <a:miter lim="800000"/>
            <a:headEnd/>
            <a:tailEnd/>
          </a:ln>
        </p:spPr>
        <p:txBody>
          <a:bodyPr/>
          <a:lstStyle/>
          <a:p>
            <a:fld id="{BD4C4E0C-88FA-45DD-8DFB-D9BAF9FBBC5D}" type="slidenum">
              <a:rPr lang="pl-PL" altLang="en-US" smtClean="0"/>
              <a:pPr/>
              <a:t>22</a:t>
            </a:fld>
            <a:endParaRPr lang="pl-PL" altLang="en-US"/>
          </a:p>
        </p:txBody>
      </p:sp>
      <p:sp>
        <p:nvSpPr>
          <p:cNvPr id="6" name="Symbol zastępczy stopki 3">
            <a:extLst>
              <a:ext uri="{FF2B5EF4-FFF2-40B4-BE49-F238E27FC236}">
                <a16:creationId xmlns="" xmlns:a16="http://schemas.microsoft.com/office/drawing/2014/main" id="{D2BDCB9D-CE41-44C2-92E0-5A1B34BB11CA}"/>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ytuł 8"/>
          <p:cNvSpPr>
            <a:spLocks noGrp="1"/>
          </p:cNvSpPr>
          <p:nvPr>
            <p:ph type="title"/>
          </p:nvPr>
        </p:nvSpPr>
        <p:spPr/>
        <p:txBody>
          <a:bodyPr/>
          <a:lstStyle/>
          <a:p>
            <a:r>
              <a:rPr lang="pl-PL" altLang="pl-PL" sz="4000"/>
              <a:t>Kryzys migracyjny i uchodźczy 2014+</a:t>
            </a:r>
          </a:p>
        </p:txBody>
      </p:sp>
      <p:sp>
        <p:nvSpPr>
          <p:cNvPr id="10" name="Symbol zastępczy zawartości 9">
            <a:extLst/>
          </p:cNvPr>
          <p:cNvSpPr>
            <a:spLocks noGrp="1"/>
          </p:cNvSpPr>
          <p:nvPr>
            <p:ph sz="half" idx="1"/>
          </p:nvPr>
        </p:nvSpPr>
        <p:spPr/>
        <p:txBody>
          <a:bodyPr/>
          <a:lstStyle/>
          <a:p>
            <a:pPr marL="0" indent="0">
              <a:buFont typeface="Arial" charset="0"/>
              <a:buNone/>
              <a:defRPr/>
            </a:pPr>
            <a:r>
              <a:rPr lang="pl-PL" sz="2400" b="1" dirty="0"/>
              <a:t>W 2016 r. wśród osób starających się o ochronę </a:t>
            </a:r>
            <a:r>
              <a:rPr lang="pl-PL" sz="2400" b="1" dirty="0" smtClean="0"/>
              <a:t/>
            </a:r>
            <a:br>
              <a:rPr lang="pl-PL" sz="2400" b="1" dirty="0" smtClean="0"/>
            </a:br>
            <a:r>
              <a:rPr lang="pl-PL" sz="2400" b="1" dirty="0" smtClean="0"/>
              <a:t>w </a:t>
            </a:r>
            <a:r>
              <a:rPr lang="pl-PL" sz="2400" b="1" dirty="0"/>
              <a:t>UE+ przeważali:</a:t>
            </a:r>
          </a:p>
          <a:p>
            <a:pPr marL="0" indent="0">
              <a:buFont typeface="Arial" charset="0"/>
              <a:buNone/>
              <a:defRPr/>
            </a:pPr>
            <a:endParaRPr lang="pl-PL" sz="2400" b="1" dirty="0"/>
          </a:p>
          <a:p>
            <a:pPr marL="0" indent="0">
              <a:buFont typeface="Arial" charset="0"/>
              <a:buNone/>
              <a:defRPr/>
            </a:pPr>
            <a:endParaRPr lang="pl-PL" sz="2400" b="1" dirty="0"/>
          </a:p>
          <a:p>
            <a:pPr>
              <a:lnSpc>
                <a:spcPct val="150000"/>
              </a:lnSpc>
              <a:defRPr/>
            </a:pPr>
            <a:r>
              <a:rPr lang="pl-PL" sz="2400" dirty="0"/>
              <a:t>Syryjczycy (26%),</a:t>
            </a:r>
          </a:p>
          <a:p>
            <a:pPr>
              <a:lnSpc>
                <a:spcPct val="150000"/>
              </a:lnSpc>
              <a:defRPr/>
            </a:pPr>
            <a:r>
              <a:rPr lang="pl-PL" sz="2400" dirty="0"/>
              <a:t>Afgańczycy (14%),</a:t>
            </a:r>
          </a:p>
          <a:p>
            <a:pPr>
              <a:lnSpc>
                <a:spcPct val="150000"/>
              </a:lnSpc>
              <a:defRPr/>
            </a:pPr>
            <a:r>
              <a:rPr lang="pl-PL" sz="2400" dirty="0"/>
              <a:t>Irakijczycy (10%).</a:t>
            </a:r>
          </a:p>
        </p:txBody>
      </p:sp>
      <p:sp>
        <p:nvSpPr>
          <p:cNvPr id="11" name="Symbol zastępczy zawartości 10">
            <a:extLst/>
          </p:cNvPr>
          <p:cNvSpPr>
            <a:spLocks noGrp="1"/>
          </p:cNvSpPr>
          <p:nvPr>
            <p:ph sz="half" idx="2"/>
          </p:nvPr>
        </p:nvSpPr>
        <p:spPr/>
        <p:txBody>
          <a:bodyPr/>
          <a:lstStyle/>
          <a:p>
            <a:pPr marL="0" indent="0">
              <a:buFont typeface="Arial" charset="0"/>
              <a:buNone/>
            </a:pPr>
            <a:r>
              <a:rPr lang="pl-PL" sz="2400" b="1" dirty="0"/>
              <a:t>Najwięcej pozytywnych decyzji – a tym samym jedną </a:t>
            </a:r>
            <a:br>
              <a:rPr lang="pl-PL" sz="2400" b="1" dirty="0"/>
            </a:br>
            <a:r>
              <a:rPr lang="pl-PL" sz="2400" b="1" dirty="0"/>
              <a:t>z form ochrony międzynarodowej – otrzymali:</a:t>
            </a:r>
          </a:p>
          <a:p>
            <a:pPr marL="0" indent="0">
              <a:buFont typeface="Arial" charset="0"/>
              <a:buNone/>
            </a:pPr>
            <a:endParaRPr lang="pl-PL" sz="2400" b="1" dirty="0"/>
          </a:p>
          <a:p>
            <a:pPr>
              <a:lnSpc>
                <a:spcPct val="150000"/>
              </a:lnSpc>
            </a:pPr>
            <a:r>
              <a:rPr lang="pl-PL" sz="2400" dirty="0"/>
              <a:t>Syryjczycy (98%) – </a:t>
            </a:r>
            <a:r>
              <a:rPr lang="pl-PL" sz="2400" i="1" dirty="0"/>
              <a:t>w tym 54% status uchodźcy,</a:t>
            </a:r>
            <a:endParaRPr lang="pl-PL" sz="2400" dirty="0"/>
          </a:p>
          <a:p>
            <a:pPr>
              <a:lnSpc>
                <a:spcPct val="150000"/>
              </a:lnSpc>
            </a:pPr>
            <a:r>
              <a:rPr lang="pl-PL" sz="2400" dirty="0"/>
              <a:t>Erytrejczycy (92%).</a:t>
            </a:r>
          </a:p>
        </p:txBody>
      </p:sp>
      <p:sp>
        <p:nvSpPr>
          <p:cNvPr id="37893" name="Symbol zastępczy numeru slajdu 4"/>
          <p:cNvSpPr>
            <a:spLocks noGrp="1"/>
          </p:cNvSpPr>
          <p:nvPr>
            <p:ph type="sldNum" sz="quarter" idx="12"/>
          </p:nvPr>
        </p:nvSpPr>
        <p:spPr bwMode="auto">
          <a:noFill/>
          <a:ln>
            <a:miter lim="800000"/>
            <a:headEnd/>
            <a:tailEnd/>
          </a:ln>
        </p:spPr>
        <p:txBody>
          <a:bodyPr/>
          <a:lstStyle/>
          <a:p>
            <a:fld id="{95D42E83-DA1C-4622-A359-1CA9EB8CC855}" type="slidenum">
              <a:rPr lang="pl-PL" altLang="en-US" smtClean="0"/>
              <a:pPr/>
              <a:t>23</a:t>
            </a:fld>
            <a:endParaRPr lang="pl-PL" altLang="en-US"/>
          </a:p>
        </p:txBody>
      </p:sp>
      <p:sp>
        <p:nvSpPr>
          <p:cNvPr id="7" name="Symbol zastępczy stopki 3">
            <a:extLst>
              <a:ext uri="{FF2B5EF4-FFF2-40B4-BE49-F238E27FC236}">
                <a16:creationId xmlns="" xmlns:a16="http://schemas.microsoft.com/office/drawing/2014/main" id="{92302307-FBE8-4A9B-A27C-EED1EFE69337}"/>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ytuł 1"/>
          <p:cNvSpPr>
            <a:spLocks noGrp="1"/>
          </p:cNvSpPr>
          <p:nvPr>
            <p:ph type="title"/>
          </p:nvPr>
        </p:nvSpPr>
        <p:spPr/>
        <p:txBody>
          <a:bodyPr/>
          <a:lstStyle/>
          <a:p>
            <a:r>
              <a:rPr lang="pl-PL" altLang="pl-PL" sz="3600" dirty="0"/>
              <a:t>Główne państwa pod względem liczby złożonych wniosków o ochronę</a:t>
            </a:r>
          </a:p>
        </p:txBody>
      </p:sp>
      <p:sp>
        <p:nvSpPr>
          <p:cNvPr id="38914" name="Symbol zastępczy zawartości 1"/>
          <p:cNvSpPr>
            <a:spLocks noGrp="1"/>
          </p:cNvSpPr>
          <p:nvPr>
            <p:ph sz="half" idx="1"/>
          </p:nvPr>
        </p:nvSpPr>
        <p:spPr/>
        <p:txBody>
          <a:bodyPr/>
          <a:lstStyle/>
          <a:p>
            <a:pPr marL="0" indent="0">
              <a:lnSpc>
                <a:spcPct val="150000"/>
              </a:lnSpc>
              <a:buFont typeface="Arial" charset="0"/>
              <a:buNone/>
            </a:pPr>
            <a:r>
              <a:rPr lang="pl-PL" altLang="pl-PL" b="1" u="sng"/>
              <a:t>2015</a:t>
            </a:r>
          </a:p>
          <a:p>
            <a:pPr lvl="1">
              <a:lnSpc>
                <a:spcPct val="200000"/>
              </a:lnSpc>
            </a:pPr>
            <a:r>
              <a:rPr lang="pl-PL" altLang="pl-PL"/>
              <a:t>Niemcy (477 tys.)</a:t>
            </a:r>
          </a:p>
          <a:p>
            <a:pPr lvl="1">
              <a:lnSpc>
                <a:spcPct val="200000"/>
              </a:lnSpc>
            </a:pPr>
            <a:r>
              <a:rPr lang="pl-PL" altLang="pl-PL"/>
              <a:t>Węgry (177 tys.)</a:t>
            </a:r>
          </a:p>
          <a:p>
            <a:pPr lvl="1">
              <a:lnSpc>
                <a:spcPct val="200000"/>
              </a:lnSpc>
            </a:pPr>
            <a:r>
              <a:rPr lang="pl-PL" altLang="pl-PL"/>
              <a:t>Szwecja (162 tys.)</a:t>
            </a:r>
          </a:p>
          <a:p>
            <a:pPr lvl="1">
              <a:lnSpc>
                <a:spcPct val="200000"/>
              </a:lnSpc>
            </a:pPr>
            <a:r>
              <a:rPr lang="pl-PL" altLang="pl-PL"/>
              <a:t>Austria (88 tys.)</a:t>
            </a:r>
          </a:p>
          <a:p>
            <a:pPr lvl="1">
              <a:lnSpc>
                <a:spcPct val="200000"/>
              </a:lnSpc>
            </a:pPr>
            <a:r>
              <a:rPr lang="pl-PL" altLang="pl-PL"/>
              <a:t>Włochy (84 tys.)</a:t>
            </a:r>
          </a:p>
        </p:txBody>
      </p:sp>
      <p:sp>
        <p:nvSpPr>
          <p:cNvPr id="38915" name="Symbol zastępczy zawartości 2"/>
          <p:cNvSpPr>
            <a:spLocks noGrp="1"/>
          </p:cNvSpPr>
          <p:nvPr>
            <p:ph sz="half" idx="2"/>
          </p:nvPr>
        </p:nvSpPr>
        <p:spPr/>
        <p:txBody>
          <a:bodyPr/>
          <a:lstStyle/>
          <a:p>
            <a:pPr marL="0" indent="0">
              <a:lnSpc>
                <a:spcPct val="150000"/>
              </a:lnSpc>
              <a:buFont typeface="Arial" charset="0"/>
              <a:buNone/>
            </a:pPr>
            <a:r>
              <a:rPr lang="pl-PL" altLang="pl-PL" b="1" u="sng"/>
              <a:t>2016</a:t>
            </a:r>
          </a:p>
          <a:p>
            <a:pPr lvl="1">
              <a:lnSpc>
                <a:spcPct val="200000"/>
              </a:lnSpc>
            </a:pPr>
            <a:r>
              <a:rPr lang="pl-PL" altLang="pl-PL"/>
              <a:t>Niemcy (745 tys.)</a:t>
            </a:r>
          </a:p>
          <a:p>
            <a:pPr lvl="1">
              <a:lnSpc>
                <a:spcPct val="200000"/>
              </a:lnSpc>
            </a:pPr>
            <a:r>
              <a:rPr lang="pl-PL" altLang="pl-PL"/>
              <a:t>Włochy (123 tys.)</a:t>
            </a:r>
          </a:p>
          <a:p>
            <a:pPr lvl="1">
              <a:lnSpc>
                <a:spcPct val="200000"/>
              </a:lnSpc>
            </a:pPr>
            <a:r>
              <a:rPr lang="pl-PL" altLang="pl-PL"/>
              <a:t>Francja (84 tys.)</a:t>
            </a:r>
          </a:p>
          <a:p>
            <a:pPr lvl="1">
              <a:lnSpc>
                <a:spcPct val="200000"/>
              </a:lnSpc>
            </a:pPr>
            <a:r>
              <a:rPr lang="pl-PL" altLang="pl-PL"/>
              <a:t>Grecja (51 tys.)</a:t>
            </a:r>
          </a:p>
          <a:p>
            <a:pPr lvl="1">
              <a:lnSpc>
                <a:spcPct val="200000"/>
              </a:lnSpc>
            </a:pPr>
            <a:r>
              <a:rPr lang="pl-PL" altLang="pl-PL"/>
              <a:t>Austria (42 tys.)</a:t>
            </a:r>
          </a:p>
          <a:p>
            <a:pPr marL="0" indent="0">
              <a:buFont typeface="Arial" charset="0"/>
              <a:buNone/>
            </a:pPr>
            <a:endParaRPr lang="pl-PL" altLang="pl-PL"/>
          </a:p>
        </p:txBody>
      </p:sp>
      <p:sp>
        <p:nvSpPr>
          <p:cNvPr id="38917" name="Symbol zastępczy numeru slajdu 4"/>
          <p:cNvSpPr>
            <a:spLocks noGrp="1"/>
          </p:cNvSpPr>
          <p:nvPr>
            <p:ph type="sldNum" sz="quarter" idx="12"/>
          </p:nvPr>
        </p:nvSpPr>
        <p:spPr bwMode="auto">
          <a:noFill/>
          <a:ln>
            <a:miter lim="800000"/>
            <a:headEnd/>
            <a:tailEnd/>
          </a:ln>
        </p:spPr>
        <p:txBody>
          <a:bodyPr/>
          <a:lstStyle/>
          <a:p>
            <a:fld id="{3D7D91E9-FBFD-4AE5-8ED6-D42399CA1068}" type="slidenum">
              <a:rPr lang="pl-PL" altLang="en-US" smtClean="0"/>
              <a:pPr/>
              <a:t>24</a:t>
            </a:fld>
            <a:endParaRPr lang="pl-PL" altLang="en-US"/>
          </a:p>
        </p:txBody>
      </p:sp>
      <p:pic>
        <p:nvPicPr>
          <p:cNvPr id="38918" name="Obraz 7"/>
          <p:cNvPicPr>
            <a:picLocks noChangeAspect="1"/>
          </p:cNvPicPr>
          <p:nvPr/>
        </p:nvPicPr>
        <p:blipFill>
          <a:blip r:embed="rId2"/>
          <a:srcRect/>
          <a:stretch>
            <a:fillRect/>
          </a:stretch>
        </p:blipFill>
        <p:spPr bwMode="auto">
          <a:xfrm>
            <a:off x="217488" y="2478088"/>
            <a:ext cx="609600" cy="609600"/>
          </a:xfrm>
          <a:prstGeom prst="rect">
            <a:avLst/>
          </a:prstGeom>
          <a:noFill/>
          <a:ln w="9525">
            <a:noFill/>
            <a:miter lim="800000"/>
            <a:headEnd/>
            <a:tailEnd/>
          </a:ln>
        </p:spPr>
      </p:pic>
      <p:pic>
        <p:nvPicPr>
          <p:cNvPr id="38919" name="Obraz 8"/>
          <p:cNvPicPr>
            <a:picLocks noChangeAspect="1"/>
          </p:cNvPicPr>
          <p:nvPr/>
        </p:nvPicPr>
        <p:blipFill>
          <a:blip r:embed="rId2"/>
          <a:srcRect/>
          <a:stretch>
            <a:fillRect/>
          </a:stretch>
        </p:blipFill>
        <p:spPr bwMode="auto">
          <a:xfrm>
            <a:off x="4356100" y="2478088"/>
            <a:ext cx="590550" cy="590550"/>
          </a:xfrm>
          <a:prstGeom prst="rect">
            <a:avLst/>
          </a:prstGeom>
          <a:noFill/>
          <a:ln w="9525">
            <a:noFill/>
            <a:miter lim="800000"/>
            <a:headEnd/>
            <a:tailEnd/>
          </a:ln>
        </p:spPr>
      </p:pic>
      <p:pic>
        <p:nvPicPr>
          <p:cNvPr id="38920" name="Obraz 9"/>
          <p:cNvPicPr>
            <a:picLocks noChangeAspect="1"/>
          </p:cNvPicPr>
          <p:nvPr/>
        </p:nvPicPr>
        <p:blipFill>
          <a:blip r:embed="rId3"/>
          <a:srcRect/>
          <a:stretch>
            <a:fillRect/>
          </a:stretch>
        </p:blipFill>
        <p:spPr bwMode="auto">
          <a:xfrm>
            <a:off x="220663" y="5732463"/>
            <a:ext cx="571500" cy="571500"/>
          </a:xfrm>
          <a:prstGeom prst="rect">
            <a:avLst/>
          </a:prstGeom>
          <a:noFill/>
          <a:ln w="9525">
            <a:noFill/>
            <a:miter lim="800000"/>
            <a:headEnd/>
            <a:tailEnd/>
          </a:ln>
        </p:spPr>
      </p:pic>
      <p:pic>
        <p:nvPicPr>
          <p:cNvPr id="38921" name="Obraz 10"/>
          <p:cNvPicPr>
            <a:picLocks noChangeAspect="1"/>
          </p:cNvPicPr>
          <p:nvPr/>
        </p:nvPicPr>
        <p:blipFill>
          <a:blip r:embed="rId3"/>
          <a:srcRect/>
          <a:stretch>
            <a:fillRect/>
          </a:stretch>
        </p:blipFill>
        <p:spPr bwMode="auto">
          <a:xfrm>
            <a:off x="4356100" y="3284538"/>
            <a:ext cx="571500" cy="571500"/>
          </a:xfrm>
          <a:prstGeom prst="rect">
            <a:avLst/>
          </a:prstGeom>
          <a:noFill/>
          <a:ln w="9525">
            <a:noFill/>
            <a:miter lim="800000"/>
            <a:headEnd/>
            <a:tailEnd/>
          </a:ln>
        </p:spPr>
      </p:pic>
      <p:pic>
        <p:nvPicPr>
          <p:cNvPr id="38922" name="Obraz 11"/>
          <p:cNvPicPr>
            <a:picLocks noChangeAspect="1"/>
          </p:cNvPicPr>
          <p:nvPr/>
        </p:nvPicPr>
        <p:blipFill>
          <a:blip r:embed="rId4"/>
          <a:srcRect/>
          <a:stretch>
            <a:fillRect/>
          </a:stretch>
        </p:blipFill>
        <p:spPr bwMode="auto">
          <a:xfrm>
            <a:off x="4356100" y="4160838"/>
            <a:ext cx="581025" cy="581025"/>
          </a:xfrm>
          <a:prstGeom prst="rect">
            <a:avLst/>
          </a:prstGeom>
          <a:noFill/>
          <a:ln w="9525">
            <a:noFill/>
            <a:miter lim="800000"/>
            <a:headEnd/>
            <a:tailEnd/>
          </a:ln>
        </p:spPr>
      </p:pic>
      <p:pic>
        <p:nvPicPr>
          <p:cNvPr id="38923" name="Obraz 12"/>
          <p:cNvPicPr>
            <a:picLocks noChangeAspect="1"/>
          </p:cNvPicPr>
          <p:nvPr/>
        </p:nvPicPr>
        <p:blipFill>
          <a:blip r:embed="rId5"/>
          <a:srcRect/>
          <a:stretch>
            <a:fillRect/>
          </a:stretch>
        </p:blipFill>
        <p:spPr bwMode="auto">
          <a:xfrm>
            <a:off x="4356100" y="4941888"/>
            <a:ext cx="571500" cy="571500"/>
          </a:xfrm>
          <a:prstGeom prst="rect">
            <a:avLst/>
          </a:prstGeom>
          <a:noFill/>
          <a:ln w="9525">
            <a:noFill/>
            <a:miter lim="800000"/>
            <a:headEnd/>
            <a:tailEnd/>
          </a:ln>
        </p:spPr>
      </p:pic>
      <p:pic>
        <p:nvPicPr>
          <p:cNvPr id="38924" name="Obraz 13"/>
          <p:cNvPicPr>
            <a:picLocks noChangeAspect="1"/>
          </p:cNvPicPr>
          <p:nvPr/>
        </p:nvPicPr>
        <p:blipFill>
          <a:blip r:embed="rId6"/>
          <a:srcRect/>
          <a:stretch>
            <a:fillRect/>
          </a:stretch>
        </p:blipFill>
        <p:spPr bwMode="auto">
          <a:xfrm>
            <a:off x="220663" y="4946650"/>
            <a:ext cx="566737" cy="566738"/>
          </a:xfrm>
          <a:prstGeom prst="rect">
            <a:avLst/>
          </a:prstGeom>
          <a:noFill/>
          <a:ln w="9525">
            <a:noFill/>
            <a:miter lim="800000"/>
            <a:headEnd/>
            <a:tailEnd/>
          </a:ln>
        </p:spPr>
      </p:pic>
      <p:pic>
        <p:nvPicPr>
          <p:cNvPr id="38925" name="Obraz 14"/>
          <p:cNvPicPr>
            <a:picLocks noChangeAspect="1"/>
          </p:cNvPicPr>
          <p:nvPr/>
        </p:nvPicPr>
        <p:blipFill>
          <a:blip r:embed="rId6"/>
          <a:srcRect/>
          <a:stretch>
            <a:fillRect/>
          </a:stretch>
        </p:blipFill>
        <p:spPr bwMode="auto">
          <a:xfrm>
            <a:off x="4371975" y="5732463"/>
            <a:ext cx="565150" cy="565150"/>
          </a:xfrm>
          <a:prstGeom prst="rect">
            <a:avLst/>
          </a:prstGeom>
          <a:noFill/>
          <a:ln w="9525">
            <a:noFill/>
            <a:miter lim="800000"/>
            <a:headEnd/>
            <a:tailEnd/>
          </a:ln>
        </p:spPr>
      </p:pic>
      <p:pic>
        <p:nvPicPr>
          <p:cNvPr id="38926" name="Obraz 5"/>
          <p:cNvPicPr>
            <a:picLocks noChangeAspect="1"/>
          </p:cNvPicPr>
          <p:nvPr/>
        </p:nvPicPr>
        <p:blipFill>
          <a:blip r:embed="rId7"/>
          <a:srcRect/>
          <a:stretch>
            <a:fillRect/>
          </a:stretch>
        </p:blipFill>
        <p:spPr bwMode="auto">
          <a:xfrm>
            <a:off x="185738" y="3284538"/>
            <a:ext cx="641350" cy="641350"/>
          </a:xfrm>
          <a:prstGeom prst="rect">
            <a:avLst/>
          </a:prstGeom>
          <a:noFill/>
          <a:ln w="9525">
            <a:noFill/>
            <a:miter lim="800000"/>
            <a:headEnd/>
            <a:tailEnd/>
          </a:ln>
        </p:spPr>
      </p:pic>
      <p:pic>
        <p:nvPicPr>
          <p:cNvPr id="38927" name="Obraz 6"/>
          <p:cNvPicPr>
            <a:picLocks noChangeAspect="1"/>
          </p:cNvPicPr>
          <p:nvPr/>
        </p:nvPicPr>
        <p:blipFill>
          <a:blip r:embed="rId8"/>
          <a:srcRect/>
          <a:stretch>
            <a:fillRect/>
          </a:stretch>
        </p:blipFill>
        <p:spPr bwMode="auto">
          <a:xfrm>
            <a:off x="220663" y="4160838"/>
            <a:ext cx="566737" cy="566737"/>
          </a:xfrm>
          <a:prstGeom prst="rect">
            <a:avLst/>
          </a:prstGeom>
          <a:noFill/>
          <a:ln w="9525">
            <a:noFill/>
            <a:miter lim="800000"/>
            <a:headEnd/>
            <a:tailEnd/>
          </a:ln>
        </p:spPr>
      </p:pic>
      <p:sp>
        <p:nvSpPr>
          <p:cNvPr id="17" name="Symbol zastępczy stopki 3">
            <a:extLst>
              <a:ext uri="{FF2B5EF4-FFF2-40B4-BE49-F238E27FC236}">
                <a16:creationId xmlns="" xmlns:a16="http://schemas.microsoft.com/office/drawing/2014/main" id="{7E69E2D9-DA71-497B-A159-465BCE3397D1}"/>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ytuł 6"/>
          <p:cNvSpPr>
            <a:spLocks noGrp="1"/>
          </p:cNvSpPr>
          <p:nvPr>
            <p:ph type="title"/>
          </p:nvPr>
        </p:nvSpPr>
        <p:spPr/>
        <p:txBody>
          <a:bodyPr/>
          <a:lstStyle/>
          <a:p>
            <a:r>
              <a:rPr lang="pl-PL" dirty="0"/>
              <a:t>Europejska Agenda Migracyjna</a:t>
            </a:r>
            <a:endParaRPr lang="en-GB" dirty="0"/>
          </a:p>
        </p:txBody>
      </p:sp>
      <p:sp>
        <p:nvSpPr>
          <p:cNvPr id="39938" name="Symbol zastępczy zawartości 7"/>
          <p:cNvSpPr>
            <a:spLocks noGrp="1"/>
          </p:cNvSpPr>
          <p:nvPr>
            <p:ph idx="1"/>
          </p:nvPr>
        </p:nvSpPr>
        <p:spPr/>
        <p:txBody>
          <a:bodyPr/>
          <a:lstStyle/>
          <a:p>
            <a:pPr algn="just"/>
            <a:r>
              <a:rPr lang="pl-PL" sz="2000" dirty="0"/>
              <a:t>Unia Europejska podjęła działania, aby przeciwdziałać tzw. kryzysowi migracyjnemu i uchodźczemu </a:t>
            </a:r>
            <a:r>
              <a:rPr lang="pl-PL" sz="2000" dirty="0">
                <a:sym typeface="Wingdings" pitchFamily="2" charset="2"/>
              </a:rPr>
              <a:t> </a:t>
            </a:r>
            <a:r>
              <a:rPr lang="pl-PL" sz="2000" i="1" dirty="0"/>
              <a:t>Europejska Agenda Migracyjna </a:t>
            </a:r>
            <a:r>
              <a:rPr lang="pl-PL" sz="2000" dirty="0"/>
              <a:t>została ogłoszona w maju 2015 r. </a:t>
            </a:r>
          </a:p>
          <a:p>
            <a:pPr algn="just"/>
            <a:r>
              <a:rPr lang="pl-PL" sz="2000" dirty="0"/>
              <a:t>Cztery główne </a:t>
            </a:r>
            <a:r>
              <a:rPr lang="pl-PL" sz="2000" b="1" dirty="0"/>
              <a:t>filary</a:t>
            </a:r>
            <a:r>
              <a:rPr lang="pl-PL" sz="2000" dirty="0"/>
              <a:t> lepszego zarządzania migracją:</a:t>
            </a:r>
            <a:endParaRPr lang="en-GB" sz="2000" dirty="0"/>
          </a:p>
          <a:p>
            <a:pPr marL="800100" lvl="1" indent="-342900" algn="just">
              <a:buFont typeface="Calibri" pitchFamily="34" charset="0"/>
              <a:buAutoNum type="arabicPeriod"/>
            </a:pPr>
            <a:r>
              <a:rPr lang="pl-PL" sz="1600" dirty="0"/>
              <a:t>O</a:t>
            </a:r>
            <a:r>
              <a:rPr lang="pl-PL" sz="1600" dirty="0" smtClean="0"/>
              <a:t>graniczenie </a:t>
            </a:r>
            <a:r>
              <a:rPr lang="pl-PL" sz="1600" dirty="0"/>
              <a:t>zachęt dla nieregularnej </a:t>
            </a:r>
            <a:r>
              <a:rPr lang="pl-PL" sz="1600" dirty="0" smtClean="0"/>
              <a:t>migracji.</a:t>
            </a:r>
            <a:endParaRPr lang="en-GB" sz="1600" dirty="0"/>
          </a:p>
          <a:p>
            <a:pPr marL="800100" lvl="1" indent="-342900" algn="just">
              <a:buFont typeface="Calibri" pitchFamily="34" charset="0"/>
              <a:buAutoNum type="arabicPeriod"/>
            </a:pPr>
            <a:r>
              <a:rPr lang="pl-PL" sz="1600" dirty="0"/>
              <a:t>Z</a:t>
            </a:r>
            <a:r>
              <a:rPr lang="pl-PL" sz="1600" dirty="0" smtClean="0"/>
              <a:t>arządzanie </a:t>
            </a:r>
            <a:r>
              <a:rPr lang="pl-PL" sz="1600" dirty="0"/>
              <a:t>granicami – ratowanie życia i zabezpieczanie granic </a:t>
            </a:r>
            <a:r>
              <a:rPr lang="pl-PL" sz="1600" dirty="0" smtClean="0"/>
              <a:t>zewnętrznych.</a:t>
            </a:r>
            <a:endParaRPr lang="en-GB" sz="1600" dirty="0"/>
          </a:p>
          <a:p>
            <a:pPr marL="800100" lvl="1" indent="-342900" algn="just">
              <a:buFont typeface="Calibri" pitchFamily="34" charset="0"/>
              <a:buAutoNum type="arabicPeriod"/>
            </a:pPr>
            <a:r>
              <a:rPr lang="pl-PL" sz="1600" dirty="0"/>
              <a:t>W</a:t>
            </a:r>
            <a:r>
              <a:rPr lang="pl-PL" sz="1600" dirty="0" smtClean="0"/>
              <a:t>zmocnienie </a:t>
            </a:r>
            <a:r>
              <a:rPr lang="pl-PL" sz="1600" dirty="0"/>
              <a:t>europejskiej polityki </a:t>
            </a:r>
            <a:r>
              <a:rPr lang="pl-PL" sz="1600" dirty="0" smtClean="0"/>
              <a:t>azylowej.</a:t>
            </a:r>
            <a:endParaRPr lang="en-GB" sz="1600" dirty="0"/>
          </a:p>
          <a:p>
            <a:pPr marL="800100" lvl="1" indent="-342900" algn="just">
              <a:buFont typeface="Calibri" pitchFamily="34" charset="0"/>
              <a:buAutoNum type="arabicPeriod"/>
            </a:pPr>
            <a:r>
              <a:rPr lang="pl-PL" sz="1600" dirty="0"/>
              <a:t>W</a:t>
            </a:r>
            <a:r>
              <a:rPr lang="pl-PL" sz="1600" dirty="0" smtClean="0"/>
              <a:t>ypracowanie </a:t>
            </a:r>
            <a:r>
              <a:rPr lang="pl-PL" sz="1600" dirty="0"/>
              <a:t>nowej polityki dotyczącej legalnej migracji.</a:t>
            </a:r>
            <a:endParaRPr lang="en-GB" sz="1600" dirty="0"/>
          </a:p>
          <a:p>
            <a:pPr algn="just"/>
            <a:r>
              <a:rPr lang="pl-PL" sz="2000" dirty="0"/>
              <a:t>Rozwiązania zaproponowane w Agendzie są stopniowo wdrażane w UE, choć w różnym tempie i z różnym skutkiem. </a:t>
            </a:r>
          </a:p>
          <a:p>
            <a:pPr algn="just"/>
            <a:r>
              <a:rPr lang="pl-PL" sz="2000" dirty="0"/>
              <a:t>Kryzys migracyjny wykazał, że reforma polityki UE w obszarze migracji, azylu i zarządzania granicami jest konieczna, czyniąc z niej jeden </a:t>
            </a:r>
            <a:br>
              <a:rPr lang="pl-PL" sz="2000" dirty="0"/>
            </a:br>
            <a:r>
              <a:rPr lang="pl-PL" sz="2000" dirty="0"/>
              <a:t>z priorytetów Unii na najbliższe lata. </a:t>
            </a:r>
            <a:endParaRPr lang="en-GB" sz="2000" dirty="0"/>
          </a:p>
          <a:p>
            <a:pPr algn="just"/>
            <a:endParaRPr lang="en-GB" sz="2000" dirty="0"/>
          </a:p>
        </p:txBody>
      </p:sp>
      <p:sp>
        <p:nvSpPr>
          <p:cNvPr id="39940" name="Symbol zastępczy numeru slajdu 5"/>
          <p:cNvSpPr>
            <a:spLocks noGrp="1"/>
          </p:cNvSpPr>
          <p:nvPr>
            <p:ph type="sldNum" sz="quarter" idx="12"/>
          </p:nvPr>
        </p:nvSpPr>
        <p:spPr bwMode="auto">
          <a:noFill/>
          <a:ln>
            <a:miter lim="800000"/>
            <a:headEnd/>
            <a:tailEnd/>
          </a:ln>
        </p:spPr>
        <p:txBody>
          <a:bodyPr/>
          <a:lstStyle/>
          <a:p>
            <a:fld id="{5DAC8B34-6D2A-4DD2-8DE6-BA304B4928C2}" type="slidenum">
              <a:rPr lang="pl-PL" altLang="en-US" smtClean="0"/>
              <a:pPr/>
              <a:t>25</a:t>
            </a:fld>
            <a:endParaRPr lang="pl-PL" altLang="en-US"/>
          </a:p>
        </p:txBody>
      </p:sp>
      <p:sp>
        <p:nvSpPr>
          <p:cNvPr id="6" name="Symbol zastępczy stopki 3">
            <a:extLst>
              <a:ext uri="{FF2B5EF4-FFF2-40B4-BE49-F238E27FC236}">
                <a16:creationId xmlns="" xmlns:a16="http://schemas.microsoft.com/office/drawing/2014/main" id="{F5CB2063-A40D-4936-B617-053BDCE2C97D}"/>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ytuł 1"/>
          <p:cNvSpPr>
            <a:spLocks noGrp="1"/>
          </p:cNvSpPr>
          <p:nvPr>
            <p:ph type="title"/>
          </p:nvPr>
        </p:nvSpPr>
        <p:spPr/>
        <p:txBody>
          <a:bodyPr/>
          <a:lstStyle/>
          <a:p>
            <a:r>
              <a:rPr lang="pl-PL" altLang="pl-PL"/>
              <a:t>Definicja integracji imigrantów </a:t>
            </a:r>
          </a:p>
        </p:txBody>
      </p:sp>
      <p:sp>
        <p:nvSpPr>
          <p:cNvPr id="40962" name="Symbol zastępczy zawartości 2"/>
          <p:cNvSpPr>
            <a:spLocks noGrp="1"/>
          </p:cNvSpPr>
          <p:nvPr>
            <p:ph idx="1"/>
          </p:nvPr>
        </p:nvSpPr>
        <p:spPr/>
        <p:txBody>
          <a:bodyPr/>
          <a:lstStyle/>
          <a:p>
            <a:pPr algn="just"/>
            <a:r>
              <a:rPr lang="pl-PL" altLang="pl-PL" sz="1800" dirty="0"/>
              <a:t>Integracja imigrantów jest zagadnieniem złożonym, wielopłaszczyznowym </a:t>
            </a:r>
            <a:br>
              <a:rPr lang="pl-PL" altLang="pl-PL" sz="1800" dirty="0"/>
            </a:br>
            <a:r>
              <a:rPr lang="pl-PL" altLang="pl-PL" sz="1800" dirty="0"/>
              <a:t>i wielowymiarowym </a:t>
            </a:r>
            <a:r>
              <a:rPr lang="pl-PL" altLang="pl-PL" sz="1800" dirty="0">
                <a:sym typeface="Wingdings" pitchFamily="2" charset="2"/>
              </a:rPr>
              <a:t> </a:t>
            </a:r>
            <a:r>
              <a:rPr lang="pl-PL" altLang="pl-PL" sz="1800" dirty="0"/>
              <a:t>wiele definicji.</a:t>
            </a:r>
          </a:p>
          <a:p>
            <a:pPr algn="just"/>
            <a:r>
              <a:rPr lang="pl-PL" altLang="pl-PL" sz="1800" dirty="0"/>
              <a:t>„Integracja jest dwukierunkowym procesem, w którym zarówno </a:t>
            </a:r>
            <a:r>
              <a:rPr lang="pl-PL" altLang="pl-PL" sz="1800" dirty="0" smtClean="0"/>
              <a:t>imigranci, </a:t>
            </a:r>
            <a:r>
              <a:rPr lang="pl-PL" altLang="pl-PL" sz="1800" dirty="0"/>
              <a:t>jak </a:t>
            </a:r>
            <a:br>
              <a:rPr lang="pl-PL" altLang="pl-PL" sz="1800" dirty="0"/>
            </a:br>
            <a:r>
              <a:rPr lang="pl-PL" altLang="pl-PL" sz="1800" dirty="0"/>
              <a:t>i społeczeństwo przyjmujące mają określone prawa i obowiązki. Oznacza to stopniowe zbliżanie praw i obowiązków imigrantów, jak również ich dostępu do dóbr, usług i sposobów partycypacji obywatelskiej do sytuacji, w jakiej znajduje się pozostała ludność, przy uwzględnieniu równych szans i traktowania” – </a:t>
            </a:r>
            <a:r>
              <a:rPr lang="pl-PL" altLang="pl-PL" sz="1800" b="1" dirty="0"/>
              <a:t>Europejski Komitet Ekonomiczno-Społeczny </a:t>
            </a:r>
            <a:r>
              <a:rPr lang="pl-PL" altLang="pl-PL" sz="1800" dirty="0"/>
              <a:t>(2003).</a:t>
            </a:r>
          </a:p>
          <a:p>
            <a:pPr algn="just"/>
            <a:r>
              <a:rPr lang="pl-PL" altLang="pl-PL" sz="1800" dirty="0"/>
              <a:t>„Ciągły, dwukierunkowy proces obejmujący zarówno obywateli państw trzecich zamieszkujących legalnie, jak i społeczeństwo, które ich przyjmuje” – </a:t>
            </a:r>
            <a:r>
              <a:rPr lang="pl-PL" altLang="pl-PL" sz="1800" b="1" dirty="0"/>
              <a:t>Program haski </a:t>
            </a:r>
            <a:r>
              <a:rPr lang="pl-PL" altLang="pl-PL" sz="1800" dirty="0"/>
              <a:t>(2004).</a:t>
            </a:r>
          </a:p>
          <a:p>
            <a:pPr algn="just"/>
            <a:r>
              <a:rPr lang="pl-PL" altLang="pl-PL" sz="1800" dirty="0"/>
              <a:t>„Dynamiczny, dwutorowy proces wzajemnego oddziaływania, który wymaga nie tylko działań ze strony organów krajowych, regionalnych i lokalnych, ale również większego zaangażowania społeczności przyjmującej i imigrantów” – </a:t>
            </a:r>
            <a:r>
              <a:rPr lang="pl-PL" altLang="pl-PL" sz="1800" b="1" dirty="0"/>
              <a:t>Program sztokholmski </a:t>
            </a:r>
            <a:r>
              <a:rPr lang="pl-PL" altLang="pl-PL" sz="1800" dirty="0"/>
              <a:t>(2009).</a:t>
            </a:r>
          </a:p>
          <a:p>
            <a:pPr algn="just"/>
            <a:endParaRPr lang="pl-PL" altLang="pl-PL" sz="1800" dirty="0"/>
          </a:p>
        </p:txBody>
      </p:sp>
      <p:sp>
        <p:nvSpPr>
          <p:cNvPr id="40964" name="Symbol zastępczy numeru slajdu 4"/>
          <p:cNvSpPr>
            <a:spLocks noGrp="1"/>
          </p:cNvSpPr>
          <p:nvPr>
            <p:ph type="sldNum" sz="quarter" idx="12"/>
          </p:nvPr>
        </p:nvSpPr>
        <p:spPr bwMode="auto">
          <a:noFill/>
          <a:ln>
            <a:miter lim="800000"/>
            <a:headEnd/>
            <a:tailEnd/>
          </a:ln>
        </p:spPr>
        <p:txBody>
          <a:bodyPr/>
          <a:lstStyle/>
          <a:p>
            <a:fld id="{7726CBA9-8DC7-40AC-96ED-1EF63299A78E}" type="slidenum">
              <a:rPr lang="pl-PL" altLang="en-US" smtClean="0"/>
              <a:pPr/>
              <a:t>26</a:t>
            </a:fld>
            <a:endParaRPr lang="pl-PL" altLang="en-US"/>
          </a:p>
        </p:txBody>
      </p:sp>
      <p:sp>
        <p:nvSpPr>
          <p:cNvPr id="6" name="Symbol zastępczy stopki 3">
            <a:extLst>
              <a:ext uri="{FF2B5EF4-FFF2-40B4-BE49-F238E27FC236}">
                <a16:creationId xmlns="" xmlns:a16="http://schemas.microsoft.com/office/drawing/2014/main" id="{3DC9C541-A405-4333-ACD5-6A4722151E3E}"/>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ytuł 1"/>
          <p:cNvSpPr>
            <a:spLocks noGrp="1"/>
          </p:cNvSpPr>
          <p:nvPr>
            <p:ph type="title"/>
          </p:nvPr>
        </p:nvSpPr>
        <p:spPr/>
        <p:txBody>
          <a:bodyPr/>
          <a:lstStyle/>
          <a:p>
            <a:r>
              <a:rPr lang="pl-PL" altLang="pl-PL"/>
              <a:t>Wymiary integracji </a:t>
            </a:r>
          </a:p>
        </p:txBody>
      </p:sp>
      <p:sp>
        <p:nvSpPr>
          <p:cNvPr id="41986" name="Symbol zastępczy zawartości 2"/>
          <p:cNvSpPr>
            <a:spLocks noGrp="1"/>
          </p:cNvSpPr>
          <p:nvPr>
            <p:ph idx="1"/>
          </p:nvPr>
        </p:nvSpPr>
        <p:spPr/>
        <p:txBody>
          <a:bodyPr/>
          <a:lstStyle/>
          <a:p>
            <a:pPr algn="just"/>
            <a:r>
              <a:rPr lang="pl-PL" altLang="pl-PL" sz="2800" dirty="0"/>
              <a:t>H. </a:t>
            </a:r>
            <a:r>
              <a:rPr lang="pl-PL" altLang="pl-PL" sz="2800" dirty="0" err="1"/>
              <a:t>Entzinger</a:t>
            </a:r>
            <a:r>
              <a:rPr lang="pl-PL" altLang="pl-PL" sz="2800" dirty="0"/>
              <a:t> i R. </a:t>
            </a:r>
            <a:r>
              <a:rPr lang="pl-PL" altLang="pl-PL" sz="2800" dirty="0" err="1"/>
              <a:t>Biezeveld</a:t>
            </a:r>
            <a:r>
              <a:rPr lang="pl-PL" altLang="pl-PL" sz="2800" dirty="0"/>
              <a:t> (2003) wyodrębniają cztery wymiary integracji:</a:t>
            </a:r>
          </a:p>
          <a:p>
            <a:pPr lvl="1" algn="just"/>
            <a:r>
              <a:rPr lang="pl-PL" altLang="pl-PL" sz="2400" dirty="0"/>
              <a:t>społeczno-ekonomiczny, </a:t>
            </a:r>
          </a:p>
          <a:p>
            <a:pPr lvl="1" algn="just"/>
            <a:r>
              <a:rPr lang="pl-PL" altLang="pl-PL" sz="2400" dirty="0"/>
              <a:t>kulturowy, </a:t>
            </a:r>
          </a:p>
          <a:p>
            <a:pPr lvl="1" algn="just"/>
            <a:r>
              <a:rPr lang="pl-PL" altLang="pl-PL" sz="2400" dirty="0"/>
              <a:t>prawno-polityczny,</a:t>
            </a:r>
          </a:p>
          <a:p>
            <a:pPr lvl="1" algn="just"/>
            <a:r>
              <a:rPr lang="pl-PL" altLang="pl-PL" sz="2400" dirty="0"/>
              <a:t>nastawienie społeczeństwa przyjmującego względem imigrantów.</a:t>
            </a:r>
          </a:p>
          <a:p>
            <a:pPr algn="just"/>
            <a:endParaRPr lang="pl-PL" altLang="pl-PL" sz="2000" dirty="0"/>
          </a:p>
        </p:txBody>
      </p:sp>
      <p:sp>
        <p:nvSpPr>
          <p:cNvPr id="41988" name="Symbol zastępczy numeru slajdu 4"/>
          <p:cNvSpPr>
            <a:spLocks noGrp="1"/>
          </p:cNvSpPr>
          <p:nvPr>
            <p:ph type="sldNum" sz="quarter" idx="12"/>
          </p:nvPr>
        </p:nvSpPr>
        <p:spPr bwMode="auto">
          <a:noFill/>
          <a:ln>
            <a:miter lim="800000"/>
            <a:headEnd/>
            <a:tailEnd/>
          </a:ln>
        </p:spPr>
        <p:txBody>
          <a:bodyPr/>
          <a:lstStyle/>
          <a:p>
            <a:fld id="{C5B80B13-7004-467A-A8A0-420039BB87C9}" type="slidenum">
              <a:rPr lang="pl-PL" altLang="en-US" smtClean="0"/>
              <a:pPr/>
              <a:t>27</a:t>
            </a:fld>
            <a:endParaRPr lang="pl-PL" altLang="en-US"/>
          </a:p>
        </p:txBody>
      </p:sp>
      <p:sp>
        <p:nvSpPr>
          <p:cNvPr id="6" name="Symbol zastępczy stopki 3">
            <a:extLst>
              <a:ext uri="{FF2B5EF4-FFF2-40B4-BE49-F238E27FC236}">
                <a16:creationId xmlns="" xmlns:a16="http://schemas.microsoft.com/office/drawing/2014/main" id="{6EBB8E87-DF93-4969-8B05-DCAA311F25C0}"/>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ytuł 1"/>
          <p:cNvSpPr>
            <a:spLocks noGrp="1"/>
          </p:cNvSpPr>
          <p:nvPr>
            <p:ph type="title"/>
          </p:nvPr>
        </p:nvSpPr>
        <p:spPr/>
        <p:txBody>
          <a:bodyPr/>
          <a:lstStyle/>
          <a:p>
            <a:r>
              <a:rPr lang="pl-PL" altLang="pl-PL"/>
              <a:t>Polityka integracyjna i działania integracyjne w dokumentach UE</a:t>
            </a:r>
          </a:p>
        </p:txBody>
      </p:sp>
      <p:sp>
        <p:nvSpPr>
          <p:cNvPr id="14339" name="Symbol zastępczy zawartości 2">
            <a:extLst/>
          </p:cNvPr>
          <p:cNvSpPr>
            <a:spLocks noGrp="1"/>
          </p:cNvSpPr>
          <p:nvPr>
            <p:ph idx="1"/>
          </p:nvPr>
        </p:nvSpPr>
        <p:spPr/>
        <p:txBody>
          <a:bodyPr/>
          <a:lstStyle/>
          <a:p>
            <a:pPr marL="180975" indent="-180975" algn="just">
              <a:buFont typeface="Arial" charset="0"/>
              <a:buNone/>
            </a:pPr>
            <a:r>
              <a:rPr lang="pl-PL" altLang="pl-PL" sz="2000" b="1" dirty="0"/>
              <a:t>Traktat z Amsterdamu </a:t>
            </a:r>
            <a:r>
              <a:rPr lang="pl-PL" altLang="pl-PL" sz="2000" dirty="0"/>
              <a:t>(1997)</a:t>
            </a:r>
          </a:p>
          <a:p>
            <a:pPr marL="180975" indent="-180975" algn="just"/>
            <a:r>
              <a:rPr lang="pl-PL" sz="2000" dirty="0"/>
              <a:t>pierwsze stwierdzenia, które można uznać za elementy polityki integracyjnej: „zwalczanie wszelkiej dyskryminacji ze względu na płeć, rasę lub pochodzenie etniczne, religię lub światopogląd, niepełnosprawność, wiek lub orientację seksualną</a:t>
            </a:r>
            <a:r>
              <a:rPr lang="pl-PL" sz="2000" dirty="0" smtClean="0"/>
              <a:t>”.</a:t>
            </a:r>
            <a:endParaRPr lang="pl-PL" sz="2000" dirty="0"/>
          </a:p>
          <a:p>
            <a:pPr marL="180975" indent="-180975" algn="just">
              <a:buFont typeface="Arial" charset="0"/>
              <a:buNone/>
            </a:pPr>
            <a:r>
              <a:rPr lang="pl-PL" altLang="pl-PL" sz="2000" b="1" dirty="0"/>
              <a:t>Program z </a:t>
            </a:r>
            <a:r>
              <a:rPr lang="pl-PL" altLang="pl-PL" sz="2000" b="1" dirty="0" err="1"/>
              <a:t>Tampere</a:t>
            </a:r>
            <a:r>
              <a:rPr lang="pl-PL" altLang="pl-PL" sz="2000" b="1" dirty="0"/>
              <a:t> </a:t>
            </a:r>
            <a:r>
              <a:rPr lang="pl-PL" altLang="pl-PL" sz="2000" dirty="0"/>
              <a:t>(1999)</a:t>
            </a:r>
          </a:p>
          <a:p>
            <a:pPr marL="180975" indent="-180975" algn="just"/>
            <a:r>
              <a:rPr lang="pl-PL" sz="2000" dirty="0"/>
              <a:t>przełom w kwestii polityki integracyjnej Unii Europejskiej,</a:t>
            </a:r>
          </a:p>
          <a:p>
            <a:pPr marL="180975" indent="-180975" algn="just"/>
            <a:r>
              <a:rPr lang="pl-PL" sz="2000" dirty="0"/>
              <a:t>dynamiczna polityka integracyjna ma wzmacniać imigrantów w sferze ekonomicznej, społecznej i kulturalnej przy jednoczesnym niwelowaniu przypadków dyskryminacji, rasizmu i ksenofobii,</a:t>
            </a:r>
          </a:p>
          <a:p>
            <a:pPr marL="180975" indent="-180975" algn="just"/>
            <a:r>
              <a:rPr lang="pl-PL" sz="2000" dirty="0"/>
              <a:t>nacisk na integrację cudzoziemców posiadających długoterminowe prawo pobytu.</a:t>
            </a:r>
          </a:p>
          <a:p>
            <a:pPr marL="180975" indent="-180975" algn="just"/>
            <a:endParaRPr lang="pl-PL" altLang="pl-PL" sz="2000" dirty="0"/>
          </a:p>
        </p:txBody>
      </p:sp>
      <p:sp>
        <p:nvSpPr>
          <p:cNvPr id="43012" name="Symbol zastępczy numeru slajdu 4"/>
          <p:cNvSpPr>
            <a:spLocks noGrp="1"/>
          </p:cNvSpPr>
          <p:nvPr>
            <p:ph type="sldNum" sz="quarter" idx="12"/>
          </p:nvPr>
        </p:nvSpPr>
        <p:spPr bwMode="auto">
          <a:noFill/>
          <a:ln>
            <a:miter lim="800000"/>
            <a:headEnd/>
            <a:tailEnd/>
          </a:ln>
        </p:spPr>
        <p:txBody>
          <a:bodyPr/>
          <a:lstStyle/>
          <a:p>
            <a:fld id="{693362A7-5770-4B84-AD64-EADE73566DB7}" type="slidenum">
              <a:rPr lang="pl-PL" altLang="en-US" smtClean="0"/>
              <a:pPr/>
              <a:t>28</a:t>
            </a:fld>
            <a:endParaRPr lang="pl-PL" altLang="en-US"/>
          </a:p>
        </p:txBody>
      </p:sp>
      <p:sp>
        <p:nvSpPr>
          <p:cNvPr id="6" name="Symbol zastępczy stopki 3">
            <a:extLst>
              <a:ext uri="{FF2B5EF4-FFF2-40B4-BE49-F238E27FC236}">
                <a16:creationId xmlns="" xmlns:a16="http://schemas.microsoft.com/office/drawing/2014/main" id="{9C8744F8-E86C-4ACA-8312-F65D535D756C}"/>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ytuł 1"/>
          <p:cNvSpPr>
            <a:spLocks noGrp="1"/>
          </p:cNvSpPr>
          <p:nvPr>
            <p:ph type="title"/>
          </p:nvPr>
        </p:nvSpPr>
        <p:spPr/>
        <p:txBody>
          <a:bodyPr/>
          <a:lstStyle/>
          <a:p>
            <a:r>
              <a:rPr lang="pl-PL" altLang="pl-PL"/>
              <a:t>Polityka integracyjna i działania integracyjne w dokumentach UE</a:t>
            </a:r>
          </a:p>
        </p:txBody>
      </p:sp>
      <p:sp>
        <p:nvSpPr>
          <p:cNvPr id="14339" name="Symbol zastępczy zawartości 2">
            <a:extLst/>
          </p:cNvPr>
          <p:cNvSpPr>
            <a:spLocks noGrp="1"/>
          </p:cNvSpPr>
          <p:nvPr>
            <p:ph idx="1"/>
          </p:nvPr>
        </p:nvSpPr>
        <p:spPr/>
        <p:txBody>
          <a:bodyPr/>
          <a:lstStyle/>
          <a:p>
            <a:pPr marL="180975" indent="-180975" algn="just">
              <a:buFont typeface="Arial" charset="0"/>
              <a:buNone/>
            </a:pPr>
            <a:r>
              <a:rPr lang="pl-PL" sz="2000" b="1"/>
              <a:t>Karta Praw Podstawowych Unii Europejskiej </a:t>
            </a:r>
            <a:r>
              <a:rPr lang="pl-PL" sz="2000"/>
              <a:t>(2000)</a:t>
            </a:r>
          </a:p>
          <a:p>
            <a:pPr marL="180975" indent="-180975" algn="just"/>
            <a:r>
              <a:rPr lang="pl-PL" sz="2000"/>
              <a:t>uwzględnia propozycje </a:t>
            </a:r>
            <a:r>
              <a:rPr lang="pl-PL" sz="2000" i="1"/>
              <a:t>Programu z Tampere</a:t>
            </a:r>
            <a:r>
              <a:rPr lang="pl-PL" sz="2000"/>
              <a:t> w sferze ekonomicznej,</a:t>
            </a:r>
          </a:p>
          <a:p>
            <a:pPr marL="180975" indent="-180975" algn="just"/>
            <a:r>
              <a:rPr lang="pl-PL" sz="2000"/>
              <a:t>obywatele państw trzecich posiadający zezwolenie na pracę mają mieć prawo do jednakowych warunków pracy jak obywatele Unii Europejskiej,</a:t>
            </a:r>
          </a:p>
          <a:p>
            <a:pPr marL="180975" indent="-180975" algn="just"/>
            <a:r>
              <a:rPr lang="pl-PL" sz="2000"/>
              <a:t>wolność zgromadzania i stowarzyszania się, zwłaszcza w sprawach politycznych, związkowych i obywatelskich.</a:t>
            </a:r>
          </a:p>
          <a:p>
            <a:pPr marL="180975" indent="-180975" algn="just">
              <a:buFont typeface="Arial" charset="0"/>
              <a:buNone/>
            </a:pPr>
            <a:r>
              <a:rPr lang="pl-PL" altLang="pl-PL" sz="2000" b="1"/>
              <a:t>Program haski </a:t>
            </a:r>
            <a:r>
              <a:rPr lang="pl-PL" altLang="pl-PL" sz="2000"/>
              <a:t>(2004)</a:t>
            </a:r>
          </a:p>
          <a:p>
            <a:pPr marL="180975" indent="-180975" algn="just"/>
            <a:r>
              <a:rPr lang="pl-PL" sz="2000"/>
              <a:t>wspieranie i zachęcanie do ulepszania polityk integracyjnych tak, </a:t>
            </a:r>
            <a:br>
              <a:rPr lang="pl-PL" sz="2000"/>
            </a:br>
            <a:r>
              <a:rPr lang="pl-PL" sz="2000"/>
              <a:t>by zapobiegały izolacji i wykluczeniu społecznemu migrantów oraz gwarantowały równe szanse do uczestnictwa w społeczeństwie przy jednoczesnym zwalczaniu przeszkód w procesie integracji,</a:t>
            </a:r>
          </a:p>
          <a:p>
            <a:pPr marL="180975" indent="-180975" algn="just"/>
            <a:r>
              <a:rPr lang="pl-PL" sz="2000"/>
              <a:t>koordynacja polityk krajowych w dziedzinie integracji, wymiana dobrych praktyk, a także stworzenie wspólnej europejskiej struktury w tym zakresie.</a:t>
            </a:r>
            <a:endParaRPr lang="pl-PL" altLang="pl-PL" sz="2000" b="1"/>
          </a:p>
        </p:txBody>
      </p:sp>
      <p:sp>
        <p:nvSpPr>
          <p:cNvPr id="44036" name="Symbol zastępczy numeru slajdu 4"/>
          <p:cNvSpPr>
            <a:spLocks noGrp="1"/>
          </p:cNvSpPr>
          <p:nvPr>
            <p:ph type="sldNum" sz="quarter" idx="12"/>
          </p:nvPr>
        </p:nvSpPr>
        <p:spPr bwMode="auto">
          <a:noFill/>
          <a:ln>
            <a:miter lim="800000"/>
            <a:headEnd/>
            <a:tailEnd/>
          </a:ln>
        </p:spPr>
        <p:txBody>
          <a:bodyPr/>
          <a:lstStyle/>
          <a:p>
            <a:fld id="{730D1372-159A-40B1-9F5C-F3484E40B35B}" type="slidenum">
              <a:rPr lang="pl-PL" altLang="en-US" smtClean="0"/>
              <a:pPr/>
              <a:t>29</a:t>
            </a:fld>
            <a:endParaRPr lang="pl-PL" altLang="en-US"/>
          </a:p>
        </p:txBody>
      </p:sp>
      <p:sp>
        <p:nvSpPr>
          <p:cNvPr id="6" name="Symbol zastępczy stopki 3">
            <a:extLst>
              <a:ext uri="{FF2B5EF4-FFF2-40B4-BE49-F238E27FC236}">
                <a16:creationId xmlns="" xmlns:a16="http://schemas.microsoft.com/office/drawing/2014/main" id="{67F275E6-49F0-44EF-ACFA-901411F69CA6}"/>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ymbol zastępczy numeru slajdu 4">
            <a:extLst>
              <a:ext uri="{FF2B5EF4-FFF2-40B4-BE49-F238E27FC236}">
                <a16:creationId xmlns="" xmlns:a16="http://schemas.microsoft.com/office/drawing/2014/main" id="{DC8522A9-3C9C-4EA0-8671-9F3DA7375EE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61737B0-A8AB-46CE-BB20-D8CD6100D95C}" type="slidenum">
              <a:rPr lang="pl-PL" altLang="pl-PL" sz="1200" smtClean="0">
                <a:solidFill>
                  <a:srgbClr val="898989"/>
                </a:solidFill>
              </a:rPr>
              <a:pPr>
                <a:spcBef>
                  <a:spcPct val="0"/>
                </a:spcBef>
                <a:buFontTx/>
                <a:buNone/>
              </a:pPr>
              <a:t>3</a:t>
            </a:fld>
            <a:endParaRPr lang="pl-PL" altLang="pl-PL" sz="1200" dirty="0">
              <a:solidFill>
                <a:srgbClr val="898989"/>
              </a:solidFill>
            </a:endParaRPr>
          </a:p>
        </p:txBody>
      </p:sp>
      <p:sp>
        <p:nvSpPr>
          <p:cNvPr id="17412" name="Symbol zastępczy zawartości 4">
            <a:extLst>
              <a:ext uri="{FF2B5EF4-FFF2-40B4-BE49-F238E27FC236}">
                <a16:creationId xmlns="" xmlns:a16="http://schemas.microsoft.com/office/drawing/2014/main" id="{F729F725-69E1-4F9C-8B05-3629E7999549}"/>
              </a:ext>
            </a:extLst>
          </p:cNvPr>
          <p:cNvSpPr>
            <a:spLocks noGrp="1"/>
          </p:cNvSpPr>
          <p:nvPr>
            <p:ph idx="1"/>
          </p:nvPr>
        </p:nvSpPr>
        <p:spPr>
          <a:xfrm>
            <a:off x="468312" y="908050"/>
            <a:ext cx="8352159" cy="5041230"/>
          </a:xfrm>
        </p:spPr>
        <p:txBody>
          <a:bodyPr/>
          <a:lstStyle/>
          <a:p>
            <a:pPr algn="just">
              <a:buFont typeface="+mj-lt"/>
              <a:buAutoNum type="arabicPeriod"/>
            </a:pPr>
            <a:r>
              <a:rPr lang="pl-PL" altLang="pl-PL" sz="1400" dirty="0"/>
              <a:t>Przedstawienie tematu zajęć.</a:t>
            </a:r>
          </a:p>
          <a:p>
            <a:pPr algn="just">
              <a:buFont typeface="+mj-lt"/>
              <a:buAutoNum type="arabicPeriod"/>
            </a:pPr>
            <a:r>
              <a:rPr lang="pl-PL" altLang="pl-PL" sz="1400" dirty="0"/>
              <a:t>Osoba prowadząca zajęcia zachęca uczestników do dyskusji na temat ich sposobu</a:t>
            </a:r>
            <a:r>
              <a:rPr lang="pl-PL" sz="1400" dirty="0"/>
              <a:t> rozumienia wybranych pojęć, np. migracje, integracja, imigrant, uchodźca. Dyskusja dotyczy także źródeł, z których uczestniczy zazwyczaj korzystają, aby dowiedzieć się więcej o migracjach.</a:t>
            </a:r>
          </a:p>
          <a:p>
            <a:pPr lvl="0" algn="just">
              <a:buFont typeface="+mj-lt"/>
              <a:buAutoNum type="arabicPeriod"/>
            </a:pPr>
            <a:r>
              <a:rPr lang="pl-PL" sz="1400" dirty="0"/>
              <a:t>Uczestnicy wysłuchują wykładu prowadzącego. Podczas wykładu prowadzący zadaje pytania do wybranych części materiałów, a uczestnicy są zachęcani do aktywnego </a:t>
            </a:r>
            <a:r>
              <a:rPr lang="pl-PL" sz="1400" dirty="0" smtClean="0"/>
              <a:t>udziału w zajęciach.</a:t>
            </a:r>
            <a:endParaRPr lang="en-GB" sz="1400" dirty="0"/>
          </a:p>
          <a:p>
            <a:pPr lvl="0" algn="just">
              <a:buFont typeface="+mj-lt"/>
              <a:buAutoNum type="arabicPeriod"/>
            </a:pPr>
            <a:r>
              <a:rPr lang="pl-PL" sz="1400" dirty="0"/>
              <a:t>Prowadzący przekazuje uczestnikom wydrukowane materiały do zajęć (rozdział z literatury bazowej </a:t>
            </a:r>
            <a:br>
              <a:rPr lang="pl-PL" sz="1400" dirty="0"/>
            </a:br>
            <a:r>
              <a:rPr lang="pl-PL" sz="1400" dirty="0"/>
              <a:t>z załącznikami), które pozwalają na przeprowadzenie ćwiczeń.</a:t>
            </a:r>
          </a:p>
          <a:p>
            <a:pPr lvl="0" algn="just">
              <a:buFont typeface="+mj-lt"/>
              <a:buAutoNum type="arabicPeriod"/>
            </a:pPr>
            <a:r>
              <a:rPr lang="pl-PL" sz="1400" dirty="0"/>
              <a:t>Prowadzący dzieli uczniów na trzy grupy i prosi, aby poszczególne grupy zapoznały się z charakterystyką przydzielonego im aktora w obszarze migracji w UE, zgodnie z zawartością tab. 2 (grupa nr 1 – </a:t>
            </a:r>
            <a:r>
              <a:rPr lang="pl-PL" sz="1400" dirty="0" err="1"/>
              <a:t>Frontex</a:t>
            </a:r>
            <a:r>
              <a:rPr lang="pl-PL" sz="1400" dirty="0"/>
              <a:t>, grupa nr 2 – </a:t>
            </a:r>
            <a:r>
              <a:rPr lang="pl-PL" sz="1400" dirty="0" err="1"/>
              <a:t>EASO</a:t>
            </a:r>
            <a:r>
              <a:rPr lang="pl-PL" sz="1400" dirty="0"/>
              <a:t>, grupa nr 3 – </a:t>
            </a:r>
            <a:r>
              <a:rPr lang="pl-PL" sz="1400" dirty="0" err="1"/>
              <a:t>EMN</a:t>
            </a:r>
            <a:r>
              <a:rPr lang="pl-PL" sz="1400" dirty="0"/>
              <a:t>). Po dyskusji w grupach przedstawiciel każdego zespołu prezentuje pozostałym uczestnikom zajęć profil danego aktora, jego cele i zadania.</a:t>
            </a:r>
          </a:p>
          <a:p>
            <a:pPr lvl="0" algn="just">
              <a:buFont typeface="+mj-lt"/>
              <a:buAutoNum type="arabicPeriod"/>
            </a:pPr>
            <a:r>
              <a:rPr lang="pl-PL" sz="1400" dirty="0"/>
              <a:t>Prowadzący dzieli uczniów na cztery grupy. Każda grupa powinna zapoznać się z częścią merytoryczną rozdziału z literatury bazowej,</a:t>
            </a:r>
            <a:r>
              <a:rPr lang="en-GB" sz="1400" dirty="0"/>
              <a:t> </a:t>
            </a:r>
            <a:r>
              <a:rPr lang="pl-PL" sz="1400" dirty="0"/>
              <a:t> aby na tej podstawie przygotować krótką prezentację (ustną lub z wykorzystaniem multimediów) na temat polityki i działań UE w obszarze: migracji, azylu, zarządzania granicami UE i integracji imigrantów.</a:t>
            </a:r>
            <a:endParaRPr lang="en-GB" sz="1400" dirty="0"/>
          </a:p>
          <a:p>
            <a:pPr lvl="0" algn="just">
              <a:buFont typeface="+mj-lt"/>
              <a:buAutoNum type="arabicPeriod"/>
            </a:pPr>
            <a:r>
              <a:rPr lang="pl-PL" sz="1400" dirty="0"/>
              <a:t>Na zakończenie lekcji prowadzący przeprowadza burzę mózgów na temat sytuacji migracyjnej w Europie i jej skutków. Prosi uczniów o wyjaśnienie, dlaczego sytuacja ta jest określana mianem kryzysu. Odpowiedzi są zapisywane na tablicy.</a:t>
            </a:r>
            <a:endParaRPr lang="en-GB" sz="1400" dirty="0"/>
          </a:p>
          <a:p>
            <a:pPr algn="just">
              <a:buFont typeface="+mj-lt"/>
              <a:buAutoNum type="arabicPeriod"/>
            </a:pPr>
            <a:r>
              <a:rPr lang="pl-PL" altLang="pl-PL" sz="1400" dirty="0"/>
              <a:t>Podsumowanie zajęć.</a:t>
            </a:r>
          </a:p>
          <a:p>
            <a:pPr marL="0" indent="0" algn="just">
              <a:buFont typeface="Arial" panose="020B0604020202020204" pitchFamily="34" charset="0"/>
              <a:buNone/>
            </a:pPr>
            <a:endParaRPr lang="pl-PL" altLang="pl-PL" sz="1400" dirty="0"/>
          </a:p>
        </p:txBody>
      </p:sp>
      <p:sp>
        <p:nvSpPr>
          <p:cNvPr id="17413" name="Tytuł 1">
            <a:extLst>
              <a:ext uri="{FF2B5EF4-FFF2-40B4-BE49-F238E27FC236}">
                <a16:creationId xmlns="" xmlns:a16="http://schemas.microsoft.com/office/drawing/2014/main" id="{A467FB1E-91A2-4EFE-B952-55F44ADEBADE}"/>
              </a:ext>
            </a:extLst>
          </p:cNvPr>
          <p:cNvSpPr>
            <a:spLocks noGrp="1"/>
          </p:cNvSpPr>
          <p:nvPr>
            <p:ph type="title"/>
          </p:nvPr>
        </p:nvSpPr>
        <p:spPr>
          <a:xfrm>
            <a:off x="457200" y="274638"/>
            <a:ext cx="8240713" cy="509587"/>
          </a:xfrm>
        </p:spPr>
        <p:txBody>
          <a:bodyPr/>
          <a:lstStyle/>
          <a:p>
            <a:r>
              <a:rPr lang="pl-PL" altLang="pl-PL"/>
              <a:t>Przebieg zajęć</a:t>
            </a:r>
          </a:p>
        </p:txBody>
      </p:sp>
      <p:sp>
        <p:nvSpPr>
          <p:cNvPr id="7" name="Symbol zastępczy stopki 3">
            <a:extLst>
              <a:ext uri="{FF2B5EF4-FFF2-40B4-BE49-F238E27FC236}">
                <a16:creationId xmlns="" xmlns:a16="http://schemas.microsoft.com/office/drawing/2014/main" id="{6A3A99F1-B084-42C7-AA58-410207B90EC4}"/>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extLst>
      <p:ext uri="{BB962C8B-B14F-4D97-AF65-F5344CB8AC3E}">
        <p14:creationId xmlns:p14="http://schemas.microsoft.com/office/powerpoint/2010/main" val="3290620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ytuł 1"/>
          <p:cNvSpPr>
            <a:spLocks noGrp="1"/>
          </p:cNvSpPr>
          <p:nvPr>
            <p:ph type="title"/>
          </p:nvPr>
        </p:nvSpPr>
        <p:spPr/>
        <p:txBody>
          <a:bodyPr/>
          <a:lstStyle/>
          <a:p>
            <a:r>
              <a:rPr lang="pl-PL" altLang="pl-PL"/>
              <a:t>Polityka integracyjna i działania integracyjne w dokumentach UE</a:t>
            </a:r>
          </a:p>
        </p:txBody>
      </p:sp>
      <p:sp>
        <p:nvSpPr>
          <p:cNvPr id="14339" name="Symbol zastępczy zawartości 2">
            <a:extLst/>
          </p:cNvPr>
          <p:cNvSpPr>
            <a:spLocks noGrp="1"/>
          </p:cNvSpPr>
          <p:nvPr>
            <p:ph idx="1"/>
          </p:nvPr>
        </p:nvSpPr>
        <p:spPr/>
        <p:txBody>
          <a:bodyPr/>
          <a:lstStyle/>
          <a:p>
            <a:pPr marL="180975" indent="-180975" algn="just">
              <a:buFont typeface="Arial" charset="0"/>
              <a:buNone/>
            </a:pPr>
            <a:r>
              <a:rPr lang="pl-PL" sz="2000" b="1" dirty="0"/>
              <a:t>Wspólne zasady podstawowe dotyczące polityki integracji imigrantów </a:t>
            </a:r>
            <a:r>
              <a:rPr lang="pl-PL" sz="2000" b="1" dirty="0" smtClean="0"/>
              <a:t/>
            </a:r>
            <a:br>
              <a:rPr lang="pl-PL" sz="2000" b="1" dirty="0" smtClean="0"/>
            </a:br>
            <a:r>
              <a:rPr lang="pl-PL" sz="2000" b="1" dirty="0" smtClean="0"/>
              <a:t>w </a:t>
            </a:r>
            <a:r>
              <a:rPr lang="pl-PL" sz="2000" b="1" dirty="0"/>
              <a:t>Unii Europejskiej </a:t>
            </a:r>
            <a:r>
              <a:rPr lang="pl-PL" sz="2000" dirty="0"/>
              <a:t>(2004)</a:t>
            </a:r>
          </a:p>
          <a:p>
            <a:pPr marL="180975" indent="-180975" algn="just"/>
            <a:r>
              <a:rPr lang="pl-PL" sz="2000" dirty="0"/>
              <a:t>dokument tworzący ramy w dziedzinie integracji imigrantów (11 zasad integracji), </a:t>
            </a:r>
          </a:p>
          <a:p>
            <a:pPr marL="180975" indent="-180975" algn="just"/>
            <a:r>
              <a:rPr lang="pl-PL" sz="2000" dirty="0"/>
              <a:t>podkreśla potrzebę całościowego i wielowymiarowego podejścia do zagadnienia integracji.</a:t>
            </a:r>
          </a:p>
          <a:p>
            <a:pPr marL="180975" indent="-180975" algn="just">
              <a:buFont typeface="Arial" charset="0"/>
              <a:buNone/>
            </a:pPr>
            <a:r>
              <a:rPr lang="pl-PL" sz="2000" b="1" dirty="0"/>
              <a:t>Wspólna agenda na rzecz integracji </a:t>
            </a:r>
            <a:r>
              <a:rPr lang="pl-PL" sz="2000" dirty="0"/>
              <a:t>(2005)</a:t>
            </a:r>
          </a:p>
          <a:p>
            <a:pPr marL="180975" indent="-180975" algn="just"/>
            <a:r>
              <a:rPr lang="pl-PL" altLang="pl-PL" sz="2000" dirty="0"/>
              <a:t>dokument wdrażający ramy wskazane w 2004 r.,</a:t>
            </a:r>
          </a:p>
          <a:p>
            <a:pPr marL="180975" indent="-180975" algn="just"/>
            <a:r>
              <a:rPr lang="pl-PL" sz="2000" dirty="0"/>
              <a:t>agenda zakłada stworzenie mechanizmów i instrumentów wspierających </a:t>
            </a:r>
            <a:br>
              <a:rPr lang="pl-PL" sz="2000" dirty="0"/>
            </a:br>
            <a:r>
              <a:rPr lang="pl-PL" sz="2000" dirty="0"/>
              <a:t>i promujących integrację oraz umożliwiających wymianę doświadczeń w tej dziedzinie.</a:t>
            </a:r>
            <a:endParaRPr lang="pl-PL" altLang="pl-PL" sz="2000" b="1" dirty="0"/>
          </a:p>
        </p:txBody>
      </p:sp>
      <p:sp>
        <p:nvSpPr>
          <p:cNvPr id="45060" name="Symbol zastępczy numeru slajdu 4"/>
          <p:cNvSpPr>
            <a:spLocks noGrp="1"/>
          </p:cNvSpPr>
          <p:nvPr>
            <p:ph type="sldNum" sz="quarter" idx="12"/>
          </p:nvPr>
        </p:nvSpPr>
        <p:spPr bwMode="auto">
          <a:noFill/>
          <a:ln>
            <a:miter lim="800000"/>
            <a:headEnd/>
            <a:tailEnd/>
          </a:ln>
        </p:spPr>
        <p:txBody>
          <a:bodyPr/>
          <a:lstStyle/>
          <a:p>
            <a:fld id="{BCC7F608-1FBC-4760-8B51-3673B86609A1}" type="slidenum">
              <a:rPr lang="pl-PL" altLang="en-US" smtClean="0"/>
              <a:pPr/>
              <a:t>30</a:t>
            </a:fld>
            <a:endParaRPr lang="pl-PL" altLang="en-US"/>
          </a:p>
        </p:txBody>
      </p:sp>
      <p:sp>
        <p:nvSpPr>
          <p:cNvPr id="6" name="Symbol zastępczy stopki 3">
            <a:extLst>
              <a:ext uri="{FF2B5EF4-FFF2-40B4-BE49-F238E27FC236}">
                <a16:creationId xmlns="" xmlns:a16="http://schemas.microsoft.com/office/drawing/2014/main" id="{6D792AC2-2A56-45F5-ABD3-8B6F4B9103A7}"/>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ytuł 1"/>
          <p:cNvSpPr>
            <a:spLocks noGrp="1"/>
          </p:cNvSpPr>
          <p:nvPr>
            <p:ph type="title"/>
          </p:nvPr>
        </p:nvSpPr>
        <p:spPr/>
        <p:txBody>
          <a:bodyPr/>
          <a:lstStyle/>
          <a:p>
            <a:r>
              <a:rPr lang="pl-PL" altLang="pl-PL"/>
              <a:t>Polityka integracyjna i działania integracyjne w dokumentach UE</a:t>
            </a:r>
          </a:p>
        </p:txBody>
      </p:sp>
      <p:sp>
        <p:nvSpPr>
          <p:cNvPr id="14339" name="Symbol zastępczy zawartości 2">
            <a:extLst/>
          </p:cNvPr>
          <p:cNvSpPr>
            <a:spLocks noGrp="1"/>
          </p:cNvSpPr>
          <p:nvPr>
            <p:ph idx="1"/>
          </p:nvPr>
        </p:nvSpPr>
        <p:spPr/>
        <p:txBody>
          <a:bodyPr/>
          <a:lstStyle/>
          <a:p>
            <a:pPr marL="180975" indent="-180975" algn="just">
              <a:buFont typeface="Arial" charset="0"/>
              <a:buNone/>
            </a:pPr>
            <a:r>
              <a:rPr lang="pl-PL" sz="1900" b="1" dirty="0"/>
              <a:t>Traktat z Lizbony </a:t>
            </a:r>
            <a:r>
              <a:rPr lang="pl-PL" sz="1900" dirty="0"/>
              <a:t>(2007)</a:t>
            </a:r>
          </a:p>
          <a:p>
            <a:pPr marL="180975" indent="-180975" algn="just"/>
            <a:r>
              <a:rPr lang="pl-PL" sz="1900" dirty="0"/>
              <a:t>pierwszy dokument dający prawne podstawy do promocji i wspierania integracji imigrantów na poziomie Unii Europejskiej,</a:t>
            </a:r>
          </a:p>
          <a:p>
            <a:pPr marL="180975" indent="-180975" algn="just"/>
            <a:r>
              <a:rPr lang="pl-PL" altLang="pl-PL" sz="1900" dirty="0"/>
              <a:t>Parlament Europejski i Rada UE uzyskały </a:t>
            </a:r>
            <a:r>
              <a:rPr lang="pl-PL" sz="1900" dirty="0"/>
              <a:t>możliwość wspierania działań integracyjnych.</a:t>
            </a:r>
          </a:p>
          <a:p>
            <a:pPr marL="180975" indent="-180975" algn="just">
              <a:buFont typeface="Arial" charset="0"/>
              <a:buNone/>
            </a:pPr>
            <a:r>
              <a:rPr lang="pl-PL" altLang="pl-PL" sz="1900" b="1" dirty="0"/>
              <a:t>Program sztokholmski </a:t>
            </a:r>
            <a:r>
              <a:rPr lang="pl-PL" altLang="pl-PL" sz="1900" dirty="0"/>
              <a:t>(2009)</a:t>
            </a:r>
          </a:p>
          <a:p>
            <a:pPr marL="180975" indent="-180975" algn="just"/>
            <a:r>
              <a:rPr lang="pl-PL" sz="1900" dirty="0"/>
              <a:t>podkreślono znaczenie i wciąż rosnącą rolę relacji między </a:t>
            </a:r>
            <a:r>
              <a:rPr lang="pl-PL" sz="1900" dirty="0" smtClean="0"/>
              <a:t>polityką </a:t>
            </a:r>
            <a:r>
              <a:rPr lang="pl-PL" sz="1900" dirty="0"/>
              <a:t>migracyjną </a:t>
            </a:r>
            <a:r>
              <a:rPr lang="pl-PL" sz="1900" dirty="0" smtClean="0"/>
              <a:t/>
            </a:r>
            <a:br>
              <a:rPr lang="pl-PL" sz="1900" dirty="0" smtClean="0"/>
            </a:br>
            <a:r>
              <a:rPr lang="pl-PL" sz="1900" dirty="0" smtClean="0"/>
              <a:t>i </a:t>
            </a:r>
            <a:r>
              <a:rPr lang="pl-PL" sz="1900" dirty="0"/>
              <a:t>integracyjną,</a:t>
            </a:r>
          </a:p>
          <a:p>
            <a:pPr marL="180975" indent="-180975" algn="just"/>
            <a:r>
              <a:rPr lang="pl-PL" sz="1900" dirty="0"/>
              <a:t>zauważono konieczność stopniowego zrównywania obywateli państw trzecich </a:t>
            </a:r>
            <a:r>
              <a:rPr lang="pl-PL" sz="1900" dirty="0" smtClean="0"/>
              <a:t/>
            </a:r>
            <a:br>
              <a:rPr lang="pl-PL" sz="1900" dirty="0" smtClean="0"/>
            </a:br>
            <a:r>
              <a:rPr lang="pl-PL" sz="1900" dirty="0" smtClean="0"/>
              <a:t>w </a:t>
            </a:r>
            <a:r>
              <a:rPr lang="pl-PL" sz="1900" dirty="0"/>
              <a:t>prawach i obowiązkach z obywatelami Unii Europejskiej,</a:t>
            </a:r>
          </a:p>
          <a:p>
            <a:pPr marL="180975" indent="-180975" algn="just"/>
            <a:r>
              <a:rPr lang="pl-PL" sz="1900" dirty="0"/>
              <a:t>postulowano promocję polityki integracyjnej, wymiany wiedzy i dobrych praktyk między państwami europejskimi,</a:t>
            </a:r>
          </a:p>
          <a:p>
            <a:pPr marL="180975" indent="-180975" algn="just"/>
            <a:r>
              <a:rPr lang="pl-PL" sz="1900" dirty="0"/>
              <a:t>wskazano, że pomyślna integracja może być kluczem do maksymalizacji korzyści płynących z imigracji.</a:t>
            </a:r>
            <a:endParaRPr lang="pl-PL" altLang="pl-PL" sz="1900" dirty="0"/>
          </a:p>
        </p:txBody>
      </p:sp>
      <p:sp>
        <p:nvSpPr>
          <p:cNvPr id="46084" name="Symbol zastępczy numeru slajdu 4"/>
          <p:cNvSpPr>
            <a:spLocks noGrp="1"/>
          </p:cNvSpPr>
          <p:nvPr>
            <p:ph type="sldNum" sz="quarter" idx="12"/>
          </p:nvPr>
        </p:nvSpPr>
        <p:spPr bwMode="auto">
          <a:noFill/>
          <a:ln>
            <a:miter lim="800000"/>
            <a:headEnd/>
            <a:tailEnd/>
          </a:ln>
        </p:spPr>
        <p:txBody>
          <a:bodyPr/>
          <a:lstStyle/>
          <a:p>
            <a:fld id="{800F794B-970A-450C-9B68-3EA46002F08A}" type="slidenum">
              <a:rPr lang="pl-PL" altLang="en-US" smtClean="0"/>
              <a:pPr/>
              <a:t>31</a:t>
            </a:fld>
            <a:endParaRPr lang="pl-PL" altLang="en-US"/>
          </a:p>
        </p:txBody>
      </p:sp>
      <p:sp>
        <p:nvSpPr>
          <p:cNvPr id="6" name="Symbol zastępczy stopki 3">
            <a:extLst>
              <a:ext uri="{FF2B5EF4-FFF2-40B4-BE49-F238E27FC236}">
                <a16:creationId xmlns="" xmlns:a16="http://schemas.microsoft.com/office/drawing/2014/main" id="{75048827-9DB2-4475-AA00-DBD2BF022F58}"/>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ytuł 1"/>
          <p:cNvSpPr>
            <a:spLocks noGrp="1"/>
          </p:cNvSpPr>
          <p:nvPr>
            <p:ph type="title"/>
          </p:nvPr>
        </p:nvSpPr>
        <p:spPr/>
        <p:txBody>
          <a:bodyPr/>
          <a:lstStyle/>
          <a:p>
            <a:r>
              <a:rPr lang="pl-PL" altLang="pl-PL"/>
              <a:t>Polityka integracyjna i działania integracyjne w dokumentach UE</a:t>
            </a:r>
          </a:p>
        </p:txBody>
      </p:sp>
      <p:sp>
        <p:nvSpPr>
          <p:cNvPr id="14339" name="Symbol zastępczy zawartości 2">
            <a:extLst/>
          </p:cNvPr>
          <p:cNvSpPr>
            <a:spLocks noGrp="1"/>
          </p:cNvSpPr>
          <p:nvPr>
            <p:ph idx="1"/>
          </p:nvPr>
        </p:nvSpPr>
        <p:spPr/>
        <p:txBody>
          <a:bodyPr/>
          <a:lstStyle/>
          <a:p>
            <a:pPr marL="90488" indent="-90488" algn="just">
              <a:buFont typeface="Arial" charset="0"/>
              <a:buNone/>
            </a:pPr>
            <a:r>
              <a:rPr lang="pl-PL" altLang="pl-PL" sz="1900" b="1" dirty="0"/>
              <a:t>Europa 2020 </a:t>
            </a:r>
            <a:r>
              <a:rPr lang="pl-PL" altLang="pl-PL" sz="1900" dirty="0"/>
              <a:t>(2010)</a:t>
            </a:r>
          </a:p>
          <a:p>
            <a:pPr algn="just"/>
            <a:r>
              <a:rPr lang="pl-PL" sz="1900" dirty="0"/>
              <a:t>imigranci, postrzegani jako jedna z grup narażonych na wykluczenie społeczne, wspomniani jako cel nowych programów wspierających ich integrację na rynku pracy oraz pozwalających na wykorzystanie ich pełnego potencjału.</a:t>
            </a:r>
          </a:p>
          <a:p>
            <a:pPr marL="90488" indent="-90488" algn="just">
              <a:buFont typeface="Arial" charset="0"/>
              <a:buNone/>
            </a:pPr>
            <a:r>
              <a:rPr lang="pl-PL" sz="1900" b="1" dirty="0"/>
              <a:t>Europejski program integracji obywateli państw trzecich </a:t>
            </a:r>
            <a:r>
              <a:rPr lang="pl-PL" sz="1900" dirty="0"/>
              <a:t>(2011)</a:t>
            </a:r>
          </a:p>
          <a:p>
            <a:pPr algn="just"/>
            <a:r>
              <a:rPr lang="pl-PL" altLang="pl-PL" sz="1900" dirty="0"/>
              <a:t>wskazano </a:t>
            </a:r>
            <a:r>
              <a:rPr lang="pl-PL" sz="1900" dirty="0"/>
              <a:t>metody zarządzania integracją,</a:t>
            </a:r>
          </a:p>
          <a:p>
            <a:pPr algn="just"/>
            <a:r>
              <a:rPr lang="pl-PL" sz="1900" dirty="0"/>
              <a:t>sposób na wykorzystanie potencjału migracji,</a:t>
            </a:r>
          </a:p>
          <a:p>
            <a:pPr algn="just"/>
            <a:r>
              <a:rPr lang="pl-PL" sz="1900" dirty="0"/>
              <a:t>podkreślono kluczową rolę integracji na szczeblu lokalnym.</a:t>
            </a:r>
          </a:p>
          <a:p>
            <a:pPr marL="90488" indent="-90488" algn="just">
              <a:buFont typeface="Arial" charset="0"/>
              <a:buNone/>
            </a:pPr>
            <a:r>
              <a:rPr lang="pl-PL" sz="1900" b="1" dirty="0"/>
              <a:t>Plan działania na rzecz integracji obywateli państw trzecich </a:t>
            </a:r>
            <a:r>
              <a:rPr lang="pl-PL" sz="1900" dirty="0"/>
              <a:t>(2016)</a:t>
            </a:r>
          </a:p>
          <a:p>
            <a:pPr algn="just"/>
            <a:r>
              <a:rPr lang="pl-PL" sz="1900" dirty="0"/>
              <a:t>uwzględnienie szczególnej sytuacji uchodźców oraz przygotowanie się krajów do programu ich przesiedlenia,</a:t>
            </a:r>
          </a:p>
          <a:p>
            <a:pPr algn="just"/>
            <a:r>
              <a:rPr lang="pl-PL" sz="1900" dirty="0"/>
              <a:t>podkreślono rolę edukacji, zarówno tej szkolnej, </a:t>
            </a:r>
            <a:r>
              <a:rPr lang="pl-PL" sz="1900" dirty="0" smtClean="0"/>
              <a:t>językowej, </a:t>
            </a:r>
            <a:r>
              <a:rPr lang="pl-PL" sz="1900" dirty="0"/>
              <a:t>jak i zawodowej (szybkie wejście na rynek pracy).</a:t>
            </a:r>
            <a:endParaRPr lang="pl-PL" altLang="pl-PL" sz="1900" dirty="0"/>
          </a:p>
        </p:txBody>
      </p:sp>
      <p:sp>
        <p:nvSpPr>
          <p:cNvPr id="47108" name="Symbol zastępczy numeru slajdu 4"/>
          <p:cNvSpPr>
            <a:spLocks noGrp="1"/>
          </p:cNvSpPr>
          <p:nvPr>
            <p:ph type="sldNum" sz="quarter" idx="12"/>
          </p:nvPr>
        </p:nvSpPr>
        <p:spPr bwMode="auto">
          <a:noFill/>
          <a:ln>
            <a:miter lim="800000"/>
            <a:headEnd/>
            <a:tailEnd/>
          </a:ln>
        </p:spPr>
        <p:txBody>
          <a:bodyPr/>
          <a:lstStyle/>
          <a:p>
            <a:fld id="{0DD745F4-0BF7-4234-95AA-6B6FC3BB807E}" type="slidenum">
              <a:rPr lang="pl-PL" altLang="en-US" smtClean="0"/>
              <a:pPr/>
              <a:t>32</a:t>
            </a:fld>
            <a:endParaRPr lang="pl-PL" altLang="en-US"/>
          </a:p>
        </p:txBody>
      </p:sp>
      <p:sp>
        <p:nvSpPr>
          <p:cNvPr id="6" name="Symbol zastępczy stopki 3">
            <a:extLst>
              <a:ext uri="{FF2B5EF4-FFF2-40B4-BE49-F238E27FC236}">
                <a16:creationId xmlns="" xmlns:a16="http://schemas.microsoft.com/office/drawing/2014/main" id="{AD43C982-C4BE-49D3-8F52-090F2E967594}"/>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ytuł 1"/>
          <p:cNvSpPr>
            <a:spLocks noGrp="1"/>
          </p:cNvSpPr>
          <p:nvPr>
            <p:ph type="title"/>
          </p:nvPr>
        </p:nvSpPr>
        <p:spPr/>
        <p:txBody>
          <a:bodyPr/>
          <a:lstStyle/>
          <a:p>
            <a:r>
              <a:rPr lang="pl-PL" altLang="pl-PL"/>
              <a:t>Unijne źródła finansowania integracji imigrantów</a:t>
            </a:r>
          </a:p>
        </p:txBody>
      </p:sp>
      <p:sp>
        <p:nvSpPr>
          <p:cNvPr id="14339" name="Symbol zastępczy zawartości 2">
            <a:extLst/>
          </p:cNvPr>
          <p:cNvSpPr>
            <a:spLocks noGrp="1"/>
          </p:cNvSpPr>
          <p:nvPr>
            <p:ph idx="1"/>
          </p:nvPr>
        </p:nvSpPr>
        <p:spPr/>
        <p:txBody>
          <a:bodyPr/>
          <a:lstStyle/>
          <a:p>
            <a:pPr marL="0" indent="0" algn="just">
              <a:buFont typeface="Arial" charset="0"/>
              <a:buNone/>
            </a:pPr>
            <a:endParaRPr lang="pl-PL" sz="2400" b="1" dirty="0"/>
          </a:p>
          <a:p>
            <a:pPr marL="0" indent="0" algn="just">
              <a:buFont typeface="Arial" charset="0"/>
              <a:buNone/>
            </a:pPr>
            <a:r>
              <a:rPr lang="pl-PL" sz="2400" b="1" dirty="0"/>
              <a:t>Program Inicjatywy Wspólnotowej EQUAL </a:t>
            </a:r>
            <a:r>
              <a:rPr lang="pl-PL" sz="2400" dirty="0"/>
              <a:t>finansowany </a:t>
            </a:r>
            <a:br>
              <a:rPr lang="pl-PL" sz="2400" dirty="0"/>
            </a:br>
            <a:r>
              <a:rPr lang="pl-PL" sz="2400" dirty="0"/>
              <a:t>z Europejskiego Funduszu Społecznego w latach </a:t>
            </a:r>
            <a:r>
              <a:rPr lang="pl-PL" sz="2400" b="1" dirty="0" smtClean="0"/>
              <a:t>2000-2008</a:t>
            </a:r>
            <a:endParaRPr lang="pl-PL" sz="2400" b="1" dirty="0"/>
          </a:p>
          <a:p>
            <a:pPr algn="just"/>
            <a:r>
              <a:rPr lang="pl-PL" sz="2000" dirty="0"/>
              <a:t>testowanie i wspieranie nowatorskich rozwiązań dążących do zwalczania wszelkich form dyskryminacji i nierówności na rynku pracy z powodu płci, pochodzenia rasowego, etnicznego, wyznania, przekonań, niepełnosprawności, wieku lub orientacji seksualnej.</a:t>
            </a:r>
            <a:endParaRPr lang="pl-PL" altLang="pl-PL" sz="2000" dirty="0"/>
          </a:p>
        </p:txBody>
      </p:sp>
      <p:sp>
        <p:nvSpPr>
          <p:cNvPr id="48132" name="Symbol zastępczy numeru slajdu 4"/>
          <p:cNvSpPr>
            <a:spLocks noGrp="1"/>
          </p:cNvSpPr>
          <p:nvPr>
            <p:ph type="sldNum" sz="quarter" idx="12"/>
          </p:nvPr>
        </p:nvSpPr>
        <p:spPr bwMode="auto">
          <a:noFill/>
          <a:ln>
            <a:miter lim="800000"/>
            <a:headEnd/>
            <a:tailEnd/>
          </a:ln>
        </p:spPr>
        <p:txBody>
          <a:bodyPr/>
          <a:lstStyle/>
          <a:p>
            <a:fld id="{A5E84592-C25B-435A-9476-4E6CB5511A59}" type="slidenum">
              <a:rPr lang="pl-PL" altLang="en-US" smtClean="0"/>
              <a:pPr/>
              <a:t>33</a:t>
            </a:fld>
            <a:endParaRPr lang="pl-PL" altLang="en-US"/>
          </a:p>
        </p:txBody>
      </p:sp>
      <p:pic>
        <p:nvPicPr>
          <p:cNvPr id="48133" name="Obraz 1"/>
          <p:cNvPicPr>
            <a:picLocks noChangeAspect="1"/>
          </p:cNvPicPr>
          <p:nvPr/>
        </p:nvPicPr>
        <p:blipFill>
          <a:blip r:embed="rId2"/>
          <a:srcRect/>
          <a:stretch>
            <a:fillRect/>
          </a:stretch>
        </p:blipFill>
        <p:spPr bwMode="auto">
          <a:xfrm>
            <a:off x="3132138" y="4508500"/>
            <a:ext cx="2762250" cy="1671638"/>
          </a:xfrm>
          <a:prstGeom prst="rect">
            <a:avLst/>
          </a:prstGeom>
          <a:noFill/>
          <a:ln w="9525">
            <a:noFill/>
            <a:miter lim="800000"/>
            <a:headEnd/>
            <a:tailEnd/>
          </a:ln>
        </p:spPr>
      </p:pic>
      <p:sp>
        <p:nvSpPr>
          <p:cNvPr id="7" name="Symbol zastępczy stopki 3">
            <a:extLst>
              <a:ext uri="{FF2B5EF4-FFF2-40B4-BE49-F238E27FC236}">
                <a16:creationId xmlns="" xmlns:a16="http://schemas.microsoft.com/office/drawing/2014/main" id="{0734F260-3C3B-46A7-97C4-7C5DE3AF907F}"/>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ytuł 1"/>
          <p:cNvSpPr>
            <a:spLocks noGrp="1"/>
          </p:cNvSpPr>
          <p:nvPr>
            <p:ph type="title"/>
          </p:nvPr>
        </p:nvSpPr>
        <p:spPr/>
        <p:txBody>
          <a:bodyPr/>
          <a:lstStyle/>
          <a:p>
            <a:r>
              <a:rPr lang="pl-PL" altLang="pl-PL"/>
              <a:t>Unijne źródła finansowania integracji imigrantów</a:t>
            </a:r>
          </a:p>
        </p:txBody>
      </p:sp>
      <p:sp>
        <p:nvSpPr>
          <p:cNvPr id="14339" name="Symbol zastępczy zawartości 2">
            <a:extLst/>
          </p:cNvPr>
          <p:cNvSpPr>
            <a:spLocks noGrp="1"/>
          </p:cNvSpPr>
          <p:nvPr>
            <p:ph idx="1"/>
          </p:nvPr>
        </p:nvSpPr>
        <p:spPr/>
        <p:txBody>
          <a:bodyPr/>
          <a:lstStyle/>
          <a:p>
            <a:pPr marL="0" indent="0" algn="just">
              <a:buFont typeface="Arial" charset="0"/>
              <a:buNone/>
              <a:defRPr/>
            </a:pPr>
            <a:r>
              <a:rPr lang="pl-PL" sz="2400" b="1" dirty="0"/>
              <a:t>Program Ogólny „Solidarność i zarządzanie przepływami migracyjnymi” (SOLID) </a:t>
            </a:r>
            <a:r>
              <a:rPr lang="pl-PL" sz="2400" dirty="0"/>
              <a:t>zaplanowany na lata </a:t>
            </a:r>
            <a:r>
              <a:rPr lang="pl-PL" sz="2400" b="1" dirty="0" smtClean="0"/>
              <a:t>2007-2013</a:t>
            </a:r>
            <a:endParaRPr lang="pl-PL" sz="2400" b="1" dirty="0"/>
          </a:p>
          <a:p>
            <a:pPr algn="just">
              <a:defRPr/>
            </a:pPr>
            <a:r>
              <a:rPr lang="pl-PL" sz="2400" dirty="0"/>
              <a:t>Europejski Fundusz Uchodźczy/na rzecz Uchodźców (EFU)</a:t>
            </a:r>
          </a:p>
          <a:p>
            <a:pPr lvl="1" algn="just">
              <a:defRPr/>
            </a:pPr>
            <a:r>
              <a:rPr lang="pl-PL" sz="1800" dirty="0"/>
              <a:t>wsparcie procedur uchodźczych i szeroko rozumianych wysiłków związanych </a:t>
            </a:r>
            <a:r>
              <a:rPr lang="pl-PL" sz="1800" dirty="0" smtClean="0"/>
              <a:t/>
            </a:r>
            <a:br>
              <a:rPr lang="pl-PL" sz="1800" dirty="0" smtClean="0"/>
            </a:br>
            <a:r>
              <a:rPr lang="pl-PL" sz="1800" dirty="0" smtClean="0"/>
              <a:t>z </a:t>
            </a:r>
            <a:r>
              <a:rPr lang="pl-PL" sz="1800" dirty="0"/>
              <a:t>przyjmowaniem uchodźców, </a:t>
            </a:r>
          </a:p>
          <a:p>
            <a:pPr lvl="1" algn="just">
              <a:defRPr/>
            </a:pPr>
            <a:r>
              <a:rPr lang="pl-PL" sz="1800" dirty="0"/>
              <a:t>wspieranie działań integracyjnych skierowanych do osób ubiegających się </a:t>
            </a:r>
            <a:r>
              <a:rPr lang="pl-PL" sz="1800" dirty="0" smtClean="0"/>
              <a:t/>
            </a:r>
            <a:br>
              <a:rPr lang="pl-PL" sz="1800" dirty="0" smtClean="0"/>
            </a:br>
            <a:r>
              <a:rPr lang="pl-PL" sz="1800" dirty="0" smtClean="0"/>
              <a:t>o </a:t>
            </a:r>
            <a:r>
              <a:rPr lang="pl-PL" sz="1800" dirty="0"/>
              <a:t>status uchodźcy i beneficjentów ochrony międzynarodowej.</a:t>
            </a:r>
          </a:p>
          <a:p>
            <a:pPr algn="just">
              <a:defRPr/>
            </a:pPr>
            <a:r>
              <a:rPr lang="pl-PL" sz="2400" dirty="0"/>
              <a:t>Europejski Fundusz na rzecz Integracji Obywateli Państw Trzecich (EFI)</a:t>
            </a:r>
          </a:p>
          <a:p>
            <a:pPr lvl="1" algn="just">
              <a:defRPr/>
            </a:pPr>
            <a:r>
              <a:rPr lang="pl-PL" sz="1800" dirty="0"/>
              <a:t>koncentracja na działaniach integracyjnych skierowanych do obywateli państw trzecich przebywających w Unii Europejskiej.</a:t>
            </a:r>
          </a:p>
        </p:txBody>
      </p:sp>
      <p:sp>
        <p:nvSpPr>
          <p:cNvPr id="49156" name="Symbol zastępczy numeru slajdu 4"/>
          <p:cNvSpPr>
            <a:spLocks noGrp="1"/>
          </p:cNvSpPr>
          <p:nvPr>
            <p:ph type="sldNum" sz="quarter" idx="12"/>
          </p:nvPr>
        </p:nvSpPr>
        <p:spPr bwMode="auto">
          <a:noFill/>
          <a:ln>
            <a:miter lim="800000"/>
            <a:headEnd/>
            <a:tailEnd/>
          </a:ln>
        </p:spPr>
        <p:txBody>
          <a:bodyPr/>
          <a:lstStyle/>
          <a:p>
            <a:fld id="{08C97A8B-598E-41DD-A487-98798B91A625}" type="slidenum">
              <a:rPr lang="pl-PL" altLang="en-US" smtClean="0"/>
              <a:pPr/>
              <a:t>34</a:t>
            </a:fld>
            <a:endParaRPr lang="pl-PL" altLang="en-US"/>
          </a:p>
        </p:txBody>
      </p:sp>
      <p:pic>
        <p:nvPicPr>
          <p:cNvPr id="49157" name="Obraz 1"/>
          <p:cNvPicPr>
            <a:picLocks noChangeAspect="1"/>
          </p:cNvPicPr>
          <p:nvPr/>
        </p:nvPicPr>
        <p:blipFill>
          <a:blip r:embed="rId2"/>
          <a:srcRect/>
          <a:stretch>
            <a:fillRect/>
          </a:stretch>
        </p:blipFill>
        <p:spPr bwMode="auto">
          <a:xfrm>
            <a:off x="4572000" y="5589588"/>
            <a:ext cx="4078288" cy="673100"/>
          </a:xfrm>
          <a:prstGeom prst="rect">
            <a:avLst/>
          </a:prstGeom>
          <a:noFill/>
          <a:ln w="9525">
            <a:noFill/>
            <a:miter lim="800000"/>
            <a:headEnd/>
            <a:tailEnd/>
          </a:ln>
        </p:spPr>
      </p:pic>
      <p:pic>
        <p:nvPicPr>
          <p:cNvPr id="49158" name="Obraz 2"/>
          <p:cNvPicPr>
            <a:picLocks noChangeAspect="1"/>
          </p:cNvPicPr>
          <p:nvPr/>
        </p:nvPicPr>
        <p:blipFill>
          <a:blip r:embed="rId3"/>
          <a:srcRect/>
          <a:stretch>
            <a:fillRect/>
          </a:stretch>
        </p:blipFill>
        <p:spPr bwMode="auto">
          <a:xfrm>
            <a:off x="611188" y="5589588"/>
            <a:ext cx="2765425" cy="669925"/>
          </a:xfrm>
          <a:prstGeom prst="rect">
            <a:avLst/>
          </a:prstGeom>
          <a:noFill/>
          <a:ln w="9525">
            <a:noFill/>
            <a:miter lim="800000"/>
            <a:headEnd/>
            <a:tailEnd/>
          </a:ln>
        </p:spPr>
      </p:pic>
      <p:sp>
        <p:nvSpPr>
          <p:cNvPr id="8" name="Symbol zastępczy stopki 3">
            <a:extLst>
              <a:ext uri="{FF2B5EF4-FFF2-40B4-BE49-F238E27FC236}">
                <a16:creationId xmlns="" xmlns:a16="http://schemas.microsoft.com/office/drawing/2014/main" id="{7A00CC5A-98A8-4114-B895-C7A6A7CDBD81}"/>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ytuł 1"/>
          <p:cNvSpPr>
            <a:spLocks noGrp="1"/>
          </p:cNvSpPr>
          <p:nvPr>
            <p:ph type="title"/>
          </p:nvPr>
        </p:nvSpPr>
        <p:spPr/>
        <p:txBody>
          <a:bodyPr/>
          <a:lstStyle/>
          <a:p>
            <a:r>
              <a:rPr lang="pl-PL" altLang="pl-PL"/>
              <a:t>Unijne źródła finansowania integracji imigrantów</a:t>
            </a:r>
          </a:p>
        </p:txBody>
      </p:sp>
      <p:sp>
        <p:nvSpPr>
          <p:cNvPr id="45059" name="Symbol zastępczy zawartości 2">
            <a:extLst/>
          </p:cNvPr>
          <p:cNvSpPr>
            <a:spLocks noGrp="1"/>
          </p:cNvSpPr>
          <p:nvPr>
            <p:ph idx="1"/>
          </p:nvPr>
        </p:nvSpPr>
        <p:spPr/>
        <p:txBody>
          <a:bodyPr/>
          <a:lstStyle/>
          <a:p>
            <a:pPr marL="180975" indent="-180975" algn="just">
              <a:buFont typeface="Arial" charset="0"/>
              <a:buNone/>
            </a:pPr>
            <a:r>
              <a:rPr lang="pl-PL" sz="2400" b="1" dirty="0"/>
              <a:t>Fundusz Azylu, Migracji i Integracji (FAMI) </a:t>
            </a:r>
            <a:r>
              <a:rPr lang="pl-PL" sz="2400" dirty="0"/>
              <a:t>zaplanowany na lata </a:t>
            </a:r>
            <a:r>
              <a:rPr lang="pl-PL" sz="2400" b="1" dirty="0" smtClean="0"/>
              <a:t>2014-2020</a:t>
            </a:r>
            <a:endParaRPr lang="pl-PL" sz="2400" b="1" dirty="0"/>
          </a:p>
          <a:p>
            <a:pPr marL="180975" indent="-180975" algn="just"/>
            <a:r>
              <a:rPr lang="pl-PL" sz="2400" dirty="0"/>
              <a:t>połączył działania prowadzone poprzednio w ramach EFU i EFI,</a:t>
            </a:r>
          </a:p>
          <a:p>
            <a:pPr marL="180975" indent="-180975" algn="just"/>
            <a:r>
              <a:rPr lang="pl-PL" sz="2400" dirty="0"/>
              <a:t>środki przeznaczone na działania związane z kwestiami azylu </a:t>
            </a:r>
            <a:br>
              <a:rPr lang="pl-PL" sz="2400" dirty="0"/>
            </a:br>
            <a:r>
              <a:rPr lang="pl-PL" sz="2400" dirty="0"/>
              <a:t>i migracji, </a:t>
            </a:r>
          </a:p>
          <a:p>
            <a:pPr marL="180975" indent="-180975" algn="just"/>
            <a:r>
              <a:rPr lang="pl-PL" sz="2400" dirty="0"/>
              <a:t>promocja skutecznych działań integracyjnych do obywateli państw trzecich.</a:t>
            </a:r>
            <a:endParaRPr lang="pl-PL" altLang="pl-PL" sz="2400" dirty="0"/>
          </a:p>
        </p:txBody>
      </p:sp>
      <p:sp>
        <p:nvSpPr>
          <p:cNvPr id="50180" name="Symbol zastępczy numeru slajdu 4"/>
          <p:cNvSpPr>
            <a:spLocks noGrp="1"/>
          </p:cNvSpPr>
          <p:nvPr>
            <p:ph type="sldNum" sz="quarter" idx="12"/>
          </p:nvPr>
        </p:nvSpPr>
        <p:spPr bwMode="auto">
          <a:noFill/>
          <a:ln>
            <a:miter lim="800000"/>
            <a:headEnd/>
            <a:tailEnd/>
          </a:ln>
        </p:spPr>
        <p:txBody>
          <a:bodyPr/>
          <a:lstStyle/>
          <a:p>
            <a:fld id="{974E3C5D-E0B0-4914-B723-68D91AB9C85B}" type="slidenum">
              <a:rPr lang="pl-PL" altLang="en-US" smtClean="0"/>
              <a:pPr/>
              <a:t>35</a:t>
            </a:fld>
            <a:endParaRPr lang="pl-PL" altLang="en-US"/>
          </a:p>
        </p:txBody>
      </p:sp>
      <p:pic>
        <p:nvPicPr>
          <p:cNvPr id="6" name="Obraz 5"/>
          <p:cNvPicPr>
            <a:picLocks noChangeAspect="1"/>
          </p:cNvPicPr>
          <p:nvPr/>
        </p:nvPicPr>
        <p:blipFill>
          <a:blip r:embed="rId2"/>
          <a:srcRect/>
          <a:stretch>
            <a:fillRect/>
          </a:stretch>
        </p:blipFill>
        <p:spPr bwMode="auto">
          <a:xfrm>
            <a:off x="1763713" y="4652963"/>
            <a:ext cx="5732462" cy="1223962"/>
          </a:xfrm>
          <a:prstGeom prst="rect">
            <a:avLst/>
          </a:prstGeom>
          <a:noFill/>
          <a:ln w="9525">
            <a:noFill/>
            <a:miter lim="800000"/>
            <a:headEnd/>
            <a:tailEnd/>
          </a:ln>
        </p:spPr>
      </p:pic>
      <p:sp>
        <p:nvSpPr>
          <p:cNvPr id="7" name="Symbol zastępczy stopki 3">
            <a:extLst>
              <a:ext uri="{FF2B5EF4-FFF2-40B4-BE49-F238E27FC236}">
                <a16:creationId xmlns="" xmlns:a16="http://schemas.microsoft.com/office/drawing/2014/main" id="{42856033-F8A3-464D-8C4F-159951CE12A4}"/>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75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ytuł 1"/>
          <p:cNvSpPr>
            <a:spLocks noGrp="1"/>
          </p:cNvSpPr>
          <p:nvPr>
            <p:ph type="title"/>
          </p:nvPr>
        </p:nvSpPr>
        <p:spPr/>
        <p:txBody>
          <a:bodyPr/>
          <a:lstStyle/>
          <a:p>
            <a:r>
              <a:rPr lang="pl-PL"/>
              <a:t>Ćwiczenia </a:t>
            </a:r>
            <a:endParaRPr lang="en-GB"/>
          </a:p>
        </p:txBody>
      </p:sp>
      <p:sp>
        <p:nvSpPr>
          <p:cNvPr id="51202" name="Symbol zastępczy zawartości 2"/>
          <p:cNvSpPr>
            <a:spLocks noGrp="1"/>
          </p:cNvSpPr>
          <p:nvPr>
            <p:ph idx="1"/>
          </p:nvPr>
        </p:nvSpPr>
        <p:spPr/>
        <p:txBody>
          <a:bodyPr/>
          <a:lstStyle/>
          <a:p>
            <a:pPr algn="just"/>
            <a:r>
              <a:rPr lang="pl-PL" sz="1800" dirty="0"/>
              <a:t>Podziel uczestników na trzy grupy i poproś, aby poszczególne grupy zapoznały się </a:t>
            </a:r>
            <a:br>
              <a:rPr lang="pl-PL" sz="1800" dirty="0"/>
            </a:br>
            <a:r>
              <a:rPr lang="pl-PL" sz="1800" dirty="0"/>
              <a:t>z charakterystyką przydzielonego im aktora w obszarze migracji w UE, zgodnie </a:t>
            </a:r>
            <a:br>
              <a:rPr lang="pl-PL" sz="1800" dirty="0"/>
            </a:br>
            <a:r>
              <a:rPr lang="pl-PL" sz="1800" dirty="0"/>
              <a:t>z zawartością tab. 2 (aneks) (grupa nr 1 – </a:t>
            </a:r>
            <a:r>
              <a:rPr lang="pl-PL" sz="1800" dirty="0" err="1"/>
              <a:t>Frontex</a:t>
            </a:r>
            <a:r>
              <a:rPr lang="pl-PL" sz="1800" dirty="0"/>
              <a:t>, grupa nr 2 – EASO, grupa nr 3 – EMN). Po dyskusji w grupach, przedstawiciel każdego zespołu powinien zaprezentować pozostałym uczniom profil danego aktora, jego cele i zadania. Zapytaj uczestników, czy można jednoznacznie wskazać najważniejszego aktora wśród tych zaprezentowanych.</a:t>
            </a:r>
            <a:endParaRPr lang="en-GB" sz="1800" dirty="0"/>
          </a:p>
          <a:p>
            <a:pPr algn="just"/>
            <a:r>
              <a:rPr lang="pl-PL" sz="1800" dirty="0"/>
              <a:t>Podziel uczestników na cztery grupy. Każda grupa powinna zapoznać się z częścią merytoryczną rozdziału, aby na tej podstawie przygotować krótką prezentację (ustną lub z wykorzystaniem multimediów) na temat polityki i działań UE </a:t>
            </a:r>
            <a:br>
              <a:rPr lang="pl-PL" sz="1800" dirty="0"/>
            </a:br>
            <a:r>
              <a:rPr lang="pl-PL" sz="1800" dirty="0"/>
              <a:t>w obszarze: migracji, azylu, zarządzania granicami UE i integracji imigrantów.</a:t>
            </a:r>
            <a:endParaRPr lang="en-GB" sz="1800" dirty="0"/>
          </a:p>
          <a:p>
            <a:pPr algn="just"/>
            <a:r>
              <a:rPr lang="pl-PL" sz="1800" dirty="0"/>
              <a:t>Na zakończenie lekcji przeprowadź burzę mózgów na temat sytuacji migracyjnej </a:t>
            </a:r>
            <a:br>
              <a:rPr lang="pl-PL" sz="1800" dirty="0"/>
            </a:br>
            <a:r>
              <a:rPr lang="pl-PL" sz="1800" dirty="0"/>
              <a:t>w Europie i jej skutków. Poproś uczestników o wyjaśnienie, dlaczego sytuacja ta jest określana mianem kryzysu. Poproś ich także o dokonanie analizy SWOT działań UE podejmowanych w odpowiedzi na tę sytuację. Odpowiedzi zapisujcie na tablicy.</a:t>
            </a:r>
            <a:endParaRPr lang="en-GB" sz="1800" dirty="0"/>
          </a:p>
          <a:p>
            <a:pPr algn="just"/>
            <a:endParaRPr lang="en-GB" sz="1800" dirty="0"/>
          </a:p>
        </p:txBody>
      </p:sp>
      <p:sp>
        <p:nvSpPr>
          <p:cNvPr id="51204" name="Symbol zastępczy numeru slajdu 4"/>
          <p:cNvSpPr>
            <a:spLocks noGrp="1"/>
          </p:cNvSpPr>
          <p:nvPr>
            <p:ph type="sldNum" sz="quarter" idx="12"/>
          </p:nvPr>
        </p:nvSpPr>
        <p:spPr bwMode="auto">
          <a:noFill/>
          <a:ln>
            <a:miter lim="800000"/>
            <a:headEnd/>
            <a:tailEnd/>
          </a:ln>
        </p:spPr>
        <p:txBody>
          <a:bodyPr/>
          <a:lstStyle/>
          <a:p>
            <a:fld id="{72E11969-5A8A-48E8-922E-E32980E5EC1B}" type="slidenum">
              <a:rPr lang="pl-PL" altLang="en-US" smtClean="0"/>
              <a:pPr/>
              <a:t>36</a:t>
            </a:fld>
            <a:endParaRPr lang="pl-PL" altLang="en-US"/>
          </a:p>
        </p:txBody>
      </p:sp>
      <p:sp>
        <p:nvSpPr>
          <p:cNvPr id="6" name="Symbol zastępczy stopki 3">
            <a:extLst>
              <a:ext uri="{FF2B5EF4-FFF2-40B4-BE49-F238E27FC236}">
                <a16:creationId xmlns="" xmlns:a16="http://schemas.microsoft.com/office/drawing/2014/main" id="{14B266C9-784A-43AB-A190-B46817F4987B}"/>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ytuł 1">
            <a:extLst>
              <a:ext uri="{FF2B5EF4-FFF2-40B4-BE49-F238E27FC236}">
                <a16:creationId xmlns="" xmlns:a16="http://schemas.microsoft.com/office/drawing/2014/main" id="{AE3EFE79-238B-41DC-9BFC-0490638B2085}"/>
              </a:ext>
            </a:extLst>
          </p:cNvPr>
          <p:cNvSpPr>
            <a:spLocks noGrp="1"/>
          </p:cNvSpPr>
          <p:nvPr>
            <p:ph type="title"/>
          </p:nvPr>
        </p:nvSpPr>
        <p:spPr/>
        <p:txBody>
          <a:bodyPr/>
          <a:lstStyle/>
          <a:p>
            <a:r>
              <a:rPr lang="pl-PL" altLang="pl-PL"/>
              <a:t>Literatura</a:t>
            </a:r>
          </a:p>
        </p:txBody>
      </p:sp>
      <p:sp>
        <p:nvSpPr>
          <p:cNvPr id="32771" name="Symbol zastępczy numeru slajdu 4">
            <a:extLst>
              <a:ext uri="{FF2B5EF4-FFF2-40B4-BE49-F238E27FC236}">
                <a16:creationId xmlns="" xmlns:a16="http://schemas.microsoft.com/office/drawing/2014/main" id="{80ECCA89-0E25-4E17-A426-95263B3A5AB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94765E9-E1F8-41D7-A9ED-9E668F981331}" type="slidenum">
              <a:rPr lang="pl-PL" altLang="pl-PL" sz="1200">
                <a:solidFill>
                  <a:srgbClr val="898989"/>
                </a:solidFill>
              </a:rPr>
              <a:pPr>
                <a:spcBef>
                  <a:spcPct val="0"/>
                </a:spcBef>
                <a:buFontTx/>
                <a:buNone/>
              </a:pPr>
              <a:t>37</a:t>
            </a:fld>
            <a:endParaRPr lang="pl-PL" altLang="pl-PL" sz="1200">
              <a:solidFill>
                <a:srgbClr val="898989"/>
              </a:solidFill>
            </a:endParaRPr>
          </a:p>
        </p:txBody>
      </p:sp>
      <p:sp>
        <p:nvSpPr>
          <p:cNvPr id="20484" name="Symbol zastępczy zawartości 2">
            <a:extLst>
              <a:ext uri="{FF2B5EF4-FFF2-40B4-BE49-F238E27FC236}">
                <a16:creationId xmlns="" xmlns:a16="http://schemas.microsoft.com/office/drawing/2014/main" id="{19372093-96A7-43D2-91CD-3E289C719531}"/>
              </a:ext>
            </a:extLst>
          </p:cNvPr>
          <p:cNvSpPr>
            <a:spLocks noGrp="1"/>
          </p:cNvSpPr>
          <p:nvPr>
            <p:ph idx="1"/>
          </p:nvPr>
        </p:nvSpPr>
        <p:spPr>
          <a:xfrm>
            <a:off x="268287" y="1196752"/>
            <a:ext cx="8607425" cy="4918075"/>
          </a:xfrm>
        </p:spPr>
        <p:txBody>
          <a:bodyPr/>
          <a:lstStyle/>
          <a:p>
            <a:pPr marL="0" indent="0" algn="just">
              <a:buFont typeface="Arial" charset="0"/>
              <a:buNone/>
              <a:defRPr/>
            </a:pPr>
            <a:r>
              <a:rPr lang="pl-PL" sz="1600" b="1" dirty="0"/>
              <a:t>Literatura bazowa:</a:t>
            </a:r>
          </a:p>
          <a:p>
            <a:pPr algn="just">
              <a:defRPr/>
            </a:pPr>
            <a:r>
              <a:rPr lang="pl-PL" sz="1600" i="1" dirty="0"/>
              <a:t>Unia Europejska: istota, szanse, wyzwania</a:t>
            </a:r>
            <a:r>
              <a:rPr lang="pl-PL" sz="1600" dirty="0"/>
              <a:t>, </a:t>
            </a:r>
            <a:r>
              <a:rPr lang="pl-PL" sz="1600" dirty="0" smtClean="0"/>
              <a:t>(red.) </a:t>
            </a:r>
            <a:r>
              <a:rPr lang="pl-PL" sz="1600" dirty="0"/>
              <a:t>E. Latoszek, M. Proczek, A. Szczerba-Zawada, </a:t>
            </a:r>
            <a:r>
              <a:rPr lang="pl-PL" sz="1600" dirty="0" smtClean="0"/>
              <a:t/>
            </a:r>
            <a:br>
              <a:rPr lang="pl-PL" sz="1600" dirty="0" smtClean="0"/>
            </a:br>
            <a:r>
              <a:rPr lang="pl-PL" sz="1600" dirty="0" smtClean="0"/>
              <a:t>A</a:t>
            </a:r>
            <a:r>
              <a:rPr lang="pl-PL" sz="1600" dirty="0"/>
              <a:t>. Masłoń-Oracz, K. Zajączkowski, Warszawa 2018.</a:t>
            </a:r>
            <a:endParaRPr lang="pl-PL" sz="1600" i="1" dirty="0"/>
          </a:p>
          <a:p>
            <a:pPr marL="0" indent="0" algn="just">
              <a:buFont typeface="Arial" panose="020B0604020202020204" pitchFamily="34" charset="0"/>
              <a:buNone/>
              <a:defRPr/>
            </a:pPr>
            <a:r>
              <a:rPr lang="pl-PL" sz="1600" b="1" dirty="0"/>
              <a:t>Literatura uzupełniająca:</a:t>
            </a:r>
          </a:p>
          <a:p>
            <a:pPr algn="just">
              <a:defRPr/>
            </a:pPr>
            <a:r>
              <a:rPr lang="pl-PL" sz="1600" dirty="0"/>
              <a:t>Borawska-Kędzierska E., Strąk K</a:t>
            </a:r>
            <a:r>
              <a:rPr lang="pl-PL" sz="1600" dirty="0" smtClean="0"/>
              <a:t>., </a:t>
            </a:r>
            <a:r>
              <a:rPr lang="pl-PL" sz="1600" i="1" dirty="0"/>
              <a:t>Zarządzanie granicami, polityka wizowa, azylowa i imigracyjna</a:t>
            </a:r>
            <a:r>
              <a:rPr lang="pl-PL" sz="1600" dirty="0"/>
              <a:t>, Warszawa 2011.</a:t>
            </a:r>
          </a:p>
          <a:p>
            <a:pPr algn="just">
              <a:defRPr/>
            </a:pPr>
            <a:r>
              <a:rPr lang="pl-PL" sz="1600" dirty="0"/>
              <a:t>Eurostat, http://</a:t>
            </a:r>
            <a:r>
              <a:rPr lang="pl-PL" sz="1600" dirty="0" smtClean="0"/>
              <a:t>ec.europa.eu/Eurostat</a:t>
            </a:r>
            <a:endParaRPr lang="pl-PL" sz="1600" dirty="0"/>
          </a:p>
          <a:p>
            <a:pPr algn="just">
              <a:defRPr/>
            </a:pPr>
            <a:r>
              <a:rPr lang="en-GB" sz="1600" i="1" dirty="0"/>
              <a:t>Glossary on Migration</a:t>
            </a:r>
            <a:r>
              <a:rPr lang="en-GB" sz="1600" dirty="0"/>
              <a:t>, </a:t>
            </a:r>
            <a:r>
              <a:rPr lang="pl-PL" sz="1600" dirty="0"/>
              <a:t>wyd. 2,</a:t>
            </a:r>
            <a:r>
              <a:rPr lang="en-GB" sz="1600" dirty="0"/>
              <a:t> </a:t>
            </a:r>
            <a:r>
              <a:rPr lang="pl-PL" sz="1600" dirty="0" smtClean="0"/>
              <a:t>(r</a:t>
            </a:r>
            <a:r>
              <a:rPr lang="en-GB" sz="1600" dirty="0" err="1"/>
              <a:t>ed</a:t>
            </a:r>
            <a:r>
              <a:rPr lang="pl-PL" sz="1600" dirty="0" smtClean="0"/>
              <a:t>.)</a:t>
            </a:r>
            <a:r>
              <a:rPr lang="en-GB" sz="1600" dirty="0" smtClean="0"/>
              <a:t> </a:t>
            </a:r>
            <a:r>
              <a:rPr lang="en-GB" sz="1600" dirty="0"/>
              <a:t>R. </a:t>
            </a:r>
            <a:r>
              <a:rPr lang="en-GB" sz="1600" dirty="0" err="1"/>
              <a:t>Perruchoud</a:t>
            </a:r>
            <a:r>
              <a:rPr lang="en-GB" sz="1600" dirty="0"/>
              <a:t>, J. Redpath-Cross, International Migration Law, Series No. 25, International Organization for Migration, Geneva 2011.</a:t>
            </a:r>
            <a:endParaRPr lang="pl-PL" sz="1600" dirty="0"/>
          </a:p>
          <a:p>
            <a:pPr algn="just">
              <a:defRPr/>
            </a:pPr>
            <a:r>
              <a:rPr lang="pl-PL" sz="1600" dirty="0"/>
              <a:t>Grzymała-</a:t>
            </a:r>
            <a:r>
              <a:rPr lang="pl-PL" sz="1600" dirty="0" err="1"/>
              <a:t>Kazłowska</a:t>
            </a:r>
            <a:r>
              <a:rPr lang="pl-PL" sz="1600" dirty="0"/>
              <a:t> A., Łodziński S., </a:t>
            </a:r>
            <a:r>
              <a:rPr lang="pl-PL" sz="1600" i="1" dirty="0"/>
              <a:t>Wprowadzenie</a:t>
            </a:r>
            <a:r>
              <a:rPr lang="pl-PL" sz="1600" dirty="0"/>
              <a:t>, </a:t>
            </a:r>
            <a:r>
              <a:rPr lang="pl-PL" sz="1600" dirty="0" smtClean="0"/>
              <a:t>[w:] </a:t>
            </a:r>
            <a:r>
              <a:rPr lang="pl-PL" sz="1600" i="1" dirty="0"/>
              <a:t>Problemy integracji imigrantów. Koncepcje, badania, polityki</a:t>
            </a:r>
            <a:r>
              <a:rPr lang="pl-PL" sz="1600" dirty="0"/>
              <a:t>, </a:t>
            </a:r>
            <a:r>
              <a:rPr lang="pl-PL" sz="1600" dirty="0" smtClean="0"/>
              <a:t>(red.) </a:t>
            </a:r>
            <a:r>
              <a:rPr lang="pl-PL" sz="1600" dirty="0"/>
              <a:t>A. Grzymała-</a:t>
            </a:r>
            <a:r>
              <a:rPr lang="pl-PL" sz="1600" dirty="0" err="1"/>
              <a:t>Kazłowska</a:t>
            </a:r>
            <a:r>
              <a:rPr lang="pl-PL" sz="1600" dirty="0"/>
              <a:t>, S. Łodziński, Warszawa 2008.</a:t>
            </a:r>
          </a:p>
          <a:p>
            <a:pPr algn="just">
              <a:defRPr/>
            </a:pPr>
            <a:r>
              <a:rPr lang="pl-PL" sz="1600" dirty="0"/>
              <a:t>Holzer J., </a:t>
            </a:r>
            <a:r>
              <a:rPr lang="pl-PL" sz="1600" i="1" dirty="0"/>
              <a:t>Demografia</a:t>
            </a:r>
            <a:r>
              <a:rPr lang="pl-PL" sz="1600" dirty="0"/>
              <a:t>, Warszawa 2003.</a:t>
            </a:r>
          </a:p>
          <a:p>
            <a:pPr algn="just">
              <a:defRPr/>
            </a:pPr>
            <a:r>
              <a:rPr lang="pl-PL" altLang="pl-PL" sz="1600" dirty="0"/>
              <a:t>Okólski M., </a:t>
            </a:r>
            <a:r>
              <a:rPr lang="pl-PL" altLang="pl-PL" sz="1600" dirty="0" err="1"/>
              <a:t>Fihel</a:t>
            </a:r>
            <a:r>
              <a:rPr lang="pl-PL" altLang="pl-PL" sz="1600" dirty="0"/>
              <a:t> A., </a:t>
            </a:r>
            <a:r>
              <a:rPr lang="pl-PL" altLang="pl-PL" sz="1600" i="1" dirty="0"/>
              <a:t>Demografia: współczesne zjawiska i teorie</a:t>
            </a:r>
            <a:r>
              <a:rPr lang="pl-PL" altLang="pl-PL" sz="1600" dirty="0"/>
              <a:t>, Wydawnictwo Naukowe Scholar, Warszawa 2012.</a:t>
            </a:r>
            <a:endParaRPr lang="pl-PL" sz="1600" dirty="0"/>
          </a:p>
          <a:p>
            <a:pPr algn="just">
              <a:defRPr/>
            </a:pPr>
            <a:r>
              <a:rPr lang="pl-PL" sz="1600" dirty="0"/>
              <a:t>Pachocka M., </a:t>
            </a:r>
            <a:r>
              <a:rPr lang="pl-PL" sz="1600" i="1" dirty="0" err="1"/>
              <a:t>Looking</a:t>
            </a:r>
            <a:r>
              <a:rPr lang="pl-PL" sz="1600" i="1" dirty="0"/>
              <a:t> </a:t>
            </a:r>
            <a:r>
              <a:rPr lang="pl-PL" sz="1600" i="1" dirty="0" err="1"/>
              <a:t>beyond</a:t>
            </a:r>
            <a:r>
              <a:rPr lang="pl-PL" sz="1600" i="1" dirty="0"/>
              <a:t> the </a:t>
            </a:r>
            <a:r>
              <a:rPr lang="pl-PL" sz="1600" i="1" dirty="0" err="1"/>
              <a:t>current</a:t>
            </a:r>
            <a:r>
              <a:rPr lang="pl-PL" sz="1600" i="1" dirty="0"/>
              <a:t> </a:t>
            </a:r>
            <a:r>
              <a:rPr lang="pl-PL" sz="1600" i="1" dirty="0" err="1"/>
              <a:t>migration</a:t>
            </a:r>
            <a:r>
              <a:rPr lang="pl-PL" sz="1600" i="1" dirty="0"/>
              <a:t> and </a:t>
            </a:r>
            <a:r>
              <a:rPr lang="pl-PL" sz="1600" i="1" dirty="0" err="1"/>
              <a:t>refugee</a:t>
            </a:r>
            <a:r>
              <a:rPr lang="pl-PL" sz="1600" i="1" dirty="0"/>
              <a:t> </a:t>
            </a:r>
            <a:r>
              <a:rPr lang="pl-PL" sz="1600" i="1" dirty="0" err="1"/>
              <a:t>crises</a:t>
            </a:r>
            <a:r>
              <a:rPr lang="pl-PL" sz="1600" i="1" dirty="0"/>
              <a:t> in Europe: a </a:t>
            </a:r>
            <a:r>
              <a:rPr lang="pl-PL" sz="1600" i="1" dirty="0" err="1"/>
              <a:t>common</a:t>
            </a:r>
            <a:r>
              <a:rPr lang="pl-PL" sz="1600" i="1" dirty="0"/>
              <a:t> policy of the EU and the </a:t>
            </a:r>
            <a:r>
              <a:rPr lang="pl-PL" sz="1600" i="1" dirty="0" err="1"/>
              <a:t>outlook</a:t>
            </a:r>
            <a:r>
              <a:rPr lang="pl-PL" sz="1600" i="1" dirty="0"/>
              <a:t> for the </a:t>
            </a:r>
            <a:r>
              <a:rPr lang="pl-PL" sz="1600" i="1" dirty="0" err="1"/>
              <a:t>future</a:t>
            </a:r>
            <a:r>
              <a:rPr lang="pl-PL" sz="1600" i="1" dirty="0"/>
              <a:t> – in </a:t>
            </a:r>
            <a:r>
              <a:rPr lang="pl-PL" sz="1600" i="1" dirty="0" err="1"/>
              <a:t>search</a:t>
            </a:r>
            <a:r>
              <a:rPr lang="pl-PL" sz="1600" i="1" dirty="0"/>
              <a:t> of </a:t>
            </a:r>
            <a:r>
              <a:rPr lang="pl-PL" sz="1600" i="1" dirty="0" err="1"/>
              <a:t>solutions</a:t>
            </a:r>
            <a:r>
              <a:rPr lang="pl-PL" sz="1600" dirty="0"/>
              <a:t>, </a:t>
            </a:r>
            <a:r>
              <a:rPr lang="pl-PL" sz="1600" dirty="0" smtClean="0"/>
              <a:t>[w:] </a:t>
            </a:r>
            <a:r>
              <a:rPr lang="pl-PL" sz="1600" dirty="0" err="1"/>
              <a:t>European</a:t>
            </a:r>
            <a:r>
              <a:rPr lang="pl-PL" sz="1600" dirty="0"/>
              <a:t> </a:t>
            </a:r>
            <a:r>
              <a:rPr lang="pl-PL" sz="1600" dirty="0" err="1"/>
              <a:t>Commission</a:t>
            </a:r>
            <a:r>
              <a:rPr lang="pl-PL" sz="1600" dirty="0"/>
              <a:t>: </a:t>
            </a:r>
            <a:r>
              <a:rPr lang="pl-PL" sz="1600" dirty="0" err="1"/>
              <a:t>Directorate</a:t>
            </a:r>
            <a:r>
              <a:rPr lang="pl-PL" sz="1600" dirty="0"/>
              <a:t>-General for </a:t>
            </a:r>
            <a:r>
              <a:rPr lang="pl-PL" sz="1600" dirty="0" err="1"/>
              <a:t>Education</a:t>
            </a:r>
            <a:r>
              <a:rPr lang="pl-PL" sz="1600" dirty="0"/>
              <a:t>, </a:t>
            </a:r>
            <a:r>
              <a:rPr lang="pl-PL" sz="1600" dirty="0" err="1"/>
              <a:t>Youth</a:t>
            </a:r>
            <a:r>
              <a:rPr lang="pl-PL" sz="1600" dirty="0"/>
              <a:t>, Sport and </a:t>
            </a:r>
            <a:r>
              <a:rPr lang="pl-PL" sz="1600" dirty="0" err="1"/>
              <a:t>Culture</a:t>
            </a:r>
            <a:r>
              <a:rPr lang="pl-PL" sz="1600" dirty="0"/>
              <a:t>, </a:t>
            </a:r>
            <a:r>
              <a:rPr lang="pl-PL" sz="1600" dirty="0" err="1"/>
              <a:t>Migrations</a:t>
            </a:r>
            <a:r>
              <a:rPr lang="pl-PL" sz="1600" dirty="0"/>
              <a:t>: Jean Monnet </a:t>
            </a:r>
            <a:r>
              <a:rPr lang="pl-PL" sz="1600" dirty="0" err="1"/>
              <a:t>Seminar</a:t>
            </a:r>
            <a:r>
              <a:rPr lang="pl-PL" sz="1600" dirty="0"/>
              <a:t> 2016, Publications Office of the </a:t>
            </a:r>
            <a:r>
              <a:rPr lang="pl-PL" sz="1600" dirty="0" err="1"/>
              <a:t>European</a:t>
            </a:r>
            <a:r>
              <a:rPr lang="pl-PL" sz="1600" dirty="0"/>
              <a:t> Union, </a:t>
            </a:r>
            <a:r>
              <a:rPr lang="pl-PL" sz="1600" dirty="0" err="1"/>
              <a:t>Luxembourg</a:t>
            </a:r>
            <a:r>
              <a:rPr lang="pl-PL" sz="1600" dirty="0"/>
              <a:t> 2017.</a:t>
            </a:r>
          </a:p>
          <a:p>
            <a:pPr marL="0" indent="0" algn="just" eaLnBrk="1" hangingPunct="1">
              <a:buFont typeface="Arial" charset="0"/>
              <a:buNone/>
              <a:defRPr/>
            </a:pPr>
            <a:endParaRPr lang="pl-PL" sz="1600" dirty="0"/>
          </a:p>
        </p:txBody>
      </p:sp>
      <p:sp>
        <p:nvSpPr>
          <p:cNvPr id="6" name="Symbol zastępczy stopki 3">
            <a:extLst>
              <a:ext uri="{FF2B5EF4-FFF2-40B4-BE49-F238E27FC236}">
                <a16:creationId xmlns="" xmlns:a16="http://schemas.microsoft.com/office/drawing/2014/main" id="{B785B741-691E-41BB-9CFA-3278DE557033}"/>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extLst>
      <p:ext uri="{BB962C8B-B14F-4D97-AF65-F5344CB8AC3E}">
        <p14:creationId xmlns:p14="http://schemas.microsoft.com/office/powerpoint/2010/main" val="15229263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a:extLst/>
          </p:cNvPr>
          <p:cNvSpPr>
            <a:spLocks noGrp="1"/>
          </p:cNvSpPr>
          <p:nvPr>
            <p:ph type="subTitle" idx="1"/>
          </p:nvPr>
        </p:nvSpPr>
        <p:spPr>
          <a:xfrm>
            <a:off x="1371600" y="2708275"/>
            <a:ext cx="6400800" cy="792163"/>
          </a:xfrm>
        </p:spPr>
        <p:txBody>
          <a:bodyPr/>
          <a:lstStyle/>
          <a:p>
            <a:r>
              <a:rPr lang="pl-PL" dirty="0">
                <a:solidFill>
                  <a:srgbClr val="898989"/>
                </a:solidFill>
              </a:rPr>
              <a:t>Dziękujemy za uwagę</a:t>
            </a:r>
          </a:p>
        </p:txBody>
      </p:sp>
      <p:sp>
        <p:nvSpPr>
          <p:cNvPr id="53250" name="Symbol zastępczy zawartości 2"/>
          <p:cNvSpPr>
            <a:spLocks noGrp="1"/>
          </p:cNvSpPr>
          <p:nvPr>
            <p:ph sz="quarter" idx="12"/>
          </p:nvPr>
        </p:nvSpPr>
        <p:spPr>
          <a:xfrm>
            <a:off x="3495675" y="4365625"/>
            <a:ext cx="2152650" cy="431800"/>
          </a:xfrm>
        </p:spPr>
        <p:txBody>
          <a:bodyPr/>
          <a:lstStyle/>
          <a:p>
            <a:endParaRPr lang="pl-PL" altLang="pl-PL"/>
          </a:p>
        </p:txBody>
      </p:sp>
      <p:sp>
        <p:nvSpPr>
          <p:cNvPr id="53251" name="Symbol zastępczy zawartości 3"/>
          <p:cNvSpPr>
            <a:spLocks noGrp="1"/>
          </p:cNvSpPr>
          <p:nvPr>
            <p:ph sz="quarter" idx="13"/>
          </p:nvPr>
        </p:nvSpPr>
        <p:spPr>
          <a:xfrm>
            <a:off x="2916238" y="3644900"/>
            <a:ext cx="3359150" cy="504825"/>
          </a:xfrm>
        </p:spPr>
        <p:txBody>
          <a:bodyPr/>
          <a:lstStyle/>
          <a:p>
            <a:endParaRPr lang="pl-PL" altLang="pl-P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ymbol zastępczy numeru slajdu 4">
            <a:extLst>
              <a:ext uri="{FF2B5EF4-FFF2-40B4-BE49-F238E27FC236}">
                <a16:creationId xmlns="" xmlns:a16="http://schemas.microsoft.com/office/drawing/2014/main" id="{60F7574F-0983-41A4-B41A-D81D372100C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90FE967-1A08-4697-BC81-80985C720B8B}" type="slidenum">
              <a:rPr lang="pl-PL" altLang="pl-PL" sz="1200" smtClean="0">
                <a:solidFill>
                  <a:srgbClr val="898989"/>
                </a:solidFill>
              </a:rPr>
              <a:pPr>
                <a:spcBef>
                  <a:spcPct val="0"/>
                </a:spcBef>
                <a:buFontTx/>
                <a:buNone/>
              </a:pPr>
              <a:t>4</a:t>
            </a:fld>
            <a:endParaRPr lang="pl-PL" altLang="pl-PL" sz="1200">
              <a:solidFill>
                <a:srgbClr val="898989"/>
              </a:solidFill>
            </a:endParaRPr>
          </a:p>
        </p:txBody>
      </p:sp>
      <p:sp>
        <p:nvSpPr>
          <p:cNvPr id="18436" name="Prostokąt 1">
            <a:extLst>
              <a:ext uri="{FF2B5EF4-FFF2-40B4-BE49-F238E27FC236}">
                <a16:creationId xmlns="" xmlns:a16="http://schemas.microsoft.com/office/drawing/2014/main" id="{7E43A979-5B77-4D33-82C6-190C0D7C2A43}"/>
              </a:ext>
            </a:extLst>
          </p:cNvPr>
          <p:cNvSpPr>
            <a:spLocks noChangeArrowheads="1"/>
          </p:cNvSpPr>
          <p:nvPr/>
        </p:nvSpPr>
        <p:spPr bwMode="auto">
          <a:xfrm>
            <a:off x="811285" y="1844824"/>
            <a:ext cx="6840537"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l">
              <a:buFont typeface="Arial" panose="020B0604020202020204" pitchFamily="34" charset="0"/>
              <a:buChar char="•"/>
            </a:pPr>
            <a:r>
              <a:rPr lang="pl-PL" altLang="pl-PL" sz="2000" dirty="0"/>
              <a:t>Migracje międzynarodowe</a:t>
            </a:r>
          </a:p>
          <a:p>
            <a:pPr algn="l">
              <a:buFont typeface="Arial" panose="020B0604020202020204" pitchFamily="34" charset="0"/>
              <a:buChar char="•"/>
            </a:pPr>
            <a:r>
              <a:rPr lang="pl-PL" altLang="pl-PL" sz="2000" dirty="0"/>
              <a:t>Integracja imigrantów</a:t>
            </a:r>
          </a:p>
          <a:p>
            <a:pPr algn="l">
              <a:buFont typeface="Arial" panose="020B0604020202020204" pitchFamily="34" charset="0"/>
              <a:buChar char="•"/>
            </a:pPr>
            <a:r>
              <a:rPr lang="pl-PL" altLang="pl-PL" sz="2000" dirty="0"/>
              <a:t>Imigrant </a:t>
            </a:r>
          </a:p>
          <a:p>
            <a:pPr algn="l">
              <a:buFont typeface="Arial" panose="020B0604020202020204" pitchFamily="34" charset="0"/>
              <a:buChar char="•"/>
            </a:pPr>
            <a:r>
              <a:rPr lang="pl-PL" altLang="pl-PL" sz="2000" dirty="0"/>
              <a:t>Uchodźca</a:t>
            </a:r>
          </a:p>
          <a:p>
            <a:pPr algn="l">
              <a:buFont typeface="Arial" panose="020B0604020202020204" pitchFamily="34" charset="0"/>
              <a:buChar char="•"/>
            </a:pPr>
            <a:r>
              <a:rPr lang="pl-PL" altLang="pl-PL" sz="2000" dirty="0"/>
              <a:t>Polityka (i)migracyjna UE</a:t>
            </a:r>
          </a:p>
          <a:p>
            <a:pPr algn="l">
              <a:buFont typeface="Arial" panose="020B0604020202020204" pitchFamily="34" charset="0"/>
              <a:buChar char="•"/>
            </a:pPr>
            <a:r>
              <a:rPr lang="pl-PL" altLang="pl-PL" sz="2000" dirty="0"/>
              <a:t>Polityka azylowa UE</a:t>
            </a:r>
          </a:p>
          <a:p>
            <a:pPr algn="l">
              <a:buFont typeface="Arial" panose="020B0604020202020204" pitchFamily="34" charset="0"/>
              <a:buChar char="•"/>
            </a:pPr>
            <a:r>
              <a:rPr lang="pl-PL" altLang="pl-PL" sz="2000" dirty="0"/>
              <a:t>Polityka zarządzania granicami UE</a:t>
            </a:r>
          </a:p>
          <a:p>
            <a:pPr algn="l">
              <a:buFont typeface="Arial" panose="020B0604020202020204" pitchFamily="34" charset="0"/>
              <a:buChar char="•"/>
            </a:pPr>
            <a:r>
              <a:rPr lang="pl-PL" altLang="pl-PL" sz="2000" dirty="0"/>
              <a:t>Polityka integracyjna i działania integracyjne UE</a:t>
            </a:r>
          </a:p>
          <a:p>
            <a:pPr algn="l">
              <a:buFont typeface="Arial" panose="020B0604020202020204" pitchFamily="34" charset="0"/>
              <a:buChar char="•"/>
            </a:pPr>
            <a:r>
              <a:rPr lang="pl-PL" altLang="pl-PL" sz="2000" dirty="0"/>
              <a:t>Kryzysy migracyjny i uchodźczy w Europie/UE</a:t>
            </a:r>
          </a:p>
          <a:p>
            <a:pPr algn="l">
              <a:buFont typeface="Arial" panose="020B0604020202020204" pitchFamily="34" charset="0"/>
              <a:buChar char="•"/>
            </a:pPr>
            <a:r>
              <a:rPr lang="pl-PL" altLang="pl-PL" sz="2000" dirty="0" err="1"/>
              <a:t>Frontex</a:t>
            </a:r>
            <a:endParaRPr lang="pl-PL" altLang="pl-PL" sz="2000" dirty="0"/>
          </a:p>
          <a:p>
            <a:pPr algn="l">
              <a:buFont typeface="Arial" panose="020B0604020202020204" pitchFamily="34" charset="0"/>
              <a:buChar char="•"/>
            </a:pPr>
            <a:r>
              <a:rPr lang="pl-PL" altLang="pl-PL" sz="2000" dirty="0" err="1"/>
              <a:t>EASO</a:t>
            </a:r>
            <a:endParaRPr lang="pl-PL" altLang="pl-PL" sz="2000" dirty="0"/>
          </a:p>
          <a:p>
            <a:pPr algn="l">
              <a:buFont typeface="Arial" panose="020B0604020202020204" pitchFamily="34" charset="0"/>
              <a:buChar char="•"/>
            </a:pPr>
            <a:r>
              <a:rPr lang="pl-PL" altLang="pl-PL" sz="2000" dirty="0" err="1"/>
              <a:t>EMN</a:t>
            </a:r>
            <a:endParaRPr lang="pl-PL" altLang="pl-PL" sz="2000" dirty="0"/>
          </a:p>
          <a:p>
            <a:pPr marL="0" indent="0" algn="l"/>
            <a:endParaRPr lang="pl-PL" altLang="pl-PL" sz="2000" dirty="0"/>
          </a:p>
          <a:p>
            <a:pPr algn="l">
              <a:buFont typeface="Arial" panose="020B0604020202020204" pitchFamily="34" charset="0"/>
              <a:buChar char="•"/>
            </a:pPr>
            <a:endParaRPr lang="pl-PL" altLang="pl-PL" sz="2000" dirty="0"/>
          </a:p>
        </p:txBody>
      </p:sp>
      <p:sp>
        <p:nvSpPr>
          <p:cNvPr id="18437" name="Tytuł 1">
            <a:extLst>
              <a:ext uri="{FF2B5EF4-FFF2-40B4-BE49-F238E27FC236}">
                <a16:creationId xmlns="" xmlns:a16="http://schemas.microsoft.com/office/drawing/2014/main" id="{85B219BC-771C-46DC-9D91-681268631AD9}"/>
              </a:ext>
            </a:extLst>
          </p:cNvPr>
          <p:cNvSpPr>
            <a:spLocks noGrp="1"/>
          </p:cNvSpPr>
          <p:nvPr>
            <p:ph type="title"/>
          </p:nvPr>
        </p:nvSpPr>
        <p:spPr>
          <a:xfrm>
            <a:off x="457200" y="274638"/>
            <a:ext cx="8240713" cy="509587"/>
          </a:xfrm>
        </p:spPr>
        <p:txBody>
          <a:bodyPr/>
          <a:lstStyle/>
          <a:p>
            <a:r>
              <a:rPr lang="pl-PL" altLang="pl-PL"/>
              <a:t>Pojęcia i zagadnienia</a:t>
            </a:r>
          </a:p>
        </p:txBody>
      </p:sp>
      <p:sp>
        <p:nvSpPr>
          <p:cNvPr id="7" name="Symbol zastępczy stopki 3">
            <a:extLst>
              <a:ext uri="{FF2B5EF4-FFF2-40B4-BE49-F238E27FC236}">
                <a16:creationId xmlns="" xmlns:a16="http://schemas.microsoft.com/office/drawing/2014/main" id="{B0730853-3B8F-47F7-8DCF-D31445F2C6E6}"/>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extLst>
      <p:ext uri="{BB962C8B-B14F-4D97-AF65-F5344CB8AC3E}">
        <p14:creationId xmlns:p14="http://schemas.microsoft.com/office/powerpoint/2010/main" val="51780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42" name="Group 34"/>
          <p:cNvGraphicFramePr>
            <a:graphicFrameLocks noGrp="1"/>
          </p:cNvGraphicFramePr>
          <p:nvPr>
            <p:ph idx="1"/>
            <p:extLst>
              <p:ext uri="{D42A27DB-BD31-4B8C-83A1-F6EECF244321}">
                <p14:modId xmlns:p14="http://schemas.microsoft.com/office/powerpoint/2010/main" val="3974149355"/>
              </p:ext>
            </p:extLst>
          </p:nvPr>
        </p:nvGraphicFramePr>
        <p:xfrm>
          <a:off x="468313" y="620713"/>
          <a:ext cx="8229600" cy="5067939"/>
        </p:xfrm>
        <a:graphic>
          <a:graphicData uri="http://schemas.openxmlformats.org/drawingml/2006/table">
            <a:tbl>
              <a:tblPr/>
              <a:tblGrid>
                <a:gridCol w="431800">
                  <a:extLst>
                    <a:ext uri="{9D8B030D-6E8A-4147-A177-3AD203B41FA5}">
                      <a16:colId xmlns="" xmlns:a16="http://schemas.microsoft.com/office/drawing/2014/main" val="20000"/>
                    </a:ext>
                  </a:extLst>
                </a:gridCol>
                <a:gridCol w="7797800">
                  <a:extLst>
                    <a:ext uri="{9D8B030D-6E8A-4147-A177-3AD203B41FA5}">
                      <a16:colId xmlns="" xmlns:a16="http://schemas.microsoft.com/office/drawing/2014/main" val="20001"/>
                    </a:ext>
                  </a:extLst>
                </a:gridCol>
              </a:tblGrid>
              <a:tr h="10953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2000" b="1" i="0" u="none" strike="noStrike" cap="none" normalizeH="0" baseline="0" dirty="0">
                          <a:ln>
                            <a:noFill/>
                          </a:ln>
                          <a:solidFill>
                            <a:srgbClr val="FFFFFF"/>
                          </a:solidFill>
                          <a:effectLst/>
                          <a:latin typeface="Calibri" pitchFamily="34" charset="0"/>
                        </a:rPr>
                        <a:t>Imigracja i integracja (imigrantów) w Unii Europejskiej – w poszukiwaniu rozwiązania – plan zajęć</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1" i="0" u="none" strike="noStrike" cap="none" normalizeH="0" baseline="0" dirty="0">
                        <a:ln>
                          <a:noFill/>
                        </a:ln>
                        <a:solidFill>
                          <a:srgbClr val="FFFFFF"/>
                        </a:solidFill>
                        <a:effectLst/>
                        <a:latin typeface="Calibri" pitchFamily="34" charset="0"/>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pl-PL"/>
                    </a:p>
                  </a:txBody>
                  <a:tcPr/>
                </a:tc>
                <a:extLst>
                  <a:ext uri="{0D108BD9-81ED-4DB2-BD59-A6C34878D82A}">
                    <a16:rowId xmlns="" xmlns:a16="http://schemas.microsoft.com/office/drawing/2014/main" val="10000"/>
                  </a:ext>
                </a:extLst>
              </a:tr>
              <a:tr h="63976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dirty="0">
                          <a:ln>
                            <a:noFill/>
                          </a:ln>
                          <a:solidFill>
                            <a:srgbClr val="000000"/>
                          </a:solidFill>
                          <a:effectLst/>
                          <a:latin typeface="Calibri" pitchFamily="34" charset="0"/>
                        </a:rPr>
                        <a:t>Unia Europejska a migracje międzynarodowe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dirty="0">
                        <a:ln>
                          <a:noFill/>
                        </a:ln>
                        <a:solidFill>
                          <a:srgbClr val="000000"/>
                        </a:solidFill>
                        <a:effectLst/>
                        <a:latin typeface="Calibri" pitchFamily="34" charset="0"/>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pl-PL"/>
                    </a:p>
                  </a:txBody>
                  <a:tcPr/>
                </a:tc>
                <a:extLst>
                  <a:ext uri="{0D108BD9-81ED-4DB2-BD59-A6C34878D82A}">
                    <a16:rowId xmlns="" xmlns:a16="http://schemas.microsoft.com/office/drawing/2014/main" val="10001"/>
                  </a:ext>
                </a:extLst>
              </a:tr>
              <a:tr h="444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1.</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Podstawowe pojęcia i definicje</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2"/>
                  </a:ext>
                </a:extLst>
              </a:tr>
              <a:tr h="444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2.</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Wybrani aktorzy w obszarze migracji i polityka UE</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3"/>
                  </a:ext>
                </a:extLst>
              </a:tr>
              <a:tr h="444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3.</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Sytuacja migracyjna w UE a kryzys migracyjny i uchodźczy 2014+</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4"/>
                  </a:ext>
                </a:extLst>
              </a:tr>
              <a:tr h="63976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dirty="0">
                          <a:ln>
                            <a:noFill/>
                          </a:ln>
                          <a:solidFill>
                            <a:srgbClr val="000000"/>
                          </a:solidFill>
                          <a:effectLst/>
                          <a:latin typeface="Calibri" pitchFamily="34" charset="0"/>
                        </a:rPr>
                        <a:t>Unia Europejska a integracja imigrantów</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pl-PL" sz="1800" b="1" i="0" u="none" strike="noStrike" cap="none" normalizeH="0" baseline="0" dirty="0">
                        <a:ln>
                          <a:noFill/>
                        </a:ln>
                        <a:solidFill>
                          <a:srgbClr val="000000"/>
                        </a:solidFill>
                        <a:effectLst/>
                        <a:latin typeface="Calibri" pitchFamily="34" charset="0"/>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pl-PL"/>
                    </a:p>
                  </a:txBody>
                  <a:tcPr/>
                </a:tc>
                <a:extLst>
                  <a:ext uri="{0D108BD9-81ED-4DB2-BD59-A6C34878D82A}">
                    <a16:rowId xmlns="" xmlns:a16="http://schemas.microsoft.com/office/drawing/2014/main" val="10005"/>
                  </a:ext>
                </a:extLst>
              </a:tr>
              <a:tr h="469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1.</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Definicja integracji imigrantów w dorobku prawnym i dokumentach oficjalnych UE</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6"/>
                  </a:ext>
                </a:extLst>
              </a:tr>
              <a:tr h="444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2.</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Polityka integracyjna i działania integracyjne w dokumentach UE</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 xmlns:a16="http://schemas.microsoft.com/office/drawing/2014/main" val="10007"/>
                  </a:ext>
                </a:extLst>
              </a:tr>
              <a:tr h="444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3.</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00"/>
                          </a:solidFill>
                          <a:effectLst/>
                          <a:latin typeface="Calibri" pitchFamily="34" charset="0"/>
                        </a:rPr>
                        <a:t>Unijne źródła finansowania integracji imigrantów</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8"/>
                  </a:ext>
                </a:extLst>
              </a:tr>
            </a:tbl>
          </a:graphicData>
        </a:graphic>
      </p:graphicFrame>
      <p:sp>
        <p:nvSpPr>
          <p:cNvPr id="17440" name="Symbol zastępczy numeru slajdu 4"/>
          <p:cNvSpPr>
            <a:spLocks noGrp="1"/>
          </p:cNvSpPr>
          <p:nvPr>
            <p:ph type="sldNum" sz="quarter" idx="12"/>
          </p:nvPr>
        </p:nvSpPr>
        <p:spPr bwMode="auto">
          <a:noFill/>
          <a:ln>
            <a:miter lim="800000"/>
            <a:headEnd/>
            <a:tailEnd/>
          </a:ln>
        </p:spPr>
        <p:txBody>
          <a:bodyPr/>
          <a:lstStyle/>
          <a:p>
            <a:fld id="{CFDF31A5-86C6-4970-A51D-FBF9237C7944}" type="slidenum">
              <a:rPr lang="pl-PL" altLang="en-US" smtClean="0"/>
              <a:pPr/>
              <a:t>5</a:t>
            </a:fld>
            <a:endParaRPr lang="pl-PL" altLang="en-US" dirty="0"/>
          </a:p>
        </p:txBody>
      </p:sp>
      <p:sp>
        <p:nvSpPr>
          <p:cNvPr id="5" name="Symbol zastępczy stopki 3">
            <a:extLst>
              <a:ext uri="{FF2B5EF4-FFF2-40B4-BE49-F238E27FC236}">
                <a16:creationId xmlns="" xmlns:a16="http://schemas.microsoft.com/office/drawing/2014/main" id="{2F1A786B-A883-4AF6-AD39-C5252EC87144}"/>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ytuł 1"/>
          <p:cNvSpPr>
            <a:spLocks noGrp="1"/>
          </p:cNvSpPr>
          <p:nvPr>
            <p:ph type="title"/>
          </p:nvPr>
        </p:nvSpPr>
        <p:spPr/>
        <p:txBody>
          <a:bodyPr/>
          <a:lstStyle/>
          <a:p>
            <a:r>
              <a:rPr lang="pl-PL" altLang="pl-PL" dirty="0"/>
              <a:t>Pojęcie migracji</a:t>
            </a:r>
          </a:p>
        </p:txBody>
      </p:sp>
      <p:sp>
        <p:nvSpPr>
          <p:cNvPr id="18434" name="Symbol zastępczy zawartości 2"/>
          <p:cNvSpPr>
            <a:spLocks noGrp="1"/>
          </p:cNvSpPr>
          <p:nvPr>
            <p:ph idx="1"/>
          </p:nvPr>
        </p:nvSpPr>
        <p:spPr>
          <a:xfrm>
            <a:off x="457200" y="1600200"/>
            <a:ext cx="8229600" cy="4715007"/>
          </a:xfrm>
        </p:spPr>
        <p:txBody>
          <a:bodyPr/>
          <a:lstStyle/>
          <a:p>
            <a:pPr algn="just"/>
            <a:r>
              <a:rPr lang="pl-PL" altLang="pl-PL" sz="2000" dirty="0"/>
              <a:t>migracje ludności – wędrówki lub ruchy wędrówkowe</a:t>
            </a:r>
          </a:p>
          <a:p>
            <a:pPr algn="just"/>
            <a:r>
              <a:rPr lang="pl-PL" altLang="pl-PL" sz="2000" dirty="0"/>
              <a:t>„zmiany stałego miejsca zamieszkania i miejsca czasowego pobytu” (Holzer 2003, s. 271)</a:t>
            </a:r>
          </a:p>
          <a:p>
            <a:pPr algn="just"/>
            <a:r>
              <a:rPr lang="pl-PL" altLang="pl-PL" sz="2000" dirty="0"/>
              <a:t>mobilność (ruchliwość) </a:t>
            </a:r>
            <a:r>
              <a:rPr lang="pl-PL" altLang="pl-PL" sz="2000" dirty="0" smtClean="0"/>
              <a:t>terytorialna/geograficzna/przestrzenna </a:t>
            </a:r>
            <a:r>
              <a:rPr lang="pl-PL" altLang="pl-PL" sz="2000" dirty="0"/>
              <a:t>– „zjawisko polegające na przemieszczeniu ludności między jednostkami terytorialnymi wewnątrz obszaru zajmowanego przez określoną populację lub między terytorium zamieszkanym przez tę populację a innymi terytoriami” (Okólski, </a:t>
            </a:r>
            <a:r>
              <a:rPr lang="pl-PL" altLang="pl-PL" sz="2000" dirty="0" err="1"/>
              <a:t>Fihel</a:t>
            </a:r>
            <a:r>
              <a:rPr lang="pl-PL" altLang="pl-PL" sz="2000" dirty="0"/>
              <a:t> 2012, s. 27)</a:t>
            </a:r>
          </a:p>
          <a:p>
            <a:pPr algn="just"/>
            <a:r>
              <a:rPr lang="pl-PL" sz="2000" dirty="0"/>
              <a:t>każde przemieszczenie osoby lub grupy osób w granicach danego państwa lub przez granicę między państwami (granicę międzynarodową), niezależnie od czasu trwania tego ruchu, jego przebiegu i struktury czy przyczyny; dotyczy to zarówno uchodźców, osób przesiedlonych, migrantów ekonomicznych, jak i osób migrujących w ramach łączenia rodzin czy w jakichkolwiek innych celach (</a:t>
            </a:r>
            <a:r>
              <a:rPr lang="pl-PL" sz="2000" i="1" dirty="0" err="1"/>
              <a:t>Glossary</a:t>
            </a:r>
            <a:r>
              <a:rPr lang="pl-PL" sz="2000" i="1" dirty="0"/>
              <a:t> on </a:t>
            </a:r>
            <a:r>
              <a:rPr lang="pl-PL" sz="2000" i="1" dirty="0" err="1"/>
              <a:t>migration</a:t>
            </a:r>
            <a:r>
              <a:rPr lang="pl-PL" sz="2000" i="1" dirty="0"/>
              <a:t> </a:t>
            </a:r>
            <a:r>
              <a:rPr lang="pl-PL" sz="2000" dirty="0"/>
              <a:t>2011, </a:t>
            </a:r>
            <a:r>
              <a:rPr lang="pl-PL" sz="2000" dirty="0" smtClean="0"/>
              <a:t/>
            </a:r>
            <a:br>
              <a:rPr lang="pl-PL" sz="2000" dirty="0" smtClean="0"/>
            </a:br>
            <a:r>
              <a:rPr lang="pl-PL" sz="2000" dirty="0" smtClean="0"/>
              <a:t>s</a:t>
            </a:r>
            <a:r>
              <a:rPr lang="pl-PL" sz="2000" dirty="0"/>
              <a:t>. 62-63)</a:t>
            </a:r>
            <a:endParaRPr lang="pl-PL" altLang="pl-PL" sz="2000" dirty="0"/>
          </a:p>
          <a:p>
            <a:pPr algn="just"/>
            <a:endParaRPr lang="pl-PL" altLang="pl-PL" sz="2000" dirty="0"/>
          </a:p>
        </p:txBody>
      </p:sp>
      <p:sp>
        <p:nvSpPr>
          <p:cNvPr id="18436" name="Symbol zastępczy numeru slajdu 4"/>
          <p:cNvSpPr>
            <a:spLocks noGrp="1"/>
          </p:cNvSpPr>
          <p:nvPr>
            <p:ph type="sldNum" sz="quarter" idx="12"/>
          </p:nvPr>
        </p:nvSpPr>
        <p:spPr bwMode="auto">
          <a:noFill/>
          <a:ln>
            <a:miter lim="800000"/>
            <a:headEnd/>
            <a:tailEnd/>
          </a:ln>
        </p:spPr>
        <p:txBody>
          <a:bodyPr/>
          <a:lstStyle/>
          <a:p>
            <a:fld id="{383BC725-7D99-42B2-84C2-73ADA08D05A3}" type="slidenum">
              <a:rPr lang="pl-PL" altLang="en-US" smtClean="0"/>
              <a:pPr/>
              <a:t>6</a:t>
            </a:fld>
            <a:endParaRPr lang="pl-PL" altLang="en-US"/>
          </a:p>
        </p:txBody>
      </p:sp>
      <p:sp>
        <p:nvSpPr>
          <p:cNvPr id="6" name="Symbol zastępczy stopki 3">
            <a:extLst>
              <a:ext uri="{FF2B5EF4-FFF2-40B4-BE49-F238E27FC236}">
                <a16:creationId xmlns="" xmlns:a16="http://schemas.microsoft.com/office/drawing/2014/main" id="{265BAB1A-3512-46B4-A78B-FA49A5B6076F}"/>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ytuł 1"/>
          <p:cNvSpPr>
            <a:spLocks noGrp="1"/>
          </p:cNvSpPr>
          <p:nvPr>
            <p:ph type="title"/>
          </p:nvPr>
        </p:nvSpPr>
        <p:spPr/>
        <p:txBody>
          <a:bodyPr/>
          <a:lstStyle/>
          <a:p>
            <a:r>
              <a:rPr lang="pl-PL" altLang="pl-PL"/>
              <a:t>Kryteria podziału migracji</a:t>
            </a:r>
          </a:p>
        </p:txBody>
      </p:sp>
      <p:sp>
        <p:nvSpPr>
          <p:cNvPr id="17411" name="Symbol zastępczy zawartości 2">
            <a:extLst/>
          </p:cNvPr>
          <p:cNvSpPr>
            <a:spLocks noGrp="1"/>
          </p:cNvSpPr>
          <p:nvPr>
            <p:ph idx="1"/>
          </p:nvPr>
        </p:nvSpPr>
        <p:spPr/>
        <p:txBody>
          <a:bodyPr/>
          <a:lstStyle/>
          <a:p>
            <a:pPr marL="180975" indent="-180975" algn="just">
              <a:buFont typeface="Arial" charset="0"/>
              <a:buNone/>
            </a:pPr>
            <a:r>
              <a:rPr lang="pl-PL" sz="2800" dirty="0" smtClean="0"/>
              <a:t>Migracje, </a:t>
            </a:r>
            <a:r>
              <a:rPr lang="pl-PL" sz="2800" dirty="0"/>
              <a:t>jak i migrantów można podzielić według różnych kryteriów (Okólski, </a:t>
            </a:r>
            <a:r>
              <a:rPr lang="pl-PL" sz="2800" dirty="0" err="1"/>
              <a:t>Fihel</a:t>
            </a:r>
            <a:r>
              <a:rPr lang="pl-PL" sz="2800" dirty="0"/>
              <a:t> 2012, s. 107):</a:t>
            </a:r>
            <a:endParaRPr lang="pl-PL" altLang="pl-PL" sz="1800" dirty="0"/>
          </a:p>
          <a:p>
            <a:pPr marL="180975" indent="-180975" algn="just"/>
            <a:r>
              <a:rPr lang="pl-PL" altLang="pl-PL" sz="2000" dirty="0"/>
              <a:t>rodzaj lub administracyjny status jednostki terytorialnej lub osiedleńczej (miasto – wieś, wewnętrzne – zagraniczne, wewnątrzregionalne – międzyregionalne),</a:t>
            </a:r>
          </a:p>
          <a:p>
            <a:pPr marL="180975" indent="-180975" algn="just"/>
            <a:r>
              <a:rPr lang="pl-PL" altLang="pl-PL" sz="2000" dirty="0"/>
              <a:t>długość okresu przebywania w nowej jednostce terytorialnej (krótko- lub długookresowe),</a:t>
            </a:r>
          </a:p>
          <a:p>
            <a:pPr marL="180975" indent="-180975" algn="just"/>
            <a:r>
              <a:rPr lang="pl-PL" altLang="pl-PL" sz="2000" dirty="0"/>
              <a:t>status prawny osoby migrującej (legalne – nieudokumentowane),</a:t>
            </a:r>
          </a:p>
          <a:p>
            <a:pPr marL="180975" indent="-180975" algn="just"/>
            <a:r>
              <a:rPr lang="pl-PL" altLang="pl-PL" sz="2000" dirty="0"/>
              <a:t>jednostka terytorialna obserwacji migracji (odpływ – napływ),</a:t>
            </a:r>
          </a:p>
          <a:p>
            <a:pPr marL="180975" indent="-180975" algn="just"/>
            <a:r>
              <a:rPr lang="pl-PL" altLang="pl-PL" sz="2000" dirty="0"/>
              <a:t>stopień dobrowolności (dobrowolne – przymusowe),</a:t>
            </a:r>
          </a:p>
          <a:p>
            <a:pPr marL="180975" indent="-180975" algn="just"/>
            <a:r>
              <a:rPr lang="pl-PL" altLang="pl-PL" sz="2000" dirty="0"/>
              <a:t>podstawowe motywy migracji (osiedleńcze, pracownicze, rodzinne, uchodźcze itd.).</a:t>
            </a:r>
          </a:p>
          <a:p>
            <a:pPr marL="180975" indent="-180975" algn="just"/>
            <a:endParaRPr lang="pl-PL" altLang="pl-PL" sz="2000" dirty="0"/>
          </a:p>
        </p:txBody>
      </p:sp>
      <p:sp>
        <p:nvSpPr>
          <p:cNvPr id="19460" name="Symbol zastępczy numeru slajdu 4"/>
          <p:cNvSpPr>
            <a:spLocks noGrp="1"/>
          </p:cNvSpPr>
          <p:nvPr>
            <p:ph type="sldNum" sz="quarter" idx="12"/>
          </p:nvPr>
        </p:nvSpPr>
        <p:spPr bwMode="auto">
          <a:noFill/>
          <a:ln>
            <a:miter lim="800000"/>
            <a:headEnd/>
            <a:tailEnd/>
          </a:ln>
        </p:spPr>
        <p:txBody>
          <a:bodyPr/>
          <a:lstStyle/>
          <a:p>
            <a:fld id="{ED5CC2DF-8310-4246-88F8-9FA551CA36BE}" type="slidenum">
              <a:rPr lang="pl-PL" altLang="en-US" smtClean="0"/>
              <a:pPr/>
              <a:t>7</a:t>
            </a:fld>
            <a:endParaRPr lang="pl-PL" altLang="en-US"/>
          </a:p>
        </p:txBody>
      </p:sp>
      <p:sp>
        <p:nvSpPr>
          <p:cNvPr id="6" name="Symbol zastępczy stopki 3">
            <a:extLst>
              <a:ext uri="{FF2B5EF4-FFF2-40B4-BE49-F238E27FC236}">
                <a16:creationId xmlns="" xmlns:a16="http://schemas.microsoft.com/office/drawing/2014/main" id="{FFF92D1E-E0BA-45AB-8A32-359B695BDED3}"/>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ytuł 1"/>
          <p:cNvSpPr>
            <a:spLocks noGrp="1"/>
          </p:cNvSpPr>
          <p:nvPr>
            <p:ph type="title"/>
          </p:nvPr>
        </p:nvSpPr>
        <p:spPr/>
        <p:txBody>
          <a:bodyPr/>
          <a:lstStyle/>
          <a:p>
            <a:r>
              <a:rPr lang="pl-PL"/>
              <a:t>Podejście do migracji w UE</a:t>
            </a:r>
            <a:endParaRPr lang="en-GB"/>
          </a:p>
        </p:txBody>
      </p:sp>
      <p:sp>
        <p:nvSpPr>
          <p:cNvPr id="20482" name="Symbol zastępczy zawartości 2"/>
          <p:cNvSpPr>
            <a:spLocks noGrp="1"/>
          </p:cNvSpPr>
          <p:nvPr>
            <p:ph idx="1"/>
          </p:nvPr>
        </p:nvSpPr>
        <p:spPr/>
        <p:txBody>
          <a:bodyPr/>
          <a:lstStyle/>
          <a:p>
            <a:pPr algn="just"/>
            <a:r>
              <a:rPr lang="pl-PL" sz="2400" dirty="0"/>
              <a:t>W przypadku Unii Europejskiej należy odróżnić migracje wewnątrz UE (</a:t>
            </a:r>
            <a:r>
              <a:rPr lang="pl-PL" sz="2400" i="1" dirty="0"/>
              <a:t>intra-EU </a:t>
            </a:r>
            <a:r>
              <a:rPr lang="pl-PL" sz="2400" i="1" dirty="0" err="1"/>
              <a:t>migration</a:t>
            </a:r>
            <a:r>
              <a:rPr lang="pl-PL" sz="2400" dirty="0"/>
              <a:t>), od migracji między UE </a:t>
            </a:r>
            <a:br>
              <a:rPr lang="pl-PL" sz="2400" dirty="0"/>
            </a:br>
            <a:r>
              <a:rPr lang="pl-PL" sz="2400" dirty="0"/>
              <a:t>a państwami trzecimi (</a:t>
            </a:r>
            <a:r>
              <a:rPr lang="pl-PL" sz="2400" i="1" dirty="0"/>
              <a:t>extra-EU </a:t>
            </a:r>
            <a:r>
              <a:rPr lang="pl-PL" sz="2400" i="1" dirty="0" err="1"/>
              <a:t>migration</a:t>
            </a:r>
            <a:r>
              <a:rPr lang="pl-PL" sz="2400" dirty="0"/>
              <a:t>). </a:t>
            </a:r>
          </a:p>
          <a:p>
            <a:pPr algn="just"/>
            <a:r>
              <a:rPr lang="pl-PL" sz="2400" dirty="0"/>
              <a:t>Pierwsza kwestia dotyczy tzw. mobilności w UE, kiedy przede wszystkim obywatele UE korzystają ze swobody przemieszczania się między krajami członkowskimi i pobytu na terenie Unii. </a:t>
            </a:r>
          </a:p>
          <a:p>
            <a:pPr algn="just"/>
            <a:r>
              <a:rPr lang="pl-PL" sz="2400" dirty="0"/>
              <a:t>Druga sytuacja odnosi się do ruchów migracyjnych spoza UE, czyli napływu i odpływu osób niebędących obywatelami UE. </a:t>
            </a:r>
            <a:endParaRPr lang="en-GB" sz="2400" dirty="0"/>
          </a:p>
          <a:p>
            <a:pPr algn="just"/>
            <a:endParaRPr lang="en-GB" sz="2400" dirty="0"/>
          </a:p>
        </p:txBody>
      </p:sp>
      <p:sp>
        <p:nvSpPr>
          <p:cNvPr id="20484" name="Symbol zastępczy numeru slajdu 4"/>
          <p:cNvSpPr>
            <a:spLocks noGrp="1"/>
          </p:cNvSpPr>
          <p:nvPr>
            <p:ph type="sldNum" sz="quarter" idx="12"/>
          </p:nvPr>
        </p:nvSpPr>
        <p:spPr bwMode="auto">
          <a:noFill/>
          <a:ln>
            <a:miter lim="800000"/>
            <a:headEnd/>
            <a:tailEnd/>
          </a:ln>
        </p:spPr>
        <p:txBody>
          <a:bodyPr/>
          <a:lstStyle/>
          <a:p>
            <a:fld id="{F46451F4-A01A-4610-8E27-1D44C76AD50C}" type="slidenum">
              <a:rPr lang="pl-PL" altLang="en-US" smtClean="0"/>
              <a:pPr/>
              <a:t>8</a:t>
            </a:fld>
            <a:endParaRPr lang="pl-PL" altLang="en-US"/>
          </a:p>
        </p:txBody>
      </p:sp>
      <p:sp>
        <p:nvSpPr>
          <p:cNvPr id="6" name="Symbol zastępczy stopki 3">
            <a:extLst>
              <a:ext uri="{FF2B5EF4-FFF2-40B4-BE49-F238E27FC236}">
                <a16:creationId xmlns="" xmlns:a16="http://schemas.microsoft.com/office/drawing/2014/main" id="{C40F83DF-D13B-4C9F-9799-F2E154EFB34B}"/>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ytuł 1"/>
          <p:cNvSpPr>
            <a:spLocks noGrp="1"/>
          </p:cNvSpPr>
          <p:nvPr>
            <p:ph type="title"/>
          </p:nvPr>
        </p:nvSpPr>
        <p:spPr/>
        <p:txBody>
          <a:bodyPr/>
          <a:lstStyle/>
          <a:p>
            <a:r>
              <a:rPr lang="pl-PL"/>
              <a:t>Podejście do migracji w UE:</a:t>
            </a:r>
            <a:br>
              <a:rPr lang="pl-PL"/>
            </a:br>
            <a:r>
              <a:rPr lang="pl-PL"/>
              <a:t>Swoboda przepływu osób</a:t>
            </a:r>
            <a:endParaRPr lang="pl-PL" altLang="pl-PL"/>
          </a:p>
        </p:txBody>
      </p:sp>
      <p:sp>
        <p:nvSpPr>
          <p:cNvPr id="21506" name="Symbol zastępczy zawartości 2"/>
          <p:cNvSpPr>
            <a:spLocks noGrp="1"/>
          </p:cNvSpPr>
          <p:nvPr>
            <p:ph idx="1"/>
          </p:nvPr>
        </p:nvSpPr>
        <p:spPr/>
        <p:txBody>
          <a:bodyPr/>
          <a:lstStyle/>
          <a:p>
            <a:pPr algn="just"/>
            <a:r>
              <a:rPr lang="pl-PL" sz="1500" dirty="0"/>
              <a:t>Podstawa prawna </a:t>
            </a:r>
            <a:r>
              <a:rPr lang="pl-PL" sz="1500" b="1" dirty="0"/>
              <a:t>swobodnego przepływu osób w UE </a:t>
            </a:r>
            <a:r>
              <a:rPr lang="pl-PL" sz="1500" dirty="0"/>
              <a:t>obejmuje art. 3 ust. 2 </a:t>
            </a:r>
            <a:r>
              <a:rPr lang="pl-PL" sz="1500" i="1" dirty="0"/>
              <a:t>Traktatu o Unii Europejskiej</a:t>
            </a:r>
            <a:r>
              <a:rPr lang="pl-PL" sz="1500" dirty="0"/>
              <a:t> (</a:t>
            </a:r>
            <a:r>
              <a:rPr lang="pl-PL" sz="1500" dirty="0" err="1"/>
              <a:t>TUE</a:t>
            </a:r>
            <a:r>
              <a:rPr lang="pl-PL" sz="1500" dirty="0"/>
              <a:t>), art. 21 </a:t>
            </a:r>
            <a:r>
              <a:rPr lang="pl-PL" sz="1500" i="1" dirty="0"/>
              <a:t>Traktatu o funkcjonowaniu Unii Europejskiej</a:t>
            </a:r>
            <a:r>
              <a:rPr lang="pl-PL" sz="1500" dirty="0"/>
              <a:t> (</a:t>
            </a:r>
            <a:r>
              <a:rPr lang="pl-PL" sz="1500" dirty="0" err="1"/>
              <a:t>TFUE</a:t>
            </a:r>
            <a:r>
              <a:rPr lang="pl-PL" sz="1500" dirty="0"/>
              <a:t>), tytuły IV i V </a:t>
            </a:r>
            <a:r>
              <a:rPr lang="pl-PL" sz="1500" dirty="0" err="1"/>
              <a:t>TFUE</a:t>
            </a:r>
            <a:r>
              <a:rPr lang="pl-PL" sz="1500" dirty="0"/>
              <a:t> oraz art. 45 </a:t>
            </a:r>
            <a:r>
              <a:rPr lang="pl-PL" sz="1500" i="1" dirty="0"/>
              <a:t>Karty praw podstawowych Unii Europejskiej</a:t>
            </a:r>
            <a:r>
              <a:rPr lang="pl-PL" sz="1500" dirty="0"/>
              <a:t> (</a:t>
            </a:r>
            <a:r>
              <a:rPr lang="pl-PL" sz="1500" dirty="0" err="1"/>
              <a:t>KPPUE</a:t>
            </a:r>
            <a:r>
              <a:rPr lang="pl-PL" sz="1500" dirty="0"/>
              <a:t>). </a:t>
            </a:r>
          </a:p>
          <a:p>
            <a:pPr algn="just"/>
            <a:r>
              <a:rPr lang="pl-PL" sz="1500" b="1" dirty="0"/>
              <a:t>Art. 3 ust 2 </a:t>
            </a:r>
            <a:r>
              <a:rPr lang="pl-PL" sz="1500" b="1" dirty="0" err="1"/>
              <a:t>TUE</a:t>
            </a:r>
            <a:r>
              <a:rPr lang="pl-PL" sz="1500" dirty="0"/>
              <a:t>: „Unia zapewnia swoim obywatelom przestrzeń wolności, bezpieczeństwa </a:t>
            </a:r>
            <a:br>
              <a:rPr lang="pl-PL" sz="1500" dirty="0"/>
            </a:br>
            <a:r>
              <a:rPr lang="pl-PL" sz="1500" dirty="0"/>
              <a:t>i sprawiedliwości bez granic wewnętrznych, w której zagwarantowana jest swoboda przepływu osób, w powiązaniu z właściwymi środkami w odniesieniu do kontroli granic zewnętrznych, azylu, imigracji, jak również zapobiegania i zwalczania przestępczości”. </a:t>
            </a:r>
          </a:p>
          <a:p>
            <a:pPr algn="just"/>
            <a:r>
              <a:rPr lang="pl-PL" sz="1500" b="1" dirty="0"/>
              <a:t>Art. 21 </a:t>
            </a:r>
            <a:r>
              <a:rPr lang="pl-PL" sz="1500" b="1" dirty="0" err="1"/>
              <a:t>TFUE</a:t>
            </a:r>
            <a:r>
              <a:rPr lang="pl-PL" sz="1500" b="1" dirty="0"/>
              <a:t>:</a:t>
            </a:r>
            <a:r>
              <a:rPr lang="pl-PL" sz="1500" dirty="0"/>
              <a:t> „Każdy obywatel Unii ma prawo do swobodnego przemieszczania się i przebywania na terytorium Państw Członkowskich, z zastrzeżeniem ograniczeń i warunków ustanowionych </a:t>
            </a:r>
            <a:br>
              <a:rPr lang="pl-PL" sz="1500" dirty="0"/>
            </a:br>
            <a:r>
              <a:rPr lang="pl-PL" sz="1500" dirty="0"/>
              <a:t>w Traktatach i w środkach przyjętych w celu ich wykonania”. </a:t>
            </a:r>
          </a:p>
          <a:p>
            <a:pPr algn="just"/>
            <a:r>
              <a:rPr lang="pl-PL" sz="1500" b="1" dirty="0"/>
              <a:t>Art. 45 </a:t>
            </a:r>
            <a:r>
              <a:rPr lang="pl-PL" sz="1500" b="1" dirty="0" err="1"/>
              <a:t>KPPUE</a:t>
            </a:r>
            <a:r>
              <a:rPr lang="pl-PL" sz="1500" dirty="0"/>
              <a:t> dotyczący swobody przemieszczania się i pobytu w </a:t>
            </a:r>
            <a:r>
              <a:rPr lang="pl-PL" sz="1500" b="1" dirty="0"/>
              <a:t>ust. 1 </a:t>
            </a:r>
            <a:r>
              <a:rPr lang="pl-PL" sz="1500" dirty="0"/>
              <a:t>stwierdza: „Każdy obywatel Unii ma prawo do swobodnego przemieszczania się i przebywania na terytorium Państw Członkowskich”, a</a:t>
            </a:r>
            <a:r>
              <a:rPr lang="pl-PL" sz="1500" b="1" dirty="0"/>
              <a:t> ust. 2 </a:t>
            </a:r>
            <a:r>
              <a:rPr lang="pl-PL" sz="1500" dirty="0"/>
              <a:t>dodaje: „Swoboda przemieszczania się i pobytu może zostać przyznana, zgodnie z Traktatami, obywatelom państw trzecich przebywającym legalnie na terytorium Państwa Członkowskiego”. </a:t>
            </a:r>
          </a:p>
          <a:p>
            <a:pPr algn="just"/>
            <a:r>
              <a:rPr lang="pl-PL" sz="1500" b="1" dirty="0"/>
              <a:t>Wspomniana swoboda jest podstawą obywatelstwa UE</a:t>
            </a:r>
            <a:r>
              <a:rPr lang="pl-PL" sz="1500" dirty="0"/>
              <a:t>, a szczegółowo reguluje ją </a:t>
            </a:r>
            <a:r>
              <a:rPr lang="pl-PL" sz="1500" i="1" dirty="0"/>
              <a:t>Dyrektywa 2004/38/WE Parlamentu Europejskiego i Rady z dnia 29 kwietnia 2004 r. w sprawie prawa obywateli Unii i członków ich rodzin do swobodnego przemieszczania się i pobytu na terytorium Państw Członkowskich</a:t>
            </a:r>
            <a:r>
              <a:rPr lang="pl-PL" sz="1500" dirty="0"/>
              <a:t>.</a:t>
            </a:r>
            <a:endParaRPr lang="en-GB" sz="1500" dirty="0"/>
          </a:p>
        </p:txBody>
      </p:sp>
      <p:sp>
        <p:nvSpPr>
          <p:cNvPr id="21508" name="Symbol zastępczy numeru slajdu 4"/>
          <p:cNvSpPr>
            <a:spLocks noGrp="1"/>
          </p:cNvSpPr>
          <p:nvPr>
            <p:ph type="sldNum" sz="quarter" idx="12"/>
          </p:nvPr>
        </p:nvSpPr>
        <p:spPr bwMode="auto">
          <a:noFill/>
          <a:ln>
            <a:miter lim="800000"/>
            <a:headEnd/>
            <a:tailEnd/>
          </a:ln>
        </p:spPr>
        <p:txBody>
          <a:bodyPr/>
          <a:lstStyle/>
          <a:p>
            <a:fld id="{5014C056-B310-4B4E-8FA2-AEB1370E615C}" type="slidenum">
              <a:rPr lang="pl-PL" altLang="en-US" smtClean="0"/>
              <a:pPr/>
              <a:t>9</a:t>
            </a:fld>
            <a:endParaRPr lang="pl-PL" altLang="en-US"/>
          </a:p>
        </p:txBody>
      </p:sp>
      <p:sp>
        <p:nvSpPr>
          <p:cNvPr id="6" name="Symbol zastępczy stopki 3">
            <a:extLst>
              <a:ext uri="{FF2B5EF4-FFF2-40B4-BE49-F238E27FC236}">
                <a16:creationId xmlns="" xmlns:a16="http://schemas.microsoft.com/office/drawing/2014/main" id="{744D01AA-EDFD-4FCA-A2AE-4DE6BF90D03F}"/>
              </a:ext>
            </a:extLst>
          </p:cNvPr>
          <p:cNvSpPr>
            <a:spLocks noGrp="1"/>
          </p:cNvSpPr>
          <p:nvPr>
            <p:ph type="ftr" sz="quarter" idx="11"/>
          </p:nvPr>
        </p:nvSpPr>
        <p:spPr>
          <a:xfrm>
            <a:off x="2590801" y="6315207"/>
            <a:ext cx="4861518" cy="447409"/>
          </a:xfrm>
        </p:spPr>
        <p:txBody>
          <a:bodyPr wrap="square" numCol="1" anchorCtr="0" compatLnSpc="1">
            <a:prstTxWarp prst="textNoShape">
              <a:avLst/>
            </a:prstTxWarp>
          </a:bodyPr>
          <a:lstStyle/>
          <a:p>
            <a:pPr fontAlgn="base">
              <a:spcBef>
                <a:spcPct val="0"/>
              </a:spcBef>
              <a:spcAft>
                <a:spcPct val="0"/>
              </a:spcAft>
            </a:pPr>
            <a:r>
              <a:rPr lang="pl-PL" dirty="0">
                <a:solidFill>
                  <a:srgbClr val="898989"/>
                </a:solidFill>
              </a:rPr>
              <a:t>Imigracja i integracja (imigrantów) w Unii Europejskiej – w poszukiwaniu rozwiązania, Marta Pachocka, Dominik Wach</a:t>
            </a:r>
          </a:p>
        </p:txBody>
      </p:sp>
    </p:spTree>
  </p:cSld>
  <p:clrMapOvr>
    <a:masterClrMapping/>
  </p:clrMapOvr>
</p:sld>
</file>

<file path=ppt/theme/theme1.xml><?xml version="1.0" encoding="utf-8"?>
<a:theme xmlns:a="http://schemas.openxmlformats.org/drawingml/2006/main" name="Wzorzec z NBP">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vert="horz" wrap="square" lIns="91440" tIns="45720" rIns="91440" bIns="45720" numCol="1" anchor="t" anchorCtr="0" compatLnSpc="1">
        <a:prstTxWarp prst="textNoShape">
          <a:avLst/>
        </a:prstTxWarp>
      </a:bodyPr>
      <a:lstStyle>
        <a:defPPr>
          <a:defRPr dirty="0" smtClean="0"/>
        </a:defPPr>
      </a:lstStyle>
    </a:tx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905</TotalTime>
  <Words>3012</Words>
  <Application>Microsoft Office PowerPoint</Application>
  <PresentationFormat>Pokaz na ekranie (4:3)</PresentationFormat>
  <Paragraphs>369</Paragraphs>
  <Slides>38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38</vt:i4>
      </vt:variant>
    </vt:vector>
  </HeadingPairs>
  <TitlesOfParts>
    <vt:vector size="43" baseType="lpstr">
      <vt:lpstr>Arial</vt:lpstr>
      <vt:lpstr>Calibri</vt:lpstr>
      <vt:lpstr>Tahoma</vt:lpstr>
      <vt:lpstr>Wingdings</vt:lpstr>
      <vt:lpstr>Wzorzec z NBP</vt:lpstr>
      <vt:lpstr>Prezentacja programu PowerPoint</vt:lpstr>
      <vt:lpstr>Prezentacja programu PowerPoint</vt:lpstr>
      <vt:lpstr>Przebieg zajęć</vt:lpstr>
      <vt:lpstr>Pojęcia i zagadnienia</vt:lpstr>
      <vt:lpstr>Prezentacja programu PowerPoint</vt:lpstr>
      <vt:lpstr>Pojęcie migracji</vt:lpstr>
      <vt:lpstr>Kryteria podziału migracji</vt:lpstr>
      <vt:lpstr>Podejście do migracji w UE</vt:lpstr>
      <vt:lpstr>Podejście do migracji w UE: Swoboda przepływu osób</vt:lpstr>
      <vt:lpstr>Strefa Schengen</vt:lpstr>
      <vt:lpstr>Imigracja i emigracja – definicje w UE</vt:lpstr>
      <vt:lpstr>Wybrani aktorzy w obszarze migracji w UE</vt:lpstr>
      <vt:lpstr>Polityka UE w obszarze migracji</vt:lpstr>
      <vt:lpstr>Polityka UE w obszarze migracji</vt:lpstr>
      <vt:lpstr>Polityka UE w obszarze migracji</vt:lpstr>
      <vt:lpstr>Polityka UE w obszarze migracji</vt:lpstr>
      <vt:lpstr>Polityka UE w obszarze migracji</vt:lpstr>
      <vt:lpstr>Sytuacja migracyjna w UE</vt:lpstr>
      <vt:lpstr>Sytuacja migracyjna w UE</vt:lpstr>
      <vt:lpstr>Sytuacja migracyjna w UE</vt:lpstr>
      <vt:lpstr>Najwyższy poziom imigracji i emigracji  na 1000 mieszkańców</vt:lpstr>
      <vt:lpstr>Kryzys migracyjny i uchodźczy 2014+</vt:lpstr>
      <vt:lpstr>Kryzys migracyjny i uchodźczy 2014+</vt:lpstr>
      <vt:lpstr>Główne państwa pod względem liczby złożonych wniosków o ochronę</vt:lpstr>
      <vt:lpstr>Europejska Agenda Migracyjna</vt:lpstr>
      <vt:lpstr>Definicja integracji imigrantów </vt:lpstr>
      <vt:lpstr>Wymiary integracji </vt:lpstr>
      <vt:lpstr>Polityka integracyjna i działania integracyjne w dokumentach UE</vt:lpstr>
      <vt:lpstr>Polityka integracyjna i działania integracyjne w dokumentach UE</vt:lpstr>
      <vt:lpstr>Polityka integracyjna i działania integracyjne w dokumentach UE</vt:lpstr>
      <vt:lpstr>Polityka integracyjna i działania integracyjne w dokumentach UE</vt:lpstr>
      <vt:lpstr>Polityka integracyjna i działania integracyjne w dokumentach UE</vt:lpstr>
      <vt:lpstr>Unijne źródła finansowania integracji imigrantów</vt:lpstr>
      <vt:lpstr>Unijne źródła finansowania integracji imigrantów</vt:lpstr>
      <vt:lpstr>Unijne źródła finansowania integracji imigrantów</vt:lpstr>
      <vt:lpstr>Ćwiczenia </vt:lpstr>
      <vt:lpstr>Literatura</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Aleksandra Borowicz</dc:creator>
  <cp:lastModifiedBy>Lenovo</cp:lastModifiedBy>
  <cp:revision>112</cp:revision>
  <dcterms:created xsi:type="dcterms:W3CDTF">2013-10-29T09:24:33Z</dcterms:created>
  <dcterms:modified xsi:type="dcterms:W3CDTF">2018-07-30T07:34:42Z</dcterms:modified>
</cp:coreProperties>
</file>