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336" r:id="rId2"/>
    <p:sldId id="362" r:id="rId3"/>
    <p:sldId id="363" r:id="rId4"/>
    <p:sldId id="372" r:id="rId5"/>
    <p:sldId id="373" r:id="rId6"/>
    <p:sldId id="364" r:id="rId7"/>
    <p:sldId id="369" r:id="rId8"/>
    <p:sldId id="337" r:id="rId9"/>
    <p:sldId id="338" r:id="rId10"/>
    <p:sldId id="348" r:id="rId11"/>
    <p:sldId id="349" r:id="rId12"/>
    <p:sldId id="350" r:id="rId13"/>
    <p:sldId id="352" r:id="rId14"/>
    <p:sldId id="353" r:id="rId15"/>
    <p:sldId id="354" r:id="rId16"/>
    <p:sldId id="355" r:id="rId17"/>
    <p:sldId id="356" r:id="rId18"/>
    <p:sldId id="357" r:id="rId19"/>
    <p:sldId id="358" r:id="rId20"/>
    <p:sldId id="359" r:id="rId21"/>
    <p:sldId id="360" r:id="rId22"/>
    <p:sldId id="366" r:id="rId23"/>
    <p:sldId id="365" r:id="rId24"/>
    <p:sldId id="367" r:id="rId25"/>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0559" autoAdjust="0"/>
  </p:normalViewPr>
  <p:slideViewPr>
    <p:cSldViewPr>
      <p:cViewPr varScale="1">
        <p:scale>
          <a:sx n="77" d="100"/>
          <a:sy n="77" d="100"/>
        </p:scale>
        <p:origin x="102" y="192"/>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3C3BCFA-700D-42CB-B58A-95F6E6644B64}" type="datetimeFigureOut">
              <a:rPr lang="pl-PL"/>
              <a:pPr>
                <a:defRPr/>
              </a:pPr>
              <a:t>30.07.2018</a:t>
            </a:fld>
            <a:endParaRPr lang="pl-PL"/>
          </a:p>
        </p:txBody>
      </p:sp>
      <p:sp>
        <p:nvSpPr>
          <p:cNvPr id="4" name="Symbol zastępczy stopki 3">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pl-PL"/>
          </a:p>
        </p:txBody>
      </p:sp>
      <p:sp>
        <p:nvSpPr>
          <p:cNvPr id="5" name="Symbol zastępczy numeru slajdu 4">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2B3831C-9DE6-411C-BB83-809F9BF1A46C}" type="slidenum">
              <a:rPr lang="pl-PL" altLang="pl-PL"/>
              <a:pPr>
                <a:defRPr/>
              </a:pPr>
              <a:t>‹#›</a:t>
            </a:fld>
            <a:endParaRPr lang="pl-PL" altLang="pl-PL"/>
          </a:p>
        </p:txBody>
      </p:sp>
    </p:spTree>
    <p:extLst>
      <p:ext uri="{BB962C8B-B14F-4D97-AF65-F5344CB8AC3E}">
        <p14:creationId xmlns:p14="http://schemas.microsoft.com/office/powerpoint/2010/main" val="1729181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9D7C9666-F8DD-484C-9ED4-C9535F5C57A6}" type="datetimeFigureOut">
              <a:rPr lang="pl-PL"/>
              <a:pPr>
                <a:defRPr/>
              </a:pPr>
              <a:t>30.07.2018</a:t>
            </a:fld>
            <a:endParaRPr lang="pl-PL"/>
          </a:p>
        </p:txBody>
      </p:sp>
      <p:sp>
        <p:nvSpPr>
          <p:cNvPr id="4" name="Symbol zastępczy obrazu slajdu 3">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pl-PL"/>
          </a:p>
        </p:txBody>
      </p:sp>
      <p:sp>
        <p:nvSpPr>
          <p:cNvPr id="7" name="Symbol zastępczy numeru slajdu 6">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1CB65F1-8FDA-4885-BC02-8F3898E5A50B}" type="slidenum">
              <a:rPr lang="pl-PL" altLang="pl-PL"/>
              <a:pPr>
                <a:defRPr/>
              </a:pPr>
              <a:t>‹#›</a:t>
            </a:fld>
            <a:endParaRPr lang="pl-PL" altLang="pl-PL"/>
          </a:p>
        </p:txBody>
      </p:sp>
    </p:spTree>
    <p:extLst>
      <p:ext uri="{BB962C8B-B14F-4D97-AF65-F5344CB8AC3E}">
        <p14:creationId xmlns:p14="http://schemas.microsoft.com/office/powerpoint/2010/main" val="18755786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9458"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a:p>
        </p:txBody>
      </p:sp>
      <p:sp>
        <p:nvSpPr>
          <p:cNvPr id="19459" name="Symbol zastępczy numeru slajdu 3"/>
          <p:cNvSpPr>
            <a:spLocks noGrp="1"/>
          </p:cNvSpPr>
          <p:nvPr>
            <p:ph type="sldNum" sz="quarter" idx="5"/>
          </p:nvPr>
        </p:nvSpPr>
        <p:spPr bwMode="auto">
          <a:noFill/>
          <a:ln>
            <a:miter lim="800000"/>
            <a:headEnd/>
            <a:tailEnd/>
          </a:ln>
        </p:spPr>
        <p:txBody>
          <a:bodyPr/>
          <a:lstStyle/>
          <a:p>
            <a:fld id="{E6FBB78D-B1D9-48CC-A959-DD206EA7E718}" type="slidenum">
              <a:rPr lang="pl-PL" altLang="pl-PL" smtClean="0"/>
              <a:pPr/>
              <a:t>3</a:t>
            </a:fld>
            <a:endParaRPr lang="pl-PL" altLang="pl-PL"/>
          </a:p>
        </p:txBody>
      </p:sp>
    </p:spTree>
    <p:extLst>
      <p:ext uri="{BB962C8B-B14F-4D97-AF65-F5344CB8AC3E}">
        <p14:creationId xmlns:p14="http://schemas.microsoft.com/office/powerpoint/2010/main" val="35760420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image" Target="../media/image5.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pic>
        <p:nvPicPr>
          <p:cNvPr id="4" name="Picture 2" descr="C:\Documents and Settings\kaptutom\Desktop\PECSA\PECSA(1)\pecsa_m.png"/>
          <p:cNvPicPr>
            <a:picLocks noChangeAspect="1" noChangeArrowheads="1"/>
          </p:cNvPicPr>
          <p:nvPr userDrawn="1"/>
        </p:nvPicPr>
        <p:blipFill>
          <a:blip r:embed="rId2" cstate="print"/>
          <a:srcRect/>
          <a:stretch>
            <a:fillRect/>
          </a:stretch>
        </p:blipFill>
        <p:spPr bwMode="auto">
          <a:xfrm>
            <a:off x="544513" y="5775325"/>
            <a:ext cx="2874962" cy="838200"/>
          </a:xfrm>
          <a:prstGeom prst="rect">
            <a:avLst/>
          </a:prstGeom>
          <a:noFill/>
          <a:ln w="9525">
            <a:noFill/>
            <a:miter lim="800000"/>
            <a:headEnd/>
            <a:tailEnd/>
          </a:ln>
        </p:spPr>
      </p:pic>
      <p:pic>
        <p:nvPicPr>
          <p:cNvPr id="5" name="Picture 3"/>
          <p:cNvPicPr>
            <a:picLocks noChangeAspect="1" noChangeArrowheads="1"/>
          </p:cNvPicPr>
          <p:nvPr userDrawn="1"/>
        </p:nvPicPr>
        <p:blipFill>
          <a:blip r:embed="rId3" cstate="print"/>
          <a:srcRect l="21822" t="40375" r="37193" b="23174"/>
          <a:stretch>
            <a:fillRect/>
          </a:stretch>
        </p:blipFill>
        <p:spPr bwMode="auto">
          <a:xfrm>
            <a:off x="7215188" y="0"/>
            <a:ext cx="1928812" cy="1606550"/>
          </a:xfrm>
          <a:prstGeom prst="rect">
            <a:avLst/>
          </a:prstGeom>
          <a:noFill/>
          <a:ln w="9525">
            <a:noFill/>
            <a:miter lim="800000"/>
            <a:headEnd/>
            <a:tailEnd/>
          </a:ln>
        </p:spPr>
      </p:pic>
      <p:pic>
        <p:nvPicPr>
          <p:cNvPr id="6" name="Picture 2"/>
          <p:cNvPicPr>
            <a:picLocks noChangeAspect="1" noChangeArrowheads="1"/>
          </p:cNvPicPr>
          <p:nvPr userDrawn="1"/>
        </p:nvPicPr>
        <p:blipFill>
          <a:blip r:embed="rId4" cstate="print"/>
          <a:srcRect/>
          <a:stretch>
            <a:fillRect/>
          </a:stretch>
        </p:blipFill>
        <p:spPr bwMode="auto">
          <a:xfrm>
            <a:off x="0" y="0"/>
            <a:ext cx="2000250" cy="1501775"/>
          </a:xfrm>
          <a:prstGeom prst="rect">
            <a:avLst/>
          </a:prstGeom>
          <a:noFill/>
          <a:ln w="9525">
            <a:noFill/>
            <a:miter lim="800000"/>
            <a:headEnd/>
            <a:tailEnd/>
          </a:ln>
        </p:spPr>
      </p:pic>
      <p:pic>
        <p:nvPicPr>
          <p:cNvPr id="7" name="Picture 2" descr="C:\Users\kaptutom\Desktop\Projekty\AME2\AME2_logo.jpg"/>
          <p:cNvPicPr>
            <a:picLocks noChangeAspect="1" noChangeArrowheads="1"/>
          </p:cNvPicPr>
          <p:nvPr userDrawn="1"/>
        </p:nvPicPr>
        <p:blipFill>
          <a:blip r:embed="rId5" cstate="print"/>
          <a:srcRect/>
          <a:stretch>
            <a:fillRect/>
          </a:stretch>
        </p:blipFill>
        <p:spPr bwMode="auto">
          <a:xfrm>
            <a:off x="3214688" y="115888"/>
            <a:ext cx="2714625" cy="1131887"/>
          </a:xfrm>
          <a:prstGeom prst="rect">
            <a:avLst/>
          </a:prstGeom>
          <a:noFill/>
          <a:ln w="9525">
            <a:noFill/>
            <a:miter lim="800000"/>
            <a:headEnd/>
            <a:tailEnd/>
          </a:ln>
        </p:spPr>
      </p:pic>
      <p:grpSp>
        <p:nvGrpSpPr>
          <p:cNvPr id="8" name="Grupa 12"/>
          <p:cNvGrpSpPr>
            <a:grpSpLocks/>
          </p:cNvGrpSpPr>
          <p:nvPr userDrawn="1"/>
        </p:nvGrpSpPr>
        <p:grpSpPr bwMode="auto">
          <a:xfrm>
            <a:off x="5724525" y="5575300"/>
            <a:ext cx="3078163" cy="1238250"/>
            <a:chOff x="611560" y="5503464"/>
            <a:chExt cx="3077418" cy="1237904"/>
          </a:xfrm>
        </p:grpSpPr>
        <p:sp>
          <p:nvSpPr>
            <p:cNvPr id="9" name="Prostokąt 10">
              <a:extLst/>
            </p:cNvPr>
            <p:cNvSpPr>
              <a:spLocks noChangeArrowheads="1"/>
            </p:cNvSpPr>
            <p:nvPr userDrawn="1"/>
          </p:nvSpPr>
          <p:spPr bwMode="auto">
            <a:xfrm>
              <a:off x="817885" y="6371584"/>
              <a:ext cx="2664768" cy="369784"/>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pl-PL" sz="900" dirty="0"/>
                <a:t>Projekt jest współfinansowany przez Unię Europejską w ramach Programu Erasmus+</a:t>
              </a:r>
              <a:endParaRPr lang="pl-PL" altLang="pl-PL" sz="900" dirty="0">
                <a:solidFill>
                  <a:schemeClr val="tx1">
                    <a:lumMod val="65000"/>
                    <a:lumOff val="35000"/>
                  </a:schemeClr>
                </a:solidFill>
              </a:endParaRPr>
            </a:p>
          </p:txBody>
        </p:sp>
        <p:pic>
          <p:nvPicPr>
            <p:cNvPr id="10" name="Picture 4" descr="http://www.cewse.pl/sites/default/files/eu_flag-erasmus_vect_pos.png"/>
            <p:cNvPicPr>
              <a:picLocks noChangeAspect="1" noChangeArrowheads="1"/>
            </p:cNvPicPr>
            <p:nvPr userDrawn="1"/>
          </p:nvPicPr>
          <p:blipFill>
            <a:blip r:embed="rId6" cstate="print"/>
            <a:srcRect/>
            <a:stretch>
              <a:fillRect/>
            </a:stretch>
          </p:blipFill>
          <p:spPr bwMode="auto">
            <a:xfrm>
              <a:off x="611560" y="5503464"/>
              <a:ext cx="3077418" cy="877864"/>
            </a:xfrm>
            <a:prstGeom prst="rect">
              <a:avLst/>
            </a:prstGeom>
            <a:noFill/>
            <a:ln w="9525">
              <a:noFill/>
              <a:miter lim="800000"/>
              <a:headEnd/>
              <a:tailEnd/>
            </a:ln>
          </p:spPr>
        </p:pic>
      </p:grpSp>
      <p:sp>
        <p:nvSpPr>
          <p:cNvPr id="3" name="Podtytuł 2"/>
          <p:cNvSpPr>
            <a:spLocks noGrp="1"/>
          </p:cNvSpPr>
          <p:nvPr>
            <p:ph type="subTitle" idx="1"/>
          </p:nvPr>
        </p:nvSpPr>
        <p:spPr>
          <a:xfrm>
            <a:off x="1371600" y="2996952"/>
            <a:ext cx="6400800" cy="93610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pl-PL" dirty="0"/>
          </a:p>
        </p:txBody>
      </p:sp>
      <p:sp>
        <p:nvSpPr>
          <p:cNvPr id="31" name="Symbol zastępczy zawartości 28"/>
          <p:cNvSpPr>
            <a:spLocks noGrp="1"/>
          </p:cNvSpPr>
          <p:nvPr>
            <p:ph sz="quarter" idx="13"/>
          </p:nvPr>
        </p:nvSpPr>
        <p:spPr>
          <a:xfrm>
            <a:off x="2891988" y="4149080"/>
            <a:ext cx="3360024" cy="504056"/>
          </a:xfrm>
        </p:spPr>
        <p:txBody>
          <a:bodyPr anchorCtr="1"/>
          <a:lstStyle>
            <a:lvl1pPr marL="0" marR="0" indent="0" algn="ctr" defTabSz="914400" rtl="0" eaLnBrk="0" fontAlgn="base" latinLnBrk="0" hangingPunct="0">
              <a:lnSpc>
                <a:spcPct val="100000"/>
              </a:lnSpc>
              <a:spcBef>
                <a:spcPct val="20000"/>
              </a:spcBef>
              <a:spcAft>
                <a:spcPct val="0"/>
              </a:spcAft>
              <a:buClrTx/>
              <a:buSzTx/>
              <a:buFont typeface="Arial" charset="0"/>
              <a:buNone/>
              <a:tabLst/>
              <a:defRPr sz="1400" baseline="0"/>
            </a:lvl1pPr>
          </a:lstStyle>
          <a:p>
            <a:pPr lvl="0"/>
            <a:r>
              <a:rPr lang="pl-PL"/>
              <a:t>Kliknij, aby edytować style wzorca tekstu</a:t>
            </a:r>
          </a:p>
          <a:p>
            <a:pPr lvl="1"/>
            <a:r>
              <a:rPr lang="pl-PL"/>
              <a:t>Drugi poziom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p:cNvPr>
          <p:cNvSpPr>
            <a:spLocks noGrp="1"/>
          </p:cNvSpPr>
          <p:nvPr>
            <p:ph type="dt" sz="half" idx="10"/>
          </p:nvPr>
        </p:nvSpPr>
        <p:spPr/>
        <p:txBody>
          <a:bodyPr/>
          <a:lstStyle>
            <a:lvl1pPr>
              <a:defRPr/>
            </a:lvl1pPr>
          </a:lstStyle>
          <a:p>
            <a:pPr>
              <a:defRPr/>
            </a:pPr>
            <a:endParaRPr lang="pl-PL"/>
          </a:p>
        </p:txBody>
      </p:sp>
      <p:sp>
        <p:nvSpPr>
          <p:cNvPr id="5"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6" name="Symbol zastępczy numeru slajdu 5">
            <a:extLst/>
          </p:cNvPr>
          <p:cNvSpPr>
            <a:spLocks noGrp="1"/>
          </p:cNvSpPr>
          <p:nvPr>
            <p:ph type="sldNum" sz="quarter" idx="12"/>
          </p:nvPr>
        </p:nvSpPr>
        <p:spPr/>
        <p:txBody>
          <a:bodyPr/>
          <a:lstStyle>
            <a:lvl1pPr>
              <a:defRPr/>
            </a:lvl1pPr>
          </a:lstStyle>
          <a:p>
            <a:pPr>
              <a:defRPr/>
            </a:pPr>
            <a:fld id="{083925E8-D557-43BE-AC45-753BF84393B4}" type="slidenum">
              <a:rPr lang="pl-PL" altLang="pl-PL"/>
              <a:pPr>
                <a:defRPr/>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p:cNvPr>
          <p:cNvSpPr>
            <a:spLocks noGrp="1"/>
          </p:cNvSpPr>
          <p:nvPr>
            <p:ph type="dt" sz="half" idx="10"/>
          </p:nvPr>
        </p:nvSpPr>
        <p:spPr/>
        <p:txBody>
          <a:bodyPr/>
          <a:lstStyle>
            <a:lvl1pPr>
              <a:defRPr/>
            </a:lvl1pPr>
          </a:lstStyle>
          <a:p>
            <a:pPr>
              <a:defRPr/>
            </a:pPr>
            <a:endParaRPr lang="pl-PL"/>
          </a:p>
        </p:txBody>
      </p:sp>
      <p:sp>
        <p:nvSpPr>
          <p:cNvPr id="5"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6" name="Symbol zastępczy numeru slajdu 5">
            <a:extLst/>
          </p:cNvPr>
          <p:cNvSpPr>
            <a:spLocks noGrp="1"/>
          </p:cNvSpPr>
          <p:nvPr>
            <p:ph type="sldNum" sz="quarter" idx="12"/>
          </p:nvPr>
        </p:nvSpPr>
        <p:spPr/>
        <p:txBody>
          <a:bodyPr/>
          <a:lstStyle>
            <a:lvl1pPr>
              <a:defRPr/>
            </a:lvl1pPr>
          </a:lstStyle>
          <a:p>
            <a:pPr>
              <a:defRPr/>
            </a:pPr>
            <a:fld id="{D4B0F435-A946-42BB-8660-2AB20692559C}" type="slidenum">
              <a:rPr lang="pl-PL" altLang="pl-PL"/>
              <a:pPr>
                <a:defRPr/>
              </a:pPr>
              <a:t>‹#›</a:t>
            </a:fld>
            <a:endParaRPr lang="pl-PL" alt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a:t>Kliknij, aby edytować styl wzorca podtytułu</a:t>
            </a:r>
          </a:p>
        </p:txBody>
      </p:sp>
      <p:sp>
        <p:nvSpPr>
          <p:cNvPr id="4" name="Symbol zastępczy daty 3">
            <a:extLst/>
          </p:cNvPr>
          <p:cNvSpPr>
            <a:spLocks noGrp="1"/>
          </p:cNvSpPr>
          <p:nvPr>
            <p:ph type="dt" sz="half" idx="10"/>
          </p:nvPr>
        </p:nvSpPr>
        <p:spPr/>
        <p:txBody>
          <a:bodyPr/>
          <a:lstStyle>
            <a:lvl1pPr>
              <a:defRPr/>
            </a:lvl1pPr>
          </a:lstStyle>
          <a:p>
            <a:pPr>
              <a:defRPr/>
            </a:pPr>
            <a:endParaRPr lang="pl-PL"/>
          </a:p>
        </p:txBody>
      </p:sp>
      <p:sp>
        <p:nvSpPr>
          <p:cNvPr id="5" name="Symbol zastępczy stopki 4">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p:cNvPr>
          <p:cNvSpPr>
            <a:spLocks noGrp="1"/>
          </p:cNvSpPr>
          <p:nvPr>
            <p:ph type="sldNum" sz="quarter" idx="12"/>
          </p:nvPr>
        </p:nvSpPr>
        <p:spPr/>
        <p:txBody>
          <a:bodyPr/>
          <a:lstStyle>
            <a:lvl1pPr>
              <a:defRPr/>
            </a:lvl1pPr>
          </a:lstStyle>
          <a:p>
            <a:pPr>
              <a:defRPr/>
            </a:pPr>
            <a:fld id="{8A44DAE7-FBAD-4CFA-90EA-1844E66FD0F7}" type="slidenum">
              <a:rPr lang="pl-PL" altLang="pl-PL"/>
              <a:pPr>
                <a:defRPr/>
              </a:pPr>
              <a:t>‹#›</a:t>
            </a:fld>
            <a:endParaRPr lang="pl-PL" alt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p:cNvPr>
          <p:cNvSpPr>
            <a:spLocks noGrp="1"/>
          </p:cNvSpPr>
          <p:nvPr>
            <p:ph type="dt" sz="half" idx="10"/>
          </p:nvPr>
        </p:nvSpPr>
        <p:spPr/>
        <p:txBody>
          <a:bodyPr/>
          <a:lstStyle>
            <a:lvl1pPr>
              <a:defRPr/>
            </a:lvl1pPr>
          </a:lstStyle>
          <a:p>
            <a:pPr>
              <a:defRPr/>
            </a:pPr>
            <a:endParaRPr lang="pl-PL"/>
          </a:p>
        </p:txBody>
      </p:sp>
      <p:sp>
        <p:nvSpPr>
          <p:cNvPr id="5"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6" name="Symbol zastępczy numeru slajdu 5">
            <a:extLst/>
          </p:cNvPr>
          <p:cNvSpPr>
            <a:spLocks noGrp="1"/>
          </p:cNvSpPr>
          <p:nvPr>
            <p:ph type="sldNum" sz="quarter" idx="12"/>
          </p:nvPr>
        </p:nvSpPr>
        <p:spPr/>
        <p:txBody>
          <a:bodyPr/>
          <a:lstStyle>
            <a:lvl1pPr>
              <a:defRPr/>
            </a:lvl1pPr>
          </a:lstStyle>
          <a:p>
            <a:pPr>
              <a:defRPr/>
            </a:pPr>
            <a:fld id="{860B47FF-24D0-4012-A79B-64F25D5677A7}" type="slidenum">
              <a:rPr lang="pl-PL" altLang="pl-PL"/>
              <a:pPr>
                <a:defRPr/>
              </a:pPr>
              <a:t>‹#›</a:t>
            </a:fld>
            <a:endParaRPr lang="pl-PL" alt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a:extLst/>
          </p:cNvPr>
          <p:cNvSpPr>
            <a:spLocks noGrp="1"/>
          </p:cNvSpPr>
          <p:nvPr>
            <p:ph type="dt" sz="half" idx="10"/>
          </p:nvPr>
        </p:nvSpPr>
        <p:spPr/>
        <p:txBody>
          <a:bodyPr/>
          <a:lstStyle>
            <a:lvl1pPr>
              <a:defRPr/>
            </a:lvl1pPr>
          </a:lstStyle>
          <a:p>
            <a:pPr>
              <a:defRPr/>
            </a:pPr>
            <a:endParaRPr lang="pl-PL"/>
          </a:p>
        </p:txBody>
      </p:sp>
      <p:sp>
        <p:nvSpPr>
          <p:cNvPr id="6" name="Symbol zastępczy stopki 4">
            <a:extLst/>
          </p:cNvPr>
          <p:cNvSpPr>
            <a:spLocks noGrp="1"/>
          </p:cNvSpPr>
          <p:nvPr>
            <p:ph type="ftr" sz="quarter" idx="11"/>
          </p:nvPr>
        </p:nvSpPr>
        <p:spPr/>
        <p:txBody>
          <a:bodyPr/>
          <a:lstStyle>
            <a:lvl1pPr>
              <a:defRPr sz="1200"/>
            </a:lvl1pPr>
          </a:lstStyle>
          <a:p>
            <a:pPr>
              <a:defRPr/>
            </a:pPr>
            <a:r>
              <a:rPr lang="pl-PL"/>
              <a:t>tytuł prezentacji, autor</a:t>
            </a:r>
            <a:endParaRPr lang="pl-PL" dirty="0"/>
          </a:p>
        </p:txBody>
      </p:sp>
      <p:sp>
        <p:nvSpPr>
          <p:cNvPr id="7" name="Symbol zastępczy numeru slajdu 5">
            <a:extLst/>
          </p:cNvPr>
          <p:cNvSpPr>
            <a:spLocks noGrp="1"/>
          </p:cNvSpPr>
          <p:nvPr>
            <p:ph type="sldNum" sz="quarter" idx="12"/>
          </p:nvPr>
        </p:nvSpPr>
        <p:spPr/>
        <p:txBody>
          <a:bodyPr/>
          <a:lstStyle>
            <a:lvl1pPr>
              <a:defRPr/>
            </a:lvl1pPr>
          </a:lstStyle>
          <a:p>
            <a:pPr>
              <a:defRPr/>
            </a:pPr>
            <a:fld id="{1010941B-74E9-4BEC-B4F4-6719EAF4677B}" type="slidenum">
              <a:rPr lang="pl-PL" altLang="pl-PL"/>
              <a:pPr>
                <a:defRPr/>
              </a:pPr>
              <a:t>‹#›</a:t>
            </a:fld>
            <a:endParaRPr lang="pl-PL" alt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a:extLst/>
          </p:cNvPr>
          <p:cNvSpPr>
            <a:spLocks noGrp="1"/>
          </p:cNvSpPr>
          <p:nvPr>
            <p:ph type="dt" sz="half" idx="10"/>
          </p:nvPr>
        </p:nvSpPr>
        <p:spPr/>
        <p:txBody>
          <a:bodyPr/>
          <a:lstStyle>
            <a:lvl1pPr>
              <a:defRPr/>
            </a:lvl1pPr>
          </a:lstStyle>
          <a:p>
            <a:pPr>
              <a:defRPr/>
            </a:pPr>
            <a:endParaRPr lang="pl-PL"/>
          </a:p>
        </p:txBody>
      </p:sp>
      <p:sp>
        <p:nvSpPr>
          <p:cNvPr id="8" name="Symbol zastępczy stopki 4">
            <a:extLst/>
          </p:cNvPr>
          <p:cNvSpPr>
            <a:spLocks noGrp="1"/>
          </p:cNvSpPr>
          <p:nvPr>
            <p:ph type="ftr" sz="quarter" idx="11"/>
          </p:nvPr>
        </p:nvSpPr>
        <p:spPr/>
        <p:txBody>
          <a:bodyPr/>
          <a:lstStyle>
            <a:lvl1pPr>
              <a:defRPr sz="1200"/>
            </a:lvl1pPr>
          </a:lstStyle>
          <a:p>
            <a:pPr>
              <a:defRPr/>
            </a:pPr>
            <a:r>
              <a:rPr lang="pl-PL"/>
              <a:t>tytuł prezentacji, autor</a:t>
            </a:r>
            <a:endParaRPr lang="pl-PL" dirty="0"/>
          </a:p>
        </p:txBody>
      </p:sp>
      <p:sp>
        <p:nvSpPr>
          <p:cNvPr id="9" name="Symbol zastępczy numeru slajdu 5">
            <a:extLst/>
          </p:cNvPr>
          <p:cNvSpPr>
            <a:spLocks noGrp="1"/>
          </p:cNvSpPr>
          <p:nvPr>
            <p:ph type="sldNum" sz="quarter" idx="12"/>
          </p:nvPr>
        </p:nvSpPr>
        <p:spPr/>
        <p:txBody>
          <a:bodyPr/>
          <a:lstStyle>
            <a:lvl1pPr>
              <a:defRPr/>
            </a:lvl1pPr>
          </a:lstStyle>
          <a:p>
            <a:pPr>
              <a:defRPr/>
            </a:pPr>
            <a:fld id="{CCA3D543-95FA-4A08-9572-78E42A40691E}" type="slidenum">
              <a:rPr lang="pl-PL" altLang="pl-PL"/>
              <a:pPr>
                <a:defRPr/>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a:extLst/>
          </p:cNvPr>
          <p:cNvSpPr>
            <a:spLocks noGrp="1"/>
          </p:cNvSpPr>
          <p:nvPr>
            <p:ph type="dt" sz="half" idx="10"/>
          </p:nvPr>
        </p:nvSpPr>
        <p:spPr/>
        <p:txBody>
          <a:bodyPr/>
          <a:lstStyle>
            <a:lvl1pPr>
              <a:defRPr/>
            </a:lvl1pPr>
          </a:lstStyle>
          <a:p>
            <a:pPr>
              <a:defRPr/>
            </a:pPr>
            <a:endParaRPr lang="pl-PL"/>
          </a:p>
        </p:txBody>
      </p:sp>
      <p:sp>
        <p:nvSpPr>
          <p:cNvPr id="4"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5" name="Symbol zastępczy numeru slajdu 5">
            <a:extLst/>
          </p:cNvPr>
          <p:cNvSpPr>
            <a:spLocks noGrp="1"/>
          </p:cNvSpPr>
          <p:nvPr>
            <p:ph type="sldNum" sz="quarter" idx="12"/>
          </p:nvPr>
        </p:nvSpPr>
        <p:spPr/>
        <p:txBody>
          <a:bodyPr/>
          <a:lstStyle>
            <a:lvl1pPr>
              <a:defRPr/>
            </a:lvl1pPr>
          </a:lstStyle>
          <a:p>
            <a:pPr>
              <a:defRPr/>
            </a:pPr>
            <a:fld id="{C41277DD-0F7F-4AE7-B13C-43774424D6BA}" type="slidenum">
              <a:rPr lang="pl-PL" altLang="pl-PL"/>
              <a:pPr>
                <a:defRPr/>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pic>
        <p:nvPicPr>
          <p:cNvPr id="5" name="Picture 3"/>
          <p:cNvPicPr>
            <a:picLocks noChangeAspect="1" noChangeArrowheads="1"/>
          </p:cNvPicPr>
          <p:nvPr userDrawn="1"/>
        </p:nvPicPr>
        <p:blipFill>
          <a:blip r:embed="rId2" cstate="print"/>
          <a:srcRect l="21822" t="40375" r="37193" b="23174"/>
          <a:stretch>
            <a:fillRect/>
          </a:stretch>
        </p:blipFill>
        <p:spPr bwMode="auto">
          <a:xfrm>
            <a:off x="7215188" y="0"/>
            <a:ext cx="1928812" cy="1606550"/>
          </a:xfrm>
          <a:prstGeom prst="rect">
            <a:avLst/>
          </a:prstGeom>
          <a:noFill/>
          <a:ln w="9525">
            <a:noFill/>
            <a:miter lim="800000"/>
            <a:headEnd/>
            <a:tailEnd/>
          </a:ln>
        </p:spPr>
      </p:pic>
      <p:pic>
        <p:nvPicPr>
          <p:cNvPr id="6" name="Picture 2"/>
          <p:cNvPicPr>
            <a:picLocks noChangeAspect="1" noChangeArrowheads="1"/>
          </p:cNvPicPr>
          <p:nvPr userDrawn="1"/>
        </p:nvPicPr>
        <p:blipFill>
          <a:blip r:embed="rId3" cstate="print"/>
          <a:srcRect/>
          <a:stretch>
            <a:fillRect/>
          </a:stretch>
        </p:blipFill>
        <p:spPr bwMode="auto">
          <a:xfrm>
            <a:off x="0" y="0"/>
            <a:ext cx="2000250" cy="1501775"/>
          </a:xfrm>
          <a:prstGeom prst="rect">
            <a:avLst/>
          </a:prstGeom>
          <a:noFill/>
          <a:ln w="9525">
            <a:noFill/>
            <a:miter lim="800000"/>
            <a:headEnd/>
            <a:tailEnd/>
          </a:ln>
        </p:spPr>
      </p:pic>
      <p:sp>
        <p:nvSpPr>
          <p:cNvPr id="7" name="pole tekstowe 6">
            <a:extLst/>
          </p:cNvPr>
          <p:cNvSpPr txBox="1">
            <a:spLocks noChangeArrowheads="1"/>
          </p:cNvSpPr>
          <p:nvPr userDrawn="1"/>
        </p:nvSpPr>
        <p:spPr bwMode="auto">
          <a:xfrm>
            <a:off x="3563938" y="4941888"/>
            <a:ext cx="2016125" cy="368300"/>
          </a:xfrm>
          <a:prstGeom prst="rect">
            <a:avLst/>
          </a:prstGeom>
          <a:noFill/>
          <a:ln>
            <a:noFill/>
          </a:ln>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defRPr/>
            </a:pPr>
            <a:r>
              <a:rPr lang="pl-PL" altLang="pl-PL" dirty="0" err="1"/>
              <a:t>www.pecsa.edu.pl</a:t>
            </a:r>
            <a:endParaRPr lang="pl-PL" altLang="pl-PL" dirty="0"/>
          </a:p>
        </p:txBody>
      </p:sp>
      <p:pic>
        <p:nvPicPr>
          <p:cNvPr id="9" name="Picture 2" descr="C:\Users\kaptutom\Desktop\Projekty\AME2\AME2_logo.jpg"/>
          <p:cNvPicPr>
            <a:picLocks noChangeAspect="1" noChangeArrowheads="1"/>
          </p:cNvPicPr>
          <p:nvPr userDrawn="1"/>
        </p:nvPicPr>
        <p:blipFill>
          <a:blip r:embed="rId4" cstate="print"/>
          <a:srcRect/>
          <a:stretch>
            <a:fillRect/>
          </a:stretch>
        </p:blipFill>
        <p:spPr bwMode="auto">
          <a:xfrm>
            <a:off x="3214688" y="115888"/>
            <a:ext cx="2714625" cy="1131887"/>
          </a:xfrm>
          <a:prstGeom prst="rect">
            <a:avLst/>
          </a:prstGeom>
          <a:noFill/>
          <a:ln w="9525">
            <a:noFill/>
            <a:miter lim="800000"/>
            <a:headEnd/>
            <a:tailEnd/>
          </a:ln>
        </p:spPr>
      </p:pic>
      <p:pic>
        <p:nvPicPr>
          <p:cNvPr id="10" name="Picture 2" descr="C:\Documents and Settings\kaptutom\Desktop\PECSA\PECSA(1)\pecsa_m.png"/>
          <p:cNvPicPr>
            <a:picLocks noChangeAspect="1" noChangeArrowheads="1"/>
          </p:cNvPicPr>
          <p:nvPr userDrawn="1"/>
        </p:nvPicPr>
        <p:blipFill>
          <a:blip r:embed="rId5" cstate="print"/>
          <a:srcRect/>
          <a:stretch>
            <a:fillRect/>
          </a:stretch>
        </p:blipFill>
        <p:spPr bwMode="auto">
          <a:xfrm>
            <a:off x="544513" y="5775325"/>
            <a:ext cx="2874962" cy="838200"/>
          </a:xfrm>
          <a:prstGeom prst="rect">
            <a:avLst/>
          </a:prstGeom>
          <a:noFill/>
          <a:ln w="9525">
            <a:noFill/>
            <a:miter lim="800000"/>
            <a:headEnd/>
            <a:tailEnd/>
          </a:ln>
        </p:spPr>
      </p:pic>
      <p:grpSp>
        <p:nvGrpSpPr>
          <p:cNvPr id="11" name="Grupa 12"/>
          <p:cNvGrpSpPr>
            <a:grpSpLocks/>
          </p:cNvGrpSpPr>
          <p:nvPr userDrawn="1"/>
        </p:nvGrpSpPr>
        <p:grpSpPr bwMode="auto">
          <a:xfrm>
            <a:off x="5724525" y="5575300"/>
            <a:ext cx="3078163" cy="1238250"/>
            <a:chOff x="611560" y="5503464"/>
            <a:chExt cx="3077418" cy="1237904"/>
          </a:xfrm>
        </p:grpSpPr>
        <p:sp>
          <p:nvSpPr>
            <p:cNvPr id="12" name="Prostokąt 10">
              <a:extLst/>
            </p:cNvPr>
            <p:cNvSpPr>
              <a:spLocks noChangeArrowheads="1"/>
            </p:cNvSpPr>
            <p:nvPr userDrawn="1"/>
          </p:nvSpPr>
          <p:spPr bwMode="auto">
            <a:xfrm>
              <a:off x="817885" y="6371584"/>
              <a:ext cx="2664768" cy="369784"/>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pl-PL" sz="900" dirty="0"/>
                <a:t>Projekt jest współfinansowany przez Unię Europejską w ramach Programu Erasmus+</a:t>
              </a:r>
              <a:endParaRPr lang="pl-PL" altLang="pl-PL" sz="900" dirty="0">
                <a:solidFill>
                  <a:schemeClr val="tx1">
                    <a:lumMod val="65000"/>
                    <a:lumOff val="35000"/>
                  </a:schemeClr>
                </a:solidFill>
              </a:endParaRPr>
            </a:p>
          </p:txBody>
        </p:sp>
        <p:pic>
          <p:nvPicPr>
            <p:cNvPr id="13" name="Picture 4" descr="http://www.cewse.pl/sites/default/files/eu_flag-erasmus_vect_pos.png"/>
            <p:cNvPicPr>
              <a:picLocks noChangeAspect="1" noChangeArrowheads="1"/>
            </p:cNvPicPr>
            <p:nvPr userDrawn="1"/>
          </p:nvPicPr>
          <p:blipFill>
            <a:blip r:embed="rId6" cstate="print"/>
            <a:srcRect/>
            <a:stretch>
              <a:fillRect/>
            </a:stretch>
          </p:blipFill>
          <p:spPr bwMode="auto">
            <a:xfrm>
              <a:off x="611560" y="5503464"/>
              <a:ext cx="3077418" cy="877864"/>
            </a:xfrm>
            <a:prstGeom prst="rect">
              <a:avLst/>
            </a:prstGeom>
            <a:noFill/>
            <a:ln w="9525">
              <a:noFill/>
              <a:miter lim="800000"/>
              <a:headEnd/>
              <a:tailEnd/>
            </a:ln>
          </p:spPr>
        </p:pic>
      </p:grpSp>
      <p:sp>
        <p:nvSpPr>
          <p:cNvPr id="8" name="Podtytuł 2"/>
          <p:cNvSpPr>
            <a:spLocks noGrp="1"/>
          </p:cNvSpPr>
          <p:nvPr>
            <p:ph type="subTitle" idx="1"/>
          </p:nvPr>
        </p:nvSpPr>
        <p:spPr>
          <a:xfrm>
            <a:off x="1371600" y="2708920"/>
            <a:ext cx="6400800" cy="792088"/>
          </a:xfrm>
        </p:spPr>
        <p:txBody>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pl-PL" dirty="0"/>
          </a:p>
        </p:txBody>
      </p:sp>
      <p:sp>
        <p:nvSpPr>
          <p:cNvPr id="27" name="Symbol zastępczy zawartości 28"/>
          <p:cNvSpPr>
            <a:spLocks noGrp="1"/>
          </p:cNvSpPr>
          <p:nvPr>
            <p:ph sz="quarter" idx="12"/>
          </p:nvPr>
        </p:nvSpPr>
        <p:spPr>
          <a:xfrm>
            <a:off x="3495055" y="4365104"/>
            <a:ext cx="2153890" cy="432048"/>
          </a:xfrm>
        </p:spPr>
        <p:txBody>
          <a:bodyPr/>
          <a:lstStyle>
            <a:lvl1pPr marL="0" marR="0" indent="0" algn="ctr" defTabSz="914400" rtl="0" eaLnBrk="0" fontAlgn="base" latinLnBrk="0" hangingPunct="0">
              <a:lnSpc>
                <a:spcPct val="100000"/>
              </a:lnSpc>
              <a:spcBef>
                <a:spcPct val="20000"/>
              </a:spcBef>
              <a:spcAft>
                <a:spcPct val="0"/>
              </a:spcAft>
              <a:buClrTx/>
              <a:buSzTx/>
              <a:buFont typeface="Arial" charset="0"/>
              <a:buNone/>
              <a:tabLst/>
              <a:defRPr sz="1200" baseline="0"/>
            </a:lvl1pPr>
          </a:lstStyle>
          <a:p>
            <a:pPr lvl="0"/>
            <a:r>
              <a:rPr lang="pl-PL"/>
              <a:t>Kliknij, aby edytować style wzorca tekstu</a:t>
            </a:r>
          </a:p>
        </p:txBody>
      </p:sp>
      <p:sp>
        <p:nvSpPr>
          <p:cNvPr id="30" name="Symbol zastępczy zawartości 28"/>
          <p:cNvSpPr>
            <a:spLocks noGrp="1"/>
          </p:cNvSpPr>
          <p:nvPr>
            <p:ph sz="quarter" idx="13"/>
          </p:nvPr>
        </p:nvSpPr>
        <p:spPr>
          <a:xfrm>
            <a:off x="2891988" y="3645024"/>
            <a:ext cx="3360024" cy="504056"/>
          </a:xfrm>
        </p:spPr>
        <p:txBody>
          <a:bodyPr anchorCtr="1"/>
          <a:lstStyle>
            <a:lvl1pPr marL="0" marR="0" indent="0" algn="ctr" defTabSz="914400" rtl="0" eaLnBrk="0" fontAlgn="base" latinLnBrk="0" hangingPunct="0">
              <a:lnSpc>
                <a:spcPct val="100000"/>
              </a:lnSpc>
              <a:spcBef>
                <a:spcPct val="20000"/>
              </a:spcBef>
              <a:spcAft>
                <a:spcPct val="0"/>
              </a:spcAft>
              <a:buClrTx/>
              <a:buSzTx/>
              <a:buFont typeface="Arial" charset="0"/>
              <a:buNone/>
              <a:tabLst/>
              <a:defRPr sz="1400" baseline="0"/>
            </a:lvl1pPr>
            <a:lvl2pPr marL="457200" indent="0">
              <a:buNone/>
              <a:defRPr/>
            </a:lvl2pPr>
          </a:lstStyle>
          <a:p>
            <a:pPr lvl="0"/>
            <a:r>
              <a:rPr lang="pl-PL" dirty="0"/>
              <a:t>Kliknij, aby edytować style wzorca tekstu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a:extLst/>
          </p:cNvPr>
          <p:cNvSpPr>
            <a:spLocks noGrp="1"/>
          </p:cNvSpPr>
          <p:nvPr>
            <p:ph type="dt" sz="half" idx="10"/>
          </p:nvPr>
        </p:nvSpPr>
        <p:spPr/>
        <p:txBody>
          <a:bodyPr/>
          <a:lstStyle>
            <a:lvl1pPr>
              <a:defRPr/>
            </a:lvl1pPr>
          </a:lstStyle>
          <a:p>
            <a:pPr>
              <a:defRPr/>
            </a:pPr>
            <a:endParaRPr lang="pl-PL"/>
          </a:p>
        </p:txBody>
      </p:sp>
      <p:sp>
        <p:nvSpPr>
          <p:cNvPr id="3"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4" name="Symbol zastępczy numeru slajdu 5">
            <a:extLst/>
          </p:cNvPr>
          <p:cNvSpPr>
            <a:spLocks noGrp="1"/>
          </p:cNvSpPr>
          <p:nvPr>
            <p:ph type="sldNum" sz="quarter" idx="12"/>
          </p:nvPr>
        </p:nvSpPr>
        <p:spPr/>
        <p:txBody>
          <a:bodyPr/>
          <a:lstStyle>
            <a:lvl1pPr>
              <a:defRPr/>
            </a:lvl1pPr>
          </a:lstStyle>
          <a:p>
            <a:pPr>
              <a:defRPr/>
            </a:pPr>
            <a:fld id="{31CC1AB4-1C78-434B-A9CC-55BE6932B02A}" type="slidenum">
              <a:rPr lang="pl-PL" altLang="pl-PL"/>
              <a:pPr>
                <a:defRPr/>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p:cNvPr>
          <p:cNvSpPr>
            <a:spLocks noGrp="1"/>
          </p:cNvSpPr>
          <p:nvPr>
            <p:ph type="dt" sz="half" idx="10"/>
          </p:nvPr>
        </p:nvSpPr>
        <p:spPr/>
        <p:txBody>
          <a:bodyPr/>
          <a:lstStyle>
            <a:lvl1pPr>
              <a:defRPr/>
            </a:lvl1pPr>
          </a:lstStyle>
          <a:p>
            <a:pPr>
              <a:defRPr/>
            </a:pPr>
            <a:endParaRPr lang="pl-PL"/>
          </a:p>
        </p:txBody>
      </p:sp>
      <p:sp>
        <p:nvSpPr>
          <p:cNvPr id="6"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7" name="Symbol zastępczy numeru slajdu 5">
            <a:extLst/>
          </p:cNvPr>
          <p:cNvSpPr>
            <a:spLocks noGrp="1"/>
          </p:cNvSpPr>
          <p:nvPr>
            <p:ph type="sldNum" sz="quarter" idx="12"/>
          </p:nvPr>
        </p:nvSpPr>
        <p:spPr/>
        <p:txBody>
          <a:bodyPr/>
          <a:lstStyle>
            <a:lvl1pPr>
              <a:defRPr/>
            </a:lvl1pPr>
          </a:lstStyle>
          <a:p>
            <a:pPr>
              <a:defRPr/>
            </a:pPr>
            <a:fld id="{0ADEFD36-58E1-4006-B81E-65EE0990EC6E}" type="slidenum">
              <a:rPr lang="pl-PL" altLang="pl-PL"/>
              <a:pPr>
                <a:defRPr/>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p:cNvPr>
          <p:cNvSpPr>
            <a:spLocks noGrp="1"/>
          </p:cNvSpPr>
          <p:nvPr>
            <p:ph type="dt" sz="half" idx="10"/>
          </p:nvPr>
        </p:nvSpPr>
        <p:spPr/>
        <p:txBody>
          <a:bodyPr/>
          <a:lstStyle>
            <a:lvl1pPr>
              <a:defRPr/>
            </a:lvl1pPr>
          </a:lstStyle>
          <a:p>
            <a:pPr>
              <a:defRPr/>
            </a:pPr>
            <a:endParaRPr lang="pl-PL"/>
          </a:p>
        </p:txBody>
      </p:sp>
      <p:sp>
        <p:nvSpPr>
          <p:cNvPr id="6"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7" name="Symbol zastępczy numeru slajdu 5">
            <a:extLst/>
          </p:cNvPr>
          <p:cNvSpPr>
            <a:spLocks noGrp="1"/>
          </p:cNvSpPr>
          <p:nvPr>
            <p:ph type="sldNum" sz="quarter" idx="12"/>
          </p:nvPr>
        </p:nvSpPr>
        <p:spPr/>
        <p:txBody>
          <a:bodyPr/>
          <a:lstStyle>
            <a:lvl1pPr>
              <a:defRPr/>
            </a:lvl1pPr>
          </a:lstStyle>
          <a:p>
            <a:pPr>
              <a:defRPr/>
            </a:pPr>
            <a:fld id="{395DB7F5-1A47-4749-84E5-4C4B6DEED63F}" type="slidenum">
              <a:rPr lang="pl-PL" altLang="pl-PL"/>
              <a:pPr>
                <a:defRPr/>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4" cstate="print"/>
          <a:srcRect r="75000"/>
          <a:stretch>
            <a:fillRect/>
          </a:stretch>
        </p:blipFill>
        <p:spPr bwMode="auto">
          <a:xfrm>
            <a:off x="0" y="0"/>
            <a:ext cx="1928813" cy="1543050"/>
          </a:xfrm>
          <a:prstGeom prst="rect">
            <a:avLst/>
          </a:prstGeom>
          <a:noFill/>
          <a:ln w="9525">
            <a:noFill/>
            <a:miter lim="800000"/>
            <a:headEnd/>
            <a:tailEnd/>
          </a:ln>
        </p:spPr>
      </p:pic>
      <p:pic>
        <p:nvPicPr>
          <p:cNvPr id="1027" name="Picture 2"/>
          <p:cNvPicPr>
            <a:picLocks noChangeAspect="1" noChangeArrowheads="1"/>
          </p:cNvPicPr>
          <p:nvPr userDrawn="1"/>
        </p:nvPicPr>
        <p:blipFill>
          <a:blip r:embed="rId14" cstate="print"/>
          <a:srcRect l="75781"/>
          <a:stretch>
            <a:fillRect/>
          </a:stretch>
        </p:blipFill>
        <p:spPr bwMode="auto">
          <a:xfrm>
            <a:off x="7240588" y="0"/>
            <a:ext cx="1903412" cy="1571625"/>
          </a:xfrm>
          <a:prstGeom prst="rect">
            <a:avLst/>
          </a:prstGeom>
          <a:noFill/>
          <a:ln w="9525">
            <a:noFill/>
            <a:miter lim="800000"/>
            <a:headEnd/>
            <a:tailEnd/>
          </a:ln>
        </p:spPr>
      </p:pic>
      <p:sp>
        <p:nvSpPr>
          <p:cNvPr id="1028"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9"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5" name="Symbol zastępczy stopki 4">
            <a:extLst/>
          </p:cNvPr>
          <p:cNvSpPr>
            <a:spLocks noGrp="1"/>
          </p:cNvSpPr>
          <p:nvPr>
            <p:ph type="ftr" sz="quarter" idx="3"/>
          </p:nvPr>
        </p:nvSpPr>
        <p:spPr>
          <a:xfrm>
            <a:off x="2627313" y="6356350"/>
            <a:ext cx="3889375" cy="365125"/>
          </a:xfrm>
          <a:prstGeom prst="rect">
            <a:avLst/>
          </a:prstGeom>
        </p:spPr>
        <p:txBody>
          <a:bodyPr vert="horz" lIns="91440" tIns="45720" rIns="91440" bIns="45720" rtlCol="0" anchor="ctr"/>
          <a:lstStyle>
            <a:lvl1pPr algn="ctr" eaLnBrk="1" fontAlgn="auto" hangingPunct="1">
              <a:spcBef>
                <a:spcPts val="0"/>
              </a:spcBef>
              <a:spcAft>
                <a:spcPts val="0"/>
              </a:spcAft>
              <a:defRPr sz="1050">
                <a:solidFill>
                  <a:schemeClr val="tx1">
                    <a:tint val="75000"/>
                  </a:schemeClr>
                </a:solidFill>
                <a:latin typeface="+mn-lt"/>
              </a:defRPr>
            </a:lvl1pPr>
          </a:lstStyle>
          <a:p>
            <a:pPr>
              <a:defRPr/>
            </a:pPr>
            <a:r>
              <a:rPr lang="pl-PL"/>
              <a:t>tytuł prezentacji, autor</a:t>
            </a:r>
            <a:endParaRPr lang="pl-PL" dirty="0"/>
          </a:p>
        </p:txBody>
      </p:sp>
      <p:sp>
        <p:nvSpPr>
          <p:cNvPr id="6" name="Symbol zastępczy numeru slajdu 5">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r>
              <a:rPr lang="pl-PL" altLang="pl-PL"/>
              <a:t>Strona </a:t>
            </a:r>
            <a:fld id="{96972E27-74A4-4559-93E2-61DA33D589DB}" type="slidenum">
              <a:rPr lang="pl-PL" altLang="pl-PL"/>
              <a:pPr>
                <a:defRPr/>
              </a:pPr>
              <a:t>‹#›</a:t>
            </a:fld>
            <a:r>
              <a:rPr lang="pl-PL" altLang="pl-PL"/>
              <a:t> z </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a:extLst/>
          </p:cNvPr>
          <p:cNvSpPr>
            <a:spLocks noGrp="1"/>
          </p:cNvSpPr>
          <p:nvPr>
            <p:ph type="subTitle" idx="1"/>
          </p:nvPr>
        </p:nvSpPr>
        <p:spPr>
          <a:xfrm>
            <a:off x="1403648" y="2637556"/>
            <a:ext cx="6480720" cy="1512168"/>
          </a:xfrm>
        </p:spPr>
        <p:txBody>
          <a:bodyPr/>
          <a:lstStyle/>
          <a:p>
            <a:r>
              <a:rPr lang="pl-PL" dirty="0">
                <a:solidFill>
                  <a:srgbClr val="898989"/>
                </a:solidFill>
              </a:rPr>
              <a:t>JAK JEDNOCZYŁA SIĘ EUROPA </a:t>
            </a:r>
            <a:r>
              <a:rPr lang="pl-PL" dirty="0" smtClean="0">
                <a:solidFill>
                  <a:srgbClr val="898989"/>
                </a:solidFill>
              </a:rPr>
              <a:t>– GENEZA INTEGRACJI </a:t>
            </a:r>
            <a:r>
              <a:rPr lang="pl-PL" smtClean="0">
                <a:solidFill>
                  <a:srgbClr val="898989"/>
                </a:solidFill>
              </a:rPr>
              <a:t>EUROPEJSKIEJ</a:t>
            </a:r>
            <a:r>
              <a:rPr lang="pl-PL" b="1" smtClean="0">
                <a:solidFill>
                  <a:srgbClr val="898989"/>
                </a:solidFill>
              </a:rPr>
              <a:t> </a:t>
            </a:r>
            <a:br>
              <a:rPr lang="pl-PL" b="1" smtClean="0">
                <a:solidFill>
                  <a:srgbClr val="898989"/>
                </a:solidFill>
              </a:rPr>
            </a:br>
            <a:r>
              <a:rPr lang="pl-PL" smtClean="0">
                <a:solidFill>
                  <a:srgbClr val="898989"/>
                </a:solidFill>
              </a:rPr>
              <a:t>– </a:t>
            </a:r>
            <a:r>
              <a:rPr lang="pl-PL" b="1" smtClean="0">
                <a:solidFill>
                  <a:srgbClr val="898989"/>
                </a:solidFill>
              </a:rPr>
              <a:t> </a:t>
            </a:r>
            <a:r>
              <a:rPr lang="pl-PL" dirty="0" smtClean="0">
                <a:solidFill>
                  <a:srgbClr val="898989"/>
                </a:solidFill>
              </a:rPr>
              <a:t>konspekt </a:t>
            </a:r>
            <a:r>
              <a:rPr lang="pl-PL" dirty="0">
                <a:solidFill>
                  <a:srgbClr val="898989"/>
                </a:solidFill>
              </a:rPr>
              <a:t>zajęć      </a:t>
            </a:r>
          </a:p>
        </p:txBody>
      </p:sp>
      <p:sp>
        <p:nvSpPr>
          <p:cNvPr id="16386" name="Symbol zastępczy zawartości 2"/>
          <p:cNvSpPr>
            <a:spLocks noGrp="1"/>
          </p:cNvSpPr>
          <p:nvPr>
            <p:ph sz="quarter" idx="13"/>
          </p:nvPr>
        </p:nvSpPr>
        <p:spPr>
          <a:xfrm>
            <a:off x="2411760" y="4365748"/>
            <a:ext cx="4415880" cy="1223492"/>
          </a:xfrm>
        </p:spPr>
        <p:txBody>
          <a:bodyPr/>
          <a:lstStyle/>
          <a:p>
            <a:r>
              <a:rPr lang="pl-PL" altLang="pl-PL" dirty="0"/>
              <a:t>doc. dr Olga Barburska </a:t>
            </a:r>
          </a:p>
          <a:p>
            <a:r>
              <a:rPr lang="pl-PL" altLang="pl-PL" dirty="0"/>
              <a:t>Polskie Stowarzyszenie Badań Wspólnoty Europejskiej</a:t>
            </a:r>
          </a:p>
          <a:p>
            <a:r>
              <a:rPr lang="pl-PL" altLang="pl-PL" dirty="0"/>
              <a:t>Uniwersytet Warszawski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2"/>
          <p:cNvSpPr txBox="1">
            <a:spLocks noChangeArrowheads="1"/>
          </p:cNvSpPr>
          <p:nvPr/>
        </p:nvSpPr>
        <p:spPr bwMode="auto">
          <a:xfrm>
            <a:off x="439738" y="2291675"/>
            <a:ext cx="8353425" cy="3585597"/>
          </a:xfrm>
          <a:prstGeom prst="rect">
            <a:avLst/>
          </a:prstGeom>
          <a:noFill/>
          <a:ln w="9525">
            <a:noFill/>
            <a:miter lim="800000"/>
            <a:headEnd/>
            <a:tailEnd/>
          </a:ln>
        </p:spPr>
        <p:txBody>
          <a:bodyPr>
            <a:spAutoFit/>
          </a:bodyPr>
          <a:lstStyle/>
          <a:p>
            <a:pPr algn="ctr">
              <a:spcBef>
                <a:spcPct val="50000"/>
              </a:spcBef>
            </a:pPr>
            <a:r>
              <a:rPr lang="pl-PL" altLang="pl-PL" sz="2000" b="1" dirty="0"/>
              <a:t>Idea Europy</a:t>
            </a:r>
            <a:r>
              <a:rPr lang="pl-PL" altLang="pl-PL" sz="2000" dirty="0"/>
              <a:t> – koncepcja opierająca się na jedności całego kontynentu.</a:t>
            </a:r>
          </a:p>
          <a:p>
            <a:pPr algn="ctr">
              <a:spcBef>
                <a:spcPct val="50000"/>
              </a:spcBef>
            </a:pPr>
            <a:endParaRPr lang="pl-PL" altLang="pl-PL" sz="2000" b="1" dirty="0"/>
          </a:p>
          <a:p>
            <a:pPr algn="ctr">
              <a:spcBef>
                <a:spcPct val="50000"/>
              </a:spcBef>
            </a:pPr>
            <a:r>
              <a:rPr lang="pl-PL" altLang="pl-PL" sz="2000" b="1" dirty="0"/>
              <a:t>Integracja Europy</a:t>
            </a:r>
            <a:r>
              <a:rPr lang="pl-PL" altLang="pl-PL" sz="2000" dirty="0"/>
              <a:t> – konkretne pomysły oraz przedsięwzięcia zjednoczeniowe.</a:t>
            </a:r>
          </a:p>
          <a:p>
            <a:pPr>
              <a:spcBef>
                <a:spcPct val="50000"/>
              </a:spcBef>
            </a:pPr>
            <a:endParaRPr lang="pl-PL" altLang="pl-PL" sz="2000" dirty="0"/>
          </a:p>
          <a:p>
            <a:pPr>
              <a:spcBef>
                <a:spcPct val="50000"/>
              </a:spcBef>
            </a:pPr>
            <a:r>
              <a:rPr lang="pl-PL" altLang="pl-PL" sz="2000" dirty="0"/>
              <a:t>Aby podejmować próby faktycznego zjednoczenia kontynentu, najpierw musiał zostać zainicjowany oraz dokonywać się proces kształtowania się idei jedności Europy. Przed integrowaniem się Europa musiała się „narodzić” jako odrębny od innych byt, czyli musiała się ukształtować „idea Europy”.</a:t>
            </a:r>
          </a:p>
          <a:p>
            <a:pPr>
              <a:spcBef>
                <a:spcPct val="50000"/>
              </a:spcBef>
            </a:pPr>
            <a:endParaRPr lang="pl-PL" altLang="pl-PL" dirty="0"/>
          </a:p>
        </p:txBody>
      </p:sp>
      <p:sp>
        <p:nvSpPr>
          <p:cNvPr id="24578" name="Symbol zastępczy numeru slajdu 5"/>
          <p:cNvSpPr>
            <a:spLocks noGrp="1" noChangeArrowheads="1"/>
          </p:cNvSpPr>
          <p:nvPr>
            <p:ph type="sldNum" sz="quarter" idx="12"/>
          </p:nvPr>
        </p:nvSpPr>
        <p:spPr bwMode="auto">
          <a:xfrm>
            <a:off x="395288" y="6356350"/>
            <a:ext cx="8291512" cy="365125"/>
          </a:xfrm>
          <a:noFill/>
          <a:ln>
            <a:miter lim="800000"/>
            <a:headEnd/>
            <a:tailEnd/>
          </a:ln>
        </p:spPr>
        <p:txBody>
          <a:bodyPr/>
          <a:lstStyle/>
          <a:p>
            <a:pPr algn="ctr"/>
            <a:r>
              <a:rPr lang="pl-PL" altLang="pl-PL"/>
              <a:t>Jak jednoczyła się Europa – geneza integracji europejskiej </a:t>
            </a:r>
          </a:p>
          <a:p>
            <a:pPr algn="ctr"/>
            <a:r>
              <a:rPr lang="pl-PL" altLang="pl-PL"/>
              <a:t>Olga Barburska </a:t>
            </a:r>
          </a:p>
          <a:p>
            <a:fld id="{125AE108-63BA-456E-A9CB-3F00BC39C042}" type="slidenum">
              <a:rPr lang="pl-PL" altLang="pl-PL" smtClean="0"/>
              <a:pPr/>
              <a:t>10</a:t>
            </a:fld>
            <a:endParaRPr lang="pl-PL" altLang="pl-PL"/>
          </a:p>
        </p:txBody>
      </p:sp>
      <p:sp>
        <p:nvSpPr>
          <p:cNvPr id="24579" name="Text Box 5"/>
          <p:cNvSpPr txBox="1">
            <a:spLocks noChangeArrowheads="1"/>
          </p:cNvSpPr>
          <p:nvPr/>
        </p:nvSpPr>
        <p:spPr bwMode="auto">
          <a:xfrm>
            <a:off x="41275" y="416719"/>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24580" name="Text Box 6"/>
          <p:cNvSpPr txBox="1">
            <a:spLocks noChangeArrowheads="1"/>
          </p:cNvSpPr>
          <p:nvPr/>
        </p:nvSpPr>
        <p:spPr bwMode="auto">
          <a:xfrm>
            <a:off x="1547813" y="1484784"/>
            <a:ext cx="5976937" cy="523875"/>
          </a:xfrm>
          <a:prstGeom prst="rect">
            <a:avLst/>
          </a:prstGeom>
          <a:noFill/>
          <a:ln w="9525">
            <a:noFill/>
            <a:miter lim="800000"/>
            <a:headEnd/>
            <a:tailEnd/>
          </a:ln>
        </p:spPr>
        <p:txBody>
          <a:bodyPr>
            <a:spAutoFit/>
          </a:bodyPr>
          <a:lstStyle/>
          <a:p>
            <a:r>
              <a:rPr lang="pl-PL" altLang="pl-PL" sz="2800" dirty="0"/>
              <a:t>       Idea Europy </a:t>
            </a:r>
            <a:r>
              <a:rPr lang="pl-PL" altLang="pl-PL" sz="2800" dirty="0">
                <a:cs typeface="Arial" charset="0"/>
              </a:rPr>
              <a:t>≠ integracja Europy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ymbol zastępczy numeru slajdu 5"/>
          <p:cNvSpPr>
            <a:spLocks noGrp="1" noChangeArrowheads="1"/>
          </p:cNvSpPr>
          <p:nvPr>
            <p:ph type="sldNum" sz="quarter" idx="12"/>
          </p:nvPr>
        </p:nvSpPr>
        <p:spPr bwMode="auto">
          <a:xfrm>
            <a:off x="395288" y="6356350"/>
            <a:ext cx="8291512" cy="365125"/>
          </a:xfrm>
          <a:noFill/>
          <a:ln>
            <a:miter lim="800000"/>
            <a:headEnd/>
            <a:tailEnd/>
          </a:ln>
        </p:spPr>
        <p:txBody>
          <a:bodyPr/>
          <a:lstStyle/>
          <a:p>
            <a:pPr algn="ctr"/>
            <a:r>
              <a:rPr lang="pl-PL" altLang="pl-PL"/>
              <a:t>Jak jednoczyła się Europa – geneza integracji europejskiej</a:t>
            </a:r>
          </a:p>
          <a:p>
            <a:pPr algn="ctr"/>
            <a:r>
              <a:rPr lang="pl-PL" altLang="pl-PL"/>
              <a:t>Olga Barburska </a:t>
            </a:r>
          </a:p>
          <a:p>
            <a:fld id="{884C1687-C8F5-4A83-B0AB-7F5142C05DCD}" type="slidenum">
              <a:rPr lang="pl-PL" altLang="pl-PL" smtClean="0"/>
              <a:pPr/>
              <a:t>11</a:t>
            </a:fld>
            <a:endParaRPr lang="pl-PL" altLang="pl-PL"/>
          </a:p>
        </p:txBody>
      </p:sp>
      <p:sp>
        <p:nvSpPr>
          <p:cNvPr id="25602" name="Text Box 5"/>
          <p:cNvSpPr txBox="1">
            <a:spLocks noChangeArrowheads="1"/>
          </p:cNvSpPr>
          <p:nvPr/>
        </p:nvSpPr>
        <p:spPr bwMode="auto">
          <a:xfrm>
            <a:off x="0" y="560735"/>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25603" name="Text Box 6"/>
          <p:cNvSpPr txBox="1">
            <a:spLocks noChangeArrowheads="1"/>
          </p:cNvSpPr>
          <p:nvPr/>
        </p:nvSpPr>
        <p:spPr bwMode="auto">
          <a:xfrm>
            <a:off x="2051050" y="1628800"/>
            <a:ext cx="4895850" cy="523875"/>
          </a:xfrm>
          <a:prstGeom prst="rect">
            <a:avLst/>
          </a:prstGeom>
          <a:noFill/>
          <a:ln w="9525">
            <a:noFill/>
            <a:miter lim="800000"/>
            <a:headEnd/>
            <a:tailEnd/>
          </a:ln>
        </p:spPr>
        <p:txBody>
          <a:bodyPr>
            <a:spAutoFit/>
          </a:bodyPr>
          <a:lstStyle/>
          <a:p>
            <a:pPr algn="ctr"/>
            <a:r>
              <a:rPr lang="pl-PL" altLang="pl-PL" sz="2800" dirty="0"/>
              <a:t>Tożsamość europejska</a:t>
            </a:r>
            <a:endParaRPr lang="pl-PL" altLang="pl-PL" sz="2800" dirty="0">
              <a:cs typeface="Arial" charset="0"/>
            </a:endParaRPr>
          </a:p>
        </p:txBody>
      </p:sp>
      <p:sp>
        <p:nvSpPr>
          <p:cNvPr id="25604" name="Text Box 8"/>
          <p:cNvSpPr txBox="1">
            <a:spLocks noChangeArrowheads="1"/>
          </p:cNvSpPr>
          <p:nvPr/>
        </p:nvSpPr>
        <p:spPr bwMode="auto">
          <a:xfrm>
            <a:off x="1403350" y="2708275"/>
            <a:ext cx="6696075" cy="2554545"/>
          </a:xfrm>
          <a:prstGeom prst="rect">
            <a:avLst/>
          </a:prstGeom>
          <a:noFill/>
          <a:ln w="9525">
            <a:noFill/>
            <a:miter lim="800000"/>
            <a:headEnd/>
            <a:tailEnd/>
          </a:ln>
        </p:spPr>
        <p:txBody>
          <a:bodyPr>
            <a:spAutoFit/>
          </a:bodyPr>
          <a:lstStyle/>
          <a:p>
            <a:pPr algn="ctr">
              <a:spcBef>
                <a:spcPct val="50000"/>
              </a:spcBef>
            </a:pPr>
            <a:r>
              <a:rPr lang="pl-PL" altLang="pl-PL" sz="2000" b="1" dirty="0"/>
              <a:t>Tożsamość europejska</a:t>
            </a:r>
            <a:r>
              <a:rPr lang="pl-PL" altLang="pl-PL" sz="2000" dirty="0"/>
              <a:t> była podstawowym czynnikiem umożliwiającym narodziny „idei Europy”.</a:t>
            </a:r>
          </a:p>
          <a:p>
            <a:pPr>
              <a:spcBef>
                <a:spcPct val="50000"/>
              </a:spcBef>
            </a:pPr>
            <a:endParaRPr lang="pl-PL" altLang="pl-PL" sz="2000" dirty="0"/>
          </a:p>
          <a:p>
            <a:pPr algn="ctr">
              <a:spcBef>
                <a:spcPct val="50000"/>
              </a:spcBef>
            </a:pPr>
            <a:r>
              <a:rPr lang="pl-PL" altLang="pl-PL" sz="2000" b="1" dirty="0"/>
              <a:t>Czynniki konstytuujące</a:t>
            </a:r>
            <a:r>
              <a:rPr lang="pl-PL" altLang="pl-PL" sz="2000" dirty="0"/>
              <a:t> europejską tożsamość:</a:t>
            </a:r>
          </a:p>
          <a:p>
            <a:pPr>
              <a:spcBef>
                <a:spcPct val="50000"/>
              </a:spcBef>
            </a:pPr>
            <a:r>
              <a:rPr lang="pl-PL" altLang="pl-PL" sz="2000" dirty="0"/>
              <a:t>1. </a:t>
            </a:r>
            <a:r>
              <a:rPr lang="pl-PL" altLang="pl-PL" sz="2000" dirty="0" smtClean="0"/>
              <a:t>Wspólny </a:t>
            </a:r>
            <a:r>
              <a:rPr lang="pl-PL" altLang="pl-PL" sz="2000" dirty="0"/>
              <a:t>system wartości,</a:t>
            </a:r>
          </a:p>
          <a:p>
            <a:pPr>
              <a:spcBef>
                <a:spcPct val="50000"/>
              </a:spcBef>
            </a:pPr>
            <a:r>
              <a:rPr lang="pl-PL" altLang="pl-PL" sz="2000" dirty="0"/>
              <a:t>2. </a:t>
            </a:r>
            <a:r>
              <a:rPr lang="pl-PL" altLang="pl-PL" sz="2000" dirty="0" smtClean="0"/>
              <a:t>Poczucie </a:t>
            </a:r>
            <a:r>
              <a:rPr lang="pl-PL" altLang="pl-PL" sz="2000" dirty="0"/>
              <a:t>odrębności w stosunku do „innych”.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8"/>
          <p:cNvSpPr txBox="1">
            <a:spLocks noChangeArrowheads="1"/>
          </p:cNvSpPr>
          <p:nvPr/>
        </p:nvSpPr>
        <p:spPr bwMode="auto">
          <a:xfrm>
            <a:off x="395288" y="1988840"/>
            <a:ext cx="8353425" cy="3785652"/>
          </a:xfrm>
          <a:prstGeom prst="rect">
            <a:avLst/>
          </a:prstGeom>
          <a:noFill/>
          <a:ln w="9525">
            <a:noFill/>
            <a:miter lim="800000"/>
            <a:headEnd/>
            <a:tailEnd/>
          </a:ln>
        </p:spPr>
        <p:txBody>
          <a:bodyPr>
            <a:spAutoFit/>
          </a:bodyPr>
          <a:lstStyle/>
          <a:p>
            <a:r>
              <a:rPr lang="pl-PL" altLang="pl-PL" sz="2000" b="1" dirty="0"/>
              <a:t>Wspólny system wartości</a:t>
            </a:r>
            <a:r>
              <a:rPr lang="pl-PL" altLang="pl-PL" sz="2000" dirty="0"/>
              <a:t> przyjmowany i akceptowany przez większość mieszkańców kontynentu, kształtowany przez wspólnotę losów historycznych oraz opierający się na wszechstronnym dorobku kręgu cywilizacyjnego. Poszczególne epoki sukcesywnie wnosiły swój wkład w rozwój Europy pod względem gospodarczym, polityczno-prawnym, społecznym, filozoficzno-religijnym, kulturowym czy też naukowo-technicznym.</a:t>
            </a:r>
          </a:p>
          <a:p>
            <a:pPr algn="ctr"/>
            <a:endParaRPr lang="pl-PL" altLang="pl-PL" sz="2000" dirty="0"/>
          </a:p>
          <a:p>
            <a:pPr algn="ctr"/>
            <a:r>
              <a:rPr lang="pl-PL" altLang="pl-PL" sz="2000" dirty="0"/>
              <a:t>Czynniki ujednolicające życie społeczno-polityczne, m.in.:</a:t>
            </a:r>
          </a:p>
          <a:p>
            <a:r>
              <a:rPr lang="pl-PL" altLang="pl-PL" sz="2000" dirty="0"/>
              <a:t>- wpływy dorobku cywilizacji starożytności,</a:t>
            </a:r>
          </a:p>
          <a:p>
            <a:pPr>
              <a:buFontTx/>
              <a:buChar char="-"/>
            </a:pPr>
            <a:r>
              <a:rPr lang="pl-PL" altLang="pl-PL" sz="2000" dirty="0"/>
              <a:t> uniwersalizm zasad religii chrześcijańskiej,</a:t>
            </a:r>
          </a:p>
          <a:p>
            <a:pPr>
              <a:buFontTx/>
              <a:buChar char="-"/>
            </a:pPr>
            <a:r>
              <a:rPr lang="pl-PL" altLang="pl-PL" sz="2000" dirty="0"/>
              <a:t> używanie (przynajmniej przez elity) wspólnego języka,</a:t>
            </a:r>
          </a:p>
          <a:p>
            <a:r>
              <a:rPr lang="pl-PL" altLang="pl-PL" sz="2000" dirty="0"/>
              <a:t>- dyfuzja wzorców.</a:t>
            </a:r>
          </a:p>
        </p:txBody>
      </p:sp>
      <p:sp>
        <p:nvSpPr>
          <p:cNvPr id="26626" name="Symbol zastępczy numeru slajdu 5"/>
          <p:cNvSpPr>
            <a:spLocks noGrp="1" noChangeArrowheads="1"/>
          </p:cNvSpPr>
          <p:nvPr>
            <p:ph type="sldNum" sz="quarter" idx="12"/>
          </p:nvPr>
        </p:nvSpPr>
        <p:spPr bwMode="auto">
          <a:xfrm>
            <a:off x="468313" y="6356350"/>
            <a:ext cx="8218487" cy="365125"/>
          </a:xfrm>
          <a:noFill/>
          <a:ln>
            <a:miter lim="800000"/>
            <a:headEnd/>
            <a:tailEnd/>
          </a:ln>
        </p:spPr>
        <p:txBody>
          <a:bodyPr/>
          <a:lstStyle/>
          <a:p>
            <a:pPr algn="ctr"/>
            <a:r>
              <a:rPr lang="pl-PL" altLang="pl-PL"/>
              <a:t>Jak jednoczyła się Europa – geneza integracji europejskiej</a:t>
            </a:r>
          </a:p>
          <a:p>
            <a:pPr algn="ctr"/>
            <a:r>
              <a:rPr lang="pl-PL" altLang="pl-PL"/>
              <a:t>Olga Barburska</a:t>
            </a:r>
          </a:p>
          <a:p>
            <a:fld id="{37D1959C-3E9C-4505-992A-EF94A119E7EA}" type="slidenum">
              <a:rPr lang="pl-PL" altLang="pl-PL" smtClean="0"/>
              <a:pPr/>
              <a:t>12</a:t>
            </a:fld>
            <a:endParaRPr lang="pl-PL" altLang="pl-PL"/>
          </a:p>
        </p:txBody>
      </p:sp>
      <p:sp>
        <p:nvSpPr>
          <p:cNvPr id="26627" name="Text Box 5"/>
          <p:cNvSpPr txBox="1">
            <a:spLocks noChangeArrowheads="1"/>
          </p:cNvSpPr>
          <p:nvPr/>
        </p:nvSpPr>
        <p:spPr bwMode="auto">
          <a:xfrm>
            <a:off x="0" y="344711"/>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26628" name="Text Box 6"/>
          <p:cNvSpPr txBox="1">
            <a:spLocks noChangeArrowheads="1"/>
          </p:cNvSpPr>
          <p:nvPr/>
        </p:nvSpPr>
        <p:spPr bwMode="auto">
          <a:xfrm>
            <a:off x="1970088" y="1250529"/>
            <a:ext cx="4824412" cy="522287"/>
          </a:xfrm>
          <a:prstGeom prst="rect">
            <a:avLst/>
          </a:prstGeom>
          <a:noFill/>
          <a:ln w="9525">
            <a:noFill/>
            <a:miter lim="800000"/>
            <a:headEnd/>
            <a:tailEnd/>
          </a:ln>
        </p:spPr>
        <p:txBody>
          <a:bodyPr>
            <a:spAutoFit/>
          </a:bodyPr>
          <a:lstStyle/>
          <a:p>
            <a:pPr algn="ctr"/>
            <a:r>
              <a:rPr lang="pl-PL" altLang="pl-PL" sz="2800" dirty="0"/>
              <a:t>Tożsamość europejska</a:t>
            </a:r>
            <a:endParaRPr lang="pl-PL" altLang="pl-PL" sz="2800" dirty="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ymbol zastępczy numeru slajdu 5"/>
          <p:cNvSpPr>
            <a:spLocks noGrp="1" noChangeArrowheads="1"/>
          </p:cNvSpPr>
          <p:nvPr>
            <p:ph type="sldNum" sz="quarter" idx="12"/>
          </p:nvPr>
        </p:nvSpPr>
        <p:spPr bwMode="auto">
          <a:xfrm>
            <a:off x="484188" y="6356350"/>
            <a:ext cx="8202612" cy="365125"/>
          </a:xfrm>
          <a:noFill/>
          <a:ln>
            <a:miter lim="800000"/>
            <a:headEnd/>
            <a:tailEnd/>
          </a:ln>
        </p:spPr>
        <p:txBody>
          <a:bodyPr/>
          <a:lstStyle/>
          <a:p>
            <a:pPr algn="ctr"/>
            <a:r>
              <a:rPr lang="pl-PL" altLang="pl-PL"/>
              <a:t>Jak jednoczyła się Europa – geneza integracji europejskiej</a:t>
            </a:r>
          </a:p>
          <a:p>
            <a:pPr algn="ctr"/>
            <a:r>
              <a:rPr lang="pl-PL" altLang="pl-PL"/>
              <a:t>Olga Barburska</a:t>
            </a:r>
          </a:p>
          <a:p>
            <a:fld id="{F9A98708-1369-4B3F-8395-A4FE4EA64164}" type="slidenum">
              <a:rPr lang="pl-PL" altLang="pl-PL" smtClean="0"/>
              <a:pPr/>
              <a:t>13</a:t>
            </a:fld>
            <a:endParaRPr lang="pl-PL" altLang="pl-PL"/>
          </a:p>
        </p:txBody>
      </p:sp>
      <p:sp>
        <p:nvSpPr>
          <p:cNvPr id="27650" name="Text Box 5"/>
          <p:cNvSpPr txBox="1">
            <a:spLocks noChangeArrowheads="1"/>
          </p:cNvSpPr>
          <p:nvPr/>
        </p:nvSpPr>
        <p:spPr bwMode="auto">
          <a:xfrm>
            <a:off x="0" y="566738"/>
            <a:ext cx="9144000" cy="708025"/>
          </a:xfrm>
          <a:prstGeom prst="rect">
            <a:avLst/>
          </a:prstGeom>
          <a:noFill/>
          <a:ln w="9525">
            <a:noFill/>
            <a:miter lim="800000"/>
            <a:headEnd/>
            <a:tailEnd/>
          </a:ln>
        </p:spPr>
        <p:txBody>
          <a:bodyPr>
            <a:spAutoFit/>
          </a:bodyPr>
          <a:lstStyle/>
          <a:p>
            <a:pPr algn="ctr">
              <a:spcBef>
                <a:spcPct val="50000"/>
              </a:spcBef>
            </a:pPr>
            <a:r>
              <a:rPr lang="pl-PL" altLang="pl-PL" sz="4000"/>
              <a:t>Geneza integracji europejskiej</a:t>
            </a:r>
          </a:p>
        </p:txBody>
      </p:sp>
      <p:sp>
        <p:nvSpPr>
          <p:cNvPr id="27651" name="Text Box 6"/>
          <p:cNvSpPr txBox="1">
            <a:spLocks noChangeArrowheads="1"/>
          </p:cNvSpPr>
          <p:nvPr/>
        </p:nvSpPr>
        <p:spPr bwMode="auto">
          <a:xfrm>
            <a:off x="2482850" y="1680989"/>
            <a:ext cx="4248150" cy="523875"/>
          </a:xfrm>
          <a:prstGeom prst="rect">
            <a:avLst/>
          </a:prstGeom>
          <a:noFill/>
          <a:ln w="9525">
            <a:noFill/>
            <a:miter lim="800000"/>
            <a:headEnd/>
            <a:tailEnd/>
          </a:ln>
        </p:spPr>
        <p:txBody>
          <a:bodyPr>
            <a:spAutoFit/>
          </a:bodyPr>
          <a:lstStyle/>
          <a:p>
            <a:pPr algn="ctr"/>
            <a:r>
              <a:rPr lang="pl-PL" altLang="pl-PL" sz="2800" dirty="0"/>
              <a:t>Tożsamość europejska</a:t>
            </a:r>
            <a:endParaRPr lang="pl-PL" altLang="pl-PL" sz="2800" dirty="0">
              <a:cs typeface="Arial" charset="0"/>
            </a:endParaRPr>
          </a:p>
        </p:txBody>
      </p:sp>
      <p:sp>
        <p:nvSpPr>
          <p:cNvPr id="27652" name="Text Box 7"/>
          <p:cNvSpPr txBox="1">
            <a:spLocks noChangeArrowheads="1"/>
          </p:cNvSpPr>
          <p:nvPr/>
        </p:nvSpPr>
        <p:spPr bwMode="auto">
          <a:xfrm>
            <a:off x="755649" y="2636912"/>
            <a:ext cx="7561263" cy="2831544"/>
          </a:xfrm>
          <a:prstGeom prst="rect">
            <a:avLst/>
          </a:prstGeom>
          <a:noFill/>
          <a:ln w="9525">
            <a:noFill/>
            <a:miter lim="800000"/>
            <a:headEnd/>
            <a:tailEnd/>
          </a:ln>
        </p:spPr>
        <p:txBody>
          <a:bodyPr>
            <a:spAutoFit/>
          </a:bodyPr>
          <a:lstStyle/>
          <a:p>
            <a:r>
              <a:rPr lang="pl-PL" altLang="pl-PL" sz="2000" b="1" dirty="0"/>
              <a:t>Poczucie odrębności </a:t>
            </a:r>
            <a:r>
              <a:rPr lang="pl-PL" altLang="pl-PL" sz="2000" dirty="0"/>
              <a:t>w porównaniu z innymi, najczęściej sąsiadującymi obszarami, cywilizacjami czy społecznościami, opartymi na odrębnych, nieeuropejskich systemach wartości. Takie poczucie odrębności nie musiało oznaczać negowania, odrzucania czy wręcz zwalczania „innych”, gdyż jedną z cech cywilizacji europejskiej było szerokie korzystanie z dorobku innych kultur.</a:t>
            </a:r>
          </a:p>
          <a:p>
            <a:r>
              <a:rPr lang="pl-PL" altLang="pl-PL" sz="2000" dirty="0"/>
              <a:t>Kształtowanie się odrębności</a:t>
            </a:r>
            <a:r>
              <a:rPr lang="pl-PL" altLang="pl-PL" sz="2000" b="1" dirty="0"/>
              <a:t> </a:t>
            </a:r>
            <a:r>
              <a:rPr lang="pl-PL" altLang="pl-PL" sz="2000" dirty="0"/>
              <a:t>miało charakter procesu uświadamiania sobie różnic pomiędzy „nami” a „nimi”.</a:t>
            </a:r>
          </a:p>
          <a:p>
            <a:endParaRPr lang="pl-PL" alt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7"/>
          <p:cNvSpPr txBox="1">
            <a:spLocks noChangeArrowheads="1"/>
          </p:cNvSpPr>
          <p:nvPr/>
        </p:nvSpPr>
        <p:spPr bwMode="auto">
          <a:xfrm>
            <a:off x="1024037" y="1988840"/>
            <a:ext cx="6876032" cy="3785652"/>
          </a:xfrm>
          <a:prstGeom prst="rect">
            <a:avLst/>
          </a:prstGeom>
          <a:noFill/>
          <a:ln w="9525">
            <a:noFill/>
            <a:miter lim="800000"/>
            <a:headEnd/>
            <a:tailEnd/>
          </a:ln>
        </p:spPr>
        <p:txBody>
          <a:bodyPr wrap="square">
            <a:spAutoFit/>
          </a:bodyPr>
          <a:lstStyle/>
          <a:p>
            <a:r>
              <a:rPr lang="pl-PL" altLang="pl-PL" sz="2000" dirty="0"/>
              <a:t>Pod względem czysto geograficznym Europa jest subkontynentem, czy raczej stosunkowo niewielkim półwyspem Eurazji. Wschodnie granice wyznaczono arbitralnie wzdłuż Uralu </a:t>
            </a:r>
            <a:r>
              <a:rPr lang="pl-PL" altLang="pl-PL" sz="2000" dirty="0" smtClean="0"/>
              <a:t/>
            </a:r>
            <a:br>
              <a:rPr lang="pl-PL" altLang="pl-PL" sz="2000" dirty="0" smtClean="0"/>
            </a:br>
            <a:r>
              <a:rPr lang="pl-PL" altLang="pl-PL" sz="2000" dirty="0" smtClean="0"/>
              <a:t>i </a:t>
            </a:r>
            <a:r>
              <a:rPr lang="pl-PL" altLang="pl-PL" sz="2000" dirty="0"/>
              <a:t>Kaukazu dopiero w XVIII w., zaś granica na Bosforze ma również umowny charakter (przypadek Turcji).</a:t>
            </a:r>
          </a:p>
          <a:p>
            <a:r>
              <a:rPr lang="pl-PL" altLang="pl-PL" sz="2000" dirty="0"/>
              <a:t>Granice polityczne i kulturowe Europy na przestrzeni wieków przemieszczały się na północ: poczynając od cywilizacji antycznej, przez imperium rzymskie, zasięg religii chrześcijańskiej, aż po współczesną przynależność do struktur integracyjnych. </a:t>
            </a:r>
          </a:p>
          <a:p>
            <a:r>
              <a:rPr lang="pl-PL" altLang="pl-PL" sz="2000" dirty="0"/>
              <a:t>Dla wielu obecnie to właśnie Unia Europejska jest utożsamiana </a:t>
            </a:r>
            <a:r>
              <a:rPr lang="pl-PL" altLang="pl-PL" sz="2000" dirty="0" smtClean="0"/>
              <a:t/>
            </a:r>
            <a:br>
              <a:rPr lang="pl-PL" altLang="pl-PL" sz="2000" dirty="0" smtClean="0"/>
            </a:br>
            <a:r>
              <a:rPr lang="pl-PL" altLang="pl-PL" sz="2000" dirty="0" smtClean="0"/>
              <a:t>z </a:t>
            </a:r>
            <a:r>
              <a:rPr lang="pl-PL" altLang="pl-PL" sz="2000" dirty="0"/>
              <a:t>Europą.</a:t>
            </a:r>
          </a:p>
        </p:txBody>
      </p:sp>
      <p:sp>
        <p:nvSpPr>
          <p:cNvPr id="28674" name="Symbol zastępczy numeru slajdu 5"/>
          <p:cNvSpPr>
            <a:spLocks noGrp="1" noChangeArrowheads="1"/>
          </p:cNvSpPr>
          <p:nvPr>
            <p:ph type="sldNum" sz="quarter" idx="12"/>
          </p:nvPr>
        </p:nvSpPr>
        <p:spPr bwMode="auto">
          <a:xfrm>
            <a:off x="250825" y="6356350"/>
            <a:ext cx="8435975" cy="365125"/>
          </a:xfrm>
          <a:noFill/>
          <a:ln>
            <a:miter lim="800000"/>
            <a:headEnd/>
            <a:tailEnd/>
          </a:ln>
        </p:spPr>
        <p:txBody>
          <a:bodyPr/>
          <a:lstStyle/>
          <a:p>
            <a:pPr algn="ctr"/>
            <a:r>
              <a:rPr lang="pl-PL" altLang="pl-PL"/>
              <a:t>Jak jednoczyła się Europa – geneza integracji europejskiej</a:t>
            </a:r>
          </a:p>
          <a:p>
            <a:pPr algn="ctr"/>
            <a:r>
              <a:rPr lang="pl-PL" altLang="pl-PL"/>
              <a:t>Olga Barburska   </a:t>
            </a:r>
          </a:p>
          <a:p>
            <a:fld id="{C21574DD-8981-4E74-B593-FF9B9AED5C8C}" type="slidenum">
              <a:rPr lang="pl-PL" altLang="pl-PL" smtClean="0"/>
              <a:pPr/>
              <a:t>14</a:t>
            </a:fld>
            <a:endParaRPr lang="pl-PL" altLang="pl-PL"/>
          </a:p>
        </p:txBody>
      </p:sp>
      <p:sp>
        <p:nvSpPr>
          <p:cNvPr id="28675" name="Text Box 5"/>
          <p:cNvSpPr txBox="1">
            <a:spLocks noChangeArrowheads="1"/>
          </p:cNvSpPr>
          <p:nvPr/>
        </p:nvSpPr>
        <p:spPr bwMode="auto">
          <a:xfrm>
            <a:off x="-794" y="294460"/>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28676" name="Text Box 6"/>
          <p:cNvSpPr txBox="1">
            <a:spLocks noChangeArrowheads="1"/>
          </p:cNvSpPr>
          <p:nvPr/>
        </p:nvSpPr>
        <p:spPr bwMode="auto">
          <a:xfrm>
            <a:off x="3275012" y="1177588"/>
            <a:ext cx="2592387" cy="523220"/>
          </a:xfrm>
          <a:prstGeom prst="rect">
            <a:avLst/>
          </a:prstGeom>
          <a:noFill/>
          <a:ln w="9525">
            <a:noFill/>
            <a:miter lim="800000"/>
            <a:headEnd/>
            <a:tailEnd/>
          </a:ln>
        </p:spPr>
        <p:txBody>
          <a:bodyPr>
            <a:spAutoFit/>
          </a:bodyPr>
          <a:lstStyle/>
          <a:p>
            <a:pPr algn="ctr"/>
            <a:r>
              <a:rPr lang="pl-PL" altLang="pl-PL" sz="2800" dirty="0"/>
              <a:t>Granice Europy</a:t>
            </a:r>
            <a:endParaRPr lang="pl-PL" altLang="pl-PL" sz="2800" dirty="0">
              <a:cs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ymbol zastępczy numeru slajdu 5"/>
          <p:cNvSpPr>
            <a:spLocks noGrp="1" noChangeArrowheads="1"/>
          </p:cNvSpPr>
          <p:nvPr>
            <p:ph type="sldNum" sz="quarter" idx="12"/>
          </p:nvPr>
        </p:nvSpPr>
        <p:spPr bwMode="auto">
          <a:xfrm>
            <a:off x="414338" y="6356350"/>
            <a:ext cx="8272462" cy="365125"/>
          </a:xfrm>
          <a:noFill/>
          <a:ln>
            <a:miter lim="800000"/>
            <a:headEnd/>
            <a:tailEnd/>
          </a:ln>
        </p:spPr>
        <p:txBody>
          <a:bodyPr/>
          <a:lstStyle/>
          <a:p>
            <a:pPr algn="ctr"/>
            <a:r>
              <a:rPr lang="pl-PL" altLang="pl-PL"/>
              <a:t>Jak jednoczyła się Europa – geneza integracji europejskiej</a:t>
            </a:r>
          </a:p>
          <a:p>
            <a:pPr algn="ctr"/>
            <a:r>
              <a:rPr lang="pl-PL" altLang="pl-PL"/>
              <a:t>Olga Barburska </a:t>
            </a:r>
          </a:p>
          <a:p>
            <a:fld id="{76794488-3BAF-4A8C-A1C6-434A4C06564E}" type="slidenum">
              <a:rPr lang="pl-PL" altLang="pl-PL" smtClean="0"/>
              <a:pPr/>
              <a:t>15</a:t>
            </a:fld>
            <a:endParaRPr lang="pl-PL" altLang="pl-PL"/>
          </a:p>
        </p:txBody>
      </p:sp>
      <p:sp>
        <p:nvSpPr>
          <p:cNvPr id="29698" name="Text Box 5"/>
          <p:cNvSpPr txBox="1">
            <a:spLocks noChangeArrowheads="1"/>
          </p:cNvSpPr>
          <p:nvPr/>
        </p:nvSpPr>
        <p:spPr bwMode="auto">
          <a:xfrm>
            <a:off x="0" y="549275"/>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29699" name="Text Box 6"/>
          <p:cNvSpPr txBox="1">
            <a:spLocks noChangeArrowheads="1"/>
          </p:cNvSpPr>
          <p:nvPr/>
        </p:nvSpPr>
        <p:spPr bwMode="auto">
          <a:xfrm>
            <a:off x="1976438" y="1537628"/>
            <a:ext cx="4967287" cy="523220"/>
          </a:xfrm>
          <a:prstGeom prst="rect">
            <a:avLst/>
          </a:prstGeom>
          <a:noFill/>
          <a:ln w="9525">
            <a:noFill/>
            <a:miter lim="800000"/>
            <a:headEnd/>
            <a:tailEnd/>
          </a:ln>
        </p:spPr>
        <p:txBody>
          <a:bodyPr>
            <a:spAutoFit/>
          </a:bodyPr>
          <a:lstStyle/>
          <a:p>
            <a:pPr algn="ctr"/>
            <a:r>
              <a:rPr lang="pl-PL" altLang="pl-PL" sz="2800" dirty="0"/>
              <a:t>„Narodziny Europy”</a:t>
            </a:r>
            <a:endParaRPr lang="pl-PL" altLang="pl-PL" sz="2800" dirty="0">
              <a:cs typeface="Arial" charset="0"/>
            </a:endParaRPr>
          </a:p>
        </p:txBody>
      </p:sp>
      <p:sp>
        <p:nvSpPr>
          <p:cNvPr id="29700" name="Text Box 7"/>
          <p:cNvSpPr txBox="1">
            <a:spLocks noChangeArrowheads="1"/>
          </p:cNvSpPr>
          <p:nvPr/>
        </p:nvSpPr>
        <p:spPr bwMode="auto">
          <a:xfrm>
            <a:off x="827584" y="2492896"/>
            <a:ext cx="7560840" cy="2554545"/>
          </a:xfrm>
          <a:prstGeom prst="rect">
            <a:avLst/>
          </a:prstGeom>
          <a:noFill/>
          <a:ln w="9525">
            <a:noFill/>
            <a:miter lim="800000"/>
            <a:headEnd/>
            <a:tailEnd/>
          </a:ln>
        </p:spPr>
        <p:txBody>
          <a:bodyPr wrap="square">
            <a:spAutoFit/>
          </a:bodyPr>
          <a:lstStyle/>
          <a:p>
            <a:r>
              <a:rPr lang="pl-PL" altLang="pl-PL" sz="2000" dirty="0"/>
              <a:t>Geneza nazwy „Europa” pochodzi od starogreckiego mitu, co wskazuje na jej sięgającą antyku chronologię, ale również rodowód geograficzny </a:t>
            </a:r>
            <a:br>
              <a:rPr lang="pl-PL" altLang="pl-PL" sz="2000" dirty="0"/>
            </a:br>
            <a:r>
              <a:rPr lang="pl-PL" altLang="pl-PL" sz="2000" dirty="0"/>
              <a:t>i cywilizacyjno-kulturowy.</a:t>
            </a:r>
          </a:p>
          <a:p>
            <a:r>
              <a:rPr lang="pl-PL" altLang="pl-PL" sz="2000" dirty="0"/>
              <a:t>Pojęcie Europy jako odrębnego bytu tworzyło się w okresie między wojnami z Persją a epoką Aleksandra Wielkiego. W okresie tym ukształtował się podział: helleńska Europa kontra despotyczna Azja, </a:t>
            </a:r>
            <a:br>
              <a:rPr lang="pl-PL" altLang="pl-PL" sz="2000" dirty="0"/>
            </a:br>
            <a:r>
              <a:rPr lang="pl-PL" altLang="pl-PL" sz="2000" dirty="0"/>
              <a:t>a kolejnym etapem tworzenia tożsamości był konflikt: cywilizowany świat Rzymu kontra świat barbarzyńców (</a:t>
            </a:r>
            <a:r>
              <a:rPr lang="pl-PL" altLang="pl-PL" sz="2000" i="1" dirty="0" err="1"/>
              <a:t>barbaricum</a:t>
            </a:r>
            <a:r>
              <a:rPr lang="pl-PL" altLang="pl-PL" sz="20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7"/>
          <p:cNvSpPr txBox="1">
            <a:spLocks noChangeArrowheads="1"/>
          </p:cNvSpPr>
          <p:nvPr/>
        </p:nvSpPr>
        <p:spPr bwMode="auto">
          <a:xfrm>
            <a:off x="171450" y="1844675"/>
            <a:ext cx="8856663" cy="4246563"/>
          </a:xfrm>
          <a:prstGeom prst="rect">
            <a:avLst/>
          </a:prstGeom>
          <a:noFill/>
          <a:ln w="9525">
            <a:noFill/>
            <a:miter lim="800000"/>
            <a:headEnd/>
            <a:tailEnd/>
          </a:ln>
        </p:spPr>
        <p:txBody>
          <a:bodyPr>
            <a:spAutoFit/>
          </a:bodyPr>
          <a:lstStyle/>
          <a:p>
            <a:r>
              <a:rPr lang="pl-PL" altLang="pl-PL" dirty="0"/>
              <a:t>Chrześcijaństwo odegrało kluczową rolę spoiwa, które po raz pierwszy w dziejach jednocześnie:</a:t>
            </a:r>
          </a:p>
          <a:p>
            <a:pPr>
              <a:buFontTx/>
              <a:buChar char="-"/>
            </a:pPr>
            <a:r>
              <a:rPr lang="pl-PL" altLang="pl-PL" dirty="0"/>
              <a:t> umacniało „ideę Europy” w różnych jej aspektach,</a:t>
            </a:r>
          </a:p>
          <a:p>
            <a:pPr>
              <a:buFontTx/>
              <a:buChar char="-"/>
            </a:pPr>
            <a:r>
              <a:rPr lang="pl-PL" altLang="pl-PL" dirty="0"/>
              <a:t> inicjowało i pomagało realizować konkretne koncepcje integracyjne o charakterze ściśle europejskim.</a:t>
            </a:r>
          </a:p>
          <a:p>
            <a:r>
              <a:rPr lang="pl-PL" altLang="pl-PL" dirty="0"/>
              <a:t>Chrześcijaństwo dzięki stworzeniu własnego kanonu </a:t>
            </a:r>
            <a:r>
              <a:rPr lang="pl-PL" altLang="pl-PL" dirty="0" smtClean="0"/>
              <a:t>wiary </a:t>
            </a:r>
            <a:r>
              <a:rPr lang="pl-PL" altLang="pl-PL" dirty="0"/>
              <a:t>zdecydowanie odmiennego od wierzeń </a:t>
            </a:r>
            <a:r>
              <a:rPr lang="pl-PL" altLang="pl-PL" dirty="0" smtClean="0"/>
              <a:t>pogańskich </a:t>
            </a:r>
            <a:r>
              <a:rPr lang="pl-PL" altLang="pl-PL" dirty="0"/>
              <a:t>oraz kompleksowego systemu </a:t>
            </a:r>
            <a:r>
              <a:rPr lang="pl-PL" altLang="pl-PL" dirty="0" err="1"/>
              <a:t>zachowań</a:t>
            </a:r>
            <a:r>
              <a:rPr lang="pl-PL" altLang="pl-PL" dirty="0"/>
              <a:t> obowiązującego wszystkich jego wyznawców miało znaczący wpływ na europejską tożsamość. Prowadziło to do wytworzenia poczucia odrębności i podziału: cywilizowany świat chrześcijańskiej Europy kontra świat barbarzyńskich pogan. Zaowocowało to skojarzeniem, że chrześcijanin to mieszkaniec Europy i odwrotnie, że Europejczyk to chrześcijanin.</a:t>
            </a:r>
          </a:p>
          <a:p>
            <a:r>
              <a:rPr lang="pl-PL" altLang="pl-PL" dirty="0"/>
              <a:t>Kościół inicjował i realizował konkretne przedsięwzięcia integracyjne na bazie uniwersalizmu chrześcijańskiego, zmierzającego do objęcia Europy wspólnym porządkiem religijno-ideowym w ramach </a:t>
            </a:r>
            <a:r>
              <a:rPr lang="pl-PL" altLang="pl-PL" i="1" dirty="0"/>
              <a:t>imperium </a:t>
            </a:r>
            <a:r>
              <a:rPr lang="pl-PL" altLang="pl-PL" i="1" dirty="0" err="1"/>
              <a:t>christianum</a:t>
            </a:r>
            <a:r>
              <a:rPr lang="pl-PL" altLang="pl-PL" dirty="0"/>
              <a:t>, jak np. idea Świętego Cesarstwa Rzymskiego Narodu Niemieckiego.</a:t>
            </a:r>
          </a:p>
        </p:txBody>
      </p:sp>
      <p:sp>
        <p:nvSpPr>
          <p:cNvPr id="30722" name="Symbol zastępczy numeru slajdu 5"/>
          <p:cNvSpPr>
            <a:spLocks noGrp="1" noChangeArrowheads="1"/>
          </p:cNvSpPr>
          <p:nvPr>
            <p:ph type="sldNum" sz="quarter" idx="12"/>
          </p:nvPr>
        </p:nvSpPr>
        <p:spPr bwMode="auto">
          <a:xfrm>
            <a:off x="312738" y="6356350"/>
            <a:ext cx="8435975" cy="365125"/>
          </a:xfrm>
          <a:noFill/>
          <a:ln>
            <a:miter lim="800000"/>
            <a:headEnd/>
            <a:tailEnd/>
          </a:ln>
        </p:spPr>
        <p:txBody>
          <a:bodyPr/>
          <a:lstStyle/>
          <a:p>
            <a:pPr algn="ctr"/>
            <a:r>
              <a:rPr lang="pl-PL" altLang="pl-PL"/>
              <a:t>Jak jednoczyła się Europa – geneza integracji europejskiej </a:t>
            </a:r>
          </a:p>
          <a:p>
            <a:pPr algn="ctr"/>
            <a:r>
              <a:rPr lang="pl-PL" altLang="pl-PL"/>
              <a:t>Olga Barburska</a:t>
            </a:r>
          </a:p>
          <a:p>
            <a:fld id="{4F427401-D50B-4AB6-99F4-1FA6F42351BA}" type="slidenum">
              <a:rPr lang="pl-PL" altLang="pl-PL" smtClean="0"/>
              <a:pPr/>
              <a:t>16</a:t>
            </a:fld>
            <a:endParaRPr lang="pl-PL" altLang="pl-PL"/>
          </a:p>
        </p:txBody>
      </p:sp>
      <p:sp>
        <p:nvSpPr>
          <p:cNvPr id="30723" name="Text Box 5"/>
          <p:cNvSpPr txBox="1">
            <a:spLocks noChangeArrowheads="1"/>
          </p:cNvSpPr>
          <p:nvPr/>
        </p:nvSpPr>
        <p:spPr bwMode="auto">
          <a:xfrm>
            <a:off x="0" y="188640"/>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30724" name="Text Box 6"/>
          <p:cNvSpPr txBox="1">
            <a:spLocks noChangeArrowheads="1"/>
          </p:cNvSpPr>
          <p:nvPr/>
        </p:nvSpPr>
        <p:spPr bwMode="auto">
          <a:xfrm>
            <a:off x="2771800" y="1052736"/>
            <a:ext cx="3168650" cy="522288"/>
          </a:xfrm>
          <a:prstGeom prst="rect">
            <a:avLst/>
          </a:prstGeom>
          <a:noFill/>
          <a:ln w="9525">
            <a:noFill/>
            <a:miter lim="800000"/>
            <a:headEnd/>
            <a:tailEnd/>
          </a:ln>
        </p:spPr>
        <p:txBody>
          <a:bodyPr>
            <a:spAutoFit/>
          </a:bodyPr>
          <a:lstStyle/>
          <a:p>
            <a:r>
              <a:rPr lang="pl-PL" altLang="pl-PL" sz="2800" dirty="0"/>
              <a:t>Rola chrześcijaństwa</a:t>
            </a:r>
            <a:endParaRPr lang="pl-PL" altLang="pl-PL" sz="2800" dirty="0">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1"/>
          <p:cNvSpPr txBox="1">
            <a:spLocks noChangeArrowheads="1"/>
          </p:cNvSpPr>
          <p:nvPr/>
        </p:nvSpPr>
        <p:spPr bwMode="auto">
          <a:xfrm>
            <a:off x="466725" y="3630503"/>
            <a:ext cx="8137723" cy="2246769"/>
          </a:xfrm>
          <a:prstGeom prst="rect">
            <a:avLst/>
          </a:prstGeom>
          <a:noFill/>
          <a:ln w="9525">
            <a:noFill/>
            <a:miter lim="800000"/>
            <a:headEnd/>
            <a:tailEnd/>
          </a:ln>
        </p:spPr>
        <p:txBody>
          <a:bodyPr wrap="square">
            <a:spAutoFit/>
          </a:bodyPr>
          <a:lstStyle/>
          <a:p>
            <a:r>
              <a:rPr lang="pl-PL" altLang="pl-PL" sz="2000" dirty="0"/>
              <a:t>Średniowieczna Europa osiągnęła poziom jedności, do którego obecnie usilnie dążymy. Ówczesne elity stanowiły „republikę oświeconych”, czyli względnie homogeniczną społeczność posługującą się wspólnym językiem. Ponadto istniało coś na kształt współczesnych swobód przepływu osób, towarów, usług i kapitałów. Wynikało to w głównej mierze z braku formalnych barier na często umownych granicach oraz nieukształtowania się w pełni pojęcia narodowości.</a:t>
            </a:r>
          </a:p>
        </p:txBody>
      </p:sp>
      <p:sp>
        <p:nvSpPr>
          <p:cNvPr id="31746" name="Symbol zastępczy numeru slajdu 5"/>
          <p:cNvSpPr>
            <a:spLocks noGrp="1" noChangeArrowheads="1"/>
          </p:cNvSpPr>
          <p:nvPr>
            <p:ph type="sldNum" sz="quarter" idx="12"/>
          </p:nvPr>
        </p:nvSpPr>
        <p:spPr bwMode="auto">
          <a:xfrm>
            <a:off x="250825" y="6356350"/>
            <a:ext cx="8435975" cy="365125"/>
          </a:xfrm>
          <a:noFill/>
          <a:ln>
            <a:miter lim="800000"/>
            <a:headEnd/>
            <a:tailEnd/>
          </a:ln>
        </p:spPr>
        <p:txBody>
          <a:bodyPr/>
          <a:lstStyle/>
          <a:p>
            <a:pPr algn="ctr"/>
            <a:r>
              <a:rPr lang="pl-PL" altLang="pl-PL"/>
              <a:t>Jak jednoczyła się Europa – geneza integracji europejskiej</a:t>
            </a:r>
          </a:p>
          <a:p>
            <a:pPr algn="ctr"/>
            <a:r>
              <a:rPr lang="pl-PL" altLang="pl-PL"/>
              <a:t>Olga Barburska </a:t>
            </a:r>
          </a:p>
          <a:p>
            <a:fld id="{8C0E1374-52CA-41D4-8FB3-C1C79BD3FA72}" type="slidenum">
              <a:rPr lang="pl-PL" altLang="pl-PL" smtClean="0"/>
              <a:pPr/>
              <a:t>17</a:t>
            </a:fld>
            <a:endParaRPr lang="pl-PL" altLang="pl-PL"/>
          </a:p>
        </p:txBody>
      </p:sp>
      <p:sp>
        <p:nvSpPr>
          <p:cNvPr id="31747" name="Text Box 5"/>
          <p:cNvSpPr txBox="1">
            <a:spLocks noChangeArrowheads="1"/>
          </p:cNvSpPr>
          <p:nvPr/>
        </p:nvSpPr>
        <p:spPr bwMode="auto">
          <a:xfrm>
            <a:off x="-36414" y="488727"/>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31748" name="Text Box 6"/>
          <p:cNvSpPr txBox="1">
            <a:spLocks noChangeArrowheads="1"/>
          </p:cNvSpPr>
          <p:nvPr/>
        </p:nvSpPr>
        <p:spPr bwMode="auto">
          <a:xfrm>
            <a:off x="2339752" y="1321604"/>
            <a:ext cx="4248150" cy="523220"/>
          </a:xfrm>
          <a:prstGeom prst="rect">
            <a:avLst/>
          </a:prstGeom>
          <a:noFill/>
          <a:ln w="9525">
            <a:noFill/>
            <a:miter lim="800000"/>
            <a:headEnd/>
            <a:tailEnd/>
          </a:ln>
        </p:spPr>
        <p:txBody>
          <a:bodyPr>
            <a:spAutoFit/>
          </a:bodyPr>
          <a:lstStyle/>
          <a:p>
            <a:pPr algn="ctr"/>
            <a:r>
              <a:rPr lang="pl-PL" altLang="pl-PL" sz="2800" dirty="0"/>
              <a:t>„Narodziny Europy”</a:t>
            </a:r>
            <a:endParaRPr lang="pl-PL" altLang="pl-PL" sz="2800" dirty="0">
              <a:cs typeface="Arial" charset="0"/>
            </a:endParaRPr>
          </a:p>
        </p:txBody>
      </p:sp>
      <p:sp>
        <p:nvSpPr>
          <p:cNvPr id="31749" name="Text Box 7"/>
          <p:cNvSpPr txBox="1">
            <a:spLocks noChangeArrowheads="1"/>
          </p:cNvSpPr>
          <p:nvPr/>
        </p:nvSpPr>
        <p:spPr bwMode="auto">
          <a:xfrm>
            <a:off x="466725" y="2120900"/>
            <a:ext cx="8137723" cy="1323439"/>
          </a:xfrm>
          <a:prstGeom prst="rect">
            <a:avLst/>
          </a:prstGeom>
          <a:noFill/>
          <a:ln w="9525">
            <a:noFill/>
            <a:miter lim="800000"/>
            <a:headEnd/>
            <a:tailEnd/>
          </a:ln>
        </p:spPr>
        <p:txBody>
          <a:bodyPr wrap="square">
            <a:spAutoFit/>
          </a:bodyPr>
          <a:lstStyle/>
          <a:p>
            <a:r>
              <a:rPr lang="pl-PL" altLang="pl-PL" sz="2000" dirty="0"/>
              <a:t>Poczynając od X-XI w. już nie tylko elity europejskie, ale także społeczeństwa zaczęły sobie zdawać sprawę oraz odczuwać fakt realnego istnienia wspólnej, paneuropejskiej przestrzeni społecznej, kulturowej, gospodarczej czy nawet politycznej.</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7"/>
          <p:cNvSpPr txBox="1">
            <a:spLocks noChangeArrowheads="1"/>
          </p:cNvSpPr>
          <p:nvPr/>
        </p:nvSpPr>
        <p:spPr bwMode="auto">
          <a:xfrm>
            <a:off x="688710" y="2348880"/>
            <a:ext cx="7776863" cy="2862322"/>
          </a:xfrm>
          <a:prstGeom prst="rect">
            <a:avLst/>
          </a:prstGeom>
          <a:noFill/>
          <a:ln w="9525">
            <a:noFill/>
            <a:miter lim="800000"/>
            <a:headEnd/>
            <a:tailEnd/>
          </a:ln>
        </p:spPr>
        <p:txBody>
          <a:bodyPr wrap="square">
            <a:spAutoFit/>
          </a:bodyPr>
          <a:lstStyle/>
          <a:p>
            <a:r>
              <a:rPr lang="pl-PL" altLang="pl-PL" sz="2000" dirty="0"/>
              <a:t>Narodziny Europy nie były zjawiskiem jednostkowym, </a:t>
            </a:r>
            <a:r>
              <a:rPr lang="pl-PL" altLang="pl-PL" sz="2000" dirty="0" smtClean="0"/>
              <a:t/>
            </a:r>
            <a:br>
              <a:rPr lang="pl-PL" altLang="pl-PL" sz="2000" dirty="0" smtClean="0"/>
            </a:br>
            <a:r>
              <a:rPr lang="pl-PL" altLang="pl-PL" sz="2000" dirty="0" smtClean="0"/>
              <a:t>ale </a:t>
            </a:r>
            <a:r>
              <a:rPr lang="pl-PL" altLang="pl-PL" sz="2000" dirty="0"/>
              <a:t>skomplikowanym i długotrwałym procesem, który doprowadził </a:t>
            </a:r>
            <a:r>
              <a:rPr lang="pl-PL" altLang="pl-PL" sz="2000" dirty="0" smtClean="0"/>
              <a:t/>
            </a:r>
            <a:br>
              <a:rPr lang="pl-PL" altLang="pl-PL" sz="2000" dirty="0" smtClean="0"/>
            </a:br>
            <a:r>
              <a:rPr lang="pl-PL" altLang="pl-PL" sz="2000" dirty="0" smtClean="0"/>
              <a:t>do </a:t>
            </a:r>
            <a:r>
              <a:rPr lang="pl-PL" altLang="pl-PL" sz="2000" dirty="0"/>
              <a:t>powstania relatywnie spójnej wspólnoty kulturalno-religijnej oraz odrębnego bytu o charakterze ideologiczno-politycznym.</a:t>
            </a:r>
          </a:p>
          <a:p>
            <a:r>
              <a:rPr lang="pl-PL" altLang="pl-PL" sz="2000" dirty="0"/>
              <a:t>Projekty integracyjne na szerszą skalę pojawiają się jako odpowiedź na zachodzące od ok. XIV w. procesy odśrodkowe, co oznacza, że aby zacząć się jednoczyć, Europejczycy musieli przedtem się podzielić w sferze ideowo-politycznej (podziały w ramach chrześcijaństwa) i gospodarczej (rola gospodarki morskiej). </a:t>
            </a:r>
          </a:p>
        </p:txBody>
      </p:sp>
      <p:sp>
        <p:nvSpPr>
          <p:cNvPr id="32770" name="Symbol zastępczy numeru slajdu 5"/>
          <p:cNvSpPr>
            <a:spLocks noGrp="1" noChangeArrowheads="1"/>
          </p:cNvSpPr>
          <p:nvPr>
            <p:ph type="sldNum" sz="quarter" idx="12"/>
          </p:nvPr>
        </p:nvSpPr>
        <p:spPr bwMode="auto">
          <a:xfrm>
            <a:off x="323850" y="6356350"/>
            <a:ext cx="8362950" cy="365125"/>
          </a:xfrm>
          <a:noFill/>
          <a:ln>
            <a:miter lim="800000"/>
            <a:headEnd/>
            <a:tailEnd/>
          </a:ln>
        </p:spPr>
        <p:txBody>
          <a:bodyPr/>
          <a:lstStyle/>
          <a:p>
            <a:pPr algn="ctr"/>
            <a:r>
              <a:rPr lang="pl-PL" altLang="pl-PL"/>
              <a:t>Jak jednoczyła się Europa – geneza integracji europejskiej</a:t>
            </a:r>
          </a:p>
          <a:p>
            <a:pPr algn="ctr"/>
            <a:r>
              <a:rPr lang="pl-PL" altLang="pl-PL"/>
              <a:t>Olga Barburska</a:t>
            </a:r>
          </a:p>
          <a:p>
            <a:fld id="{47099E63-3ABB-4C25-9047-928F8E5C29DF}" type="slidenum">
              <a:rPr lang="pl-PL" altLang="pl-PL" smtClean="0"/>
              <a:pPr/>
              <a:t>18</a:t>
            </a:fld>
            <a:endParaRPr lang="pl-PL" altLang="pl-PL"/>
          </a:p>
        </p:txBody>
      </p:sp>
      <p:sp>
        <p:nvSpPr>
          <p:cNvPr id="32771" name="Text Box 5"/>
          <p:cNvSpPr txBox="1">
            <a:spLocks noChangeArrowheads="1"/>
          </p:cNvSpPr>
          <p:nvPr/>
        </p:nvSpPr>
        <p:spPr bwMode="auto">
          <a:xfrm>
            <a:off x="5142" y="332656"/>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32772" name="Text Box 6"/>
          <p:cNvSpPr txBox="1">
            <a:spLocks noChangeArrowheads="1"/>
          </p:cNvSpPr>
          <p:nvPr/>
        </p:nvSpPr>
        <p:spPr bwMode="auto">
          <a:xfrm>
            <a:off x="1835150" y="1410060"/>
            <a:ext cx="5113338" cy="523220"/>
          </a:xfrm>
          <a:prstGeom prst="rect">
            <a:avLst/>
          </a:prstGeom>
          <a:noFill/>
          <a:ln w="9525">
            <a:noFill/>
            <a:miter lim="800000"/>
            <a:headEnd/>
            <a:tailEnd/>
          </a:ln>
        </p:spPr>
        <p:txBody>
          <a:bodyPr>
            <a:spAutoFit/>
          </a:bodyPr>
          <a:lstStyle/>
          <a:p>
            <a:pPr algn="ctr"/>
            <a:r>
              <a:rPr lang="pl-PL" altLang="pl-PL" sz="2800" dirty="0"/>
              <a:t>„Narodziny Europy”</a:t>
            </a:r>
            <a:endParaRPr lang="pl-PL" altLang="pl-PL" sz="2800" dirty="0">
              <a:cs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7"/>
          <p:cNvSpPr txBox="1">
            <a:spLocks noChangeArrowheads="1"/>
          </p:cNvSpPr>
          <p:nvPr/>
        </p:nvSpPr>
        <p:spPr bwMode="auto">
          <a:xfrm>
            <a:off x="287338" y="1988840"/>
            <a:ext cx="8569325" cy="3785652"/>
          </a:xfrm>
          <a:prstGeom prst="rect">
            <a:avLst/>
          </a:prstGeom>
          <a:noFill/>
          <a:ln w="9525">
            <a:noFill/>
            <a:miter lim="800000"/>
            <a:headEnd/>
            <a:tailEnd/>
          </a:ln>
        </p:spPr>
        <p:txBody>
          <a:bodyPr>
            <a:spAutoFit/>
          </a:bodyPr>
          <a:lstStyle/>
          <a:p>
            <a:r>
              <a:rPr lang="pl-PL" altLang="pl-PL" sz="2000" dirty="0"/>
              <a:t>Współczesna integracja europejska charakteryzuje się specyficznymi cechami:</a:t>
            </a:r>
          </a:p>
          <a:p>
            <a:pPr>
              <a:buFontTx/>
              <a:buChar char="-"/>
            </a:pPr>
            <a:r>
              <a:rPr lang="pl-PL" altLang="pl-PL" sz="2000" dirty="0"/>
              <a:t> wyjątkowa unikatowość (UE jest jedynym w dziejach ludzkości tak dalece zintegrowanym ugrupowaniem międzynarodowym),</a:t>
            </a:r>
          </a:p>
          <a:p>
            <a:pPr>
              <a:buFontTx/>
              <a:buChar char="-"/>
            </a:pPr>
            <a:r>
              <a:rPr lang="pl-PL" altLang="pl-PL" sz="2000" dirty="0"/>
              <a:t> ogromna złożoność (głębia i skala integracji objęła praktycznie wszystkie sfery życia),</a:t>
            </a:r>
          </a:p>
          <a:p>
            <a:pPr>
              <a:buFontTx/>
              <a:buChar char="-"/>
            </a:pPr>
            <a:r>
              <a:rPr lang="pl-PL" altLang="pl-PL" sz="2000" dirty="0"/>
              <a:t> wysoka efektywność (potężny potencjał mierzony wskaźnikami geopolitycznymi i ekonomicznymi pozwala Unii odgrywać różnorakie role międzynarodowe, jak np. promotora demokracji),</a:t>
            </a:r>
          </a:p>
          <a:p>
            <a:pPr>
              <a:buFontTx/>
              <a:buChar char="-"/>
            </a:pPr>
            <a:r>
              <a:rPr lang="pl-PL" altLang="pl-PL" sz="2000" dirty="0"/>
              <a:t> nieokreśloność jej fenomenu (jest to proces, struktura </a:t>
            </a:r>
            <a:r>
              <a:rPr lang="pl-PL" altLang="pl-PL" sz="2000" i="1" dirty="0"/>
              <a:t>in </a:t>
            </a:r>
            <a:r>
              <a:rPr lang="pl-PL" altLang="pl-PL" sz="2000" i="1" dirty="0" err="1"/>
              <a:t>statu</a:t>
            </a:r>
            <a:r>
              <a:rPr lang="pl-PL" altLang="pl-PL" sz="2000" i="1" dirty="0"/>
              <a:t> </a:t>
            </a:r>
            <a:r>
              <a:rPr lang="pl-PL" altLang="pl-PL" sz="2000" i="1" dirty="0" err="1"/>
              <a:t>nascendi</a:t>
            </a:r>
            <a:r>
              <a:rPr lang="pl-PL" altLang="pl-PL" sz="2000" dirty="0"/>
              <a:t>: „Unia jako podmiot politycznie niezidentyfikowany”),</a:t>
            </a:r>
          </a:p>
          <a:p>
            <a:pPr>
              <a:buFontTx/>
              <a:buChar char="-"/>
            </a:pPr>
            <a:r>
              <a:rPr lang="pl-PL" altLang="pl-PL" sz="2000" dirty="0"/>
              <a:t> niejednorodność strukturalna (kategoria zbiorcza obejmująca właściwe struktury unijne oraz państwa członkowskie).</a:t>
            </a:r>
          </a:p>
        </p:txBody>
      </p:sp>
      <p:sp>
        <p:nvSpPr>
          <p:cNvPr id="33794" name="Symbol zastępczy numeru slajdu 5"/>
          <p:cNvSpPr>
            <a:spLocks noGrp="1" noChangeArrowheads="1"/>
          </p:cNvSpPr>
          <p:nvPr>
            <p:ph type="sldNum" sz="quarter" idx="12"/>
          </p:nvPr>
        </p:nvSpPr>
        <p:spPr bwMode="auto">
          <a:xfrm>
            <a:off x="385763" y="6356350"/>
            <a:ext cx="8362950" cy="365125"/>
          </a:xfrm>
          <a:noFill/>
          <a:ln>
            <a:miter lim="800000"/>
            <a:headEnd/>
            <a:tailEnd/>
          </a:ln>
        </p:spPr>
        <p:txBody>
          <a:bodyPr/>
          <a:lstStyle/>
          <a:p>
            <a:pPr algn="ctr"/>
            <a:r>
              <a:rPr lang="pl-PL" altLang="pl-PL"/>
              <a:t>Jak jednoczyła się Europa – geneza integracji europejskiej</a:t>
            </a:r>
          </a:p>
          <a:p>
            <a:pPr algn="ctr"/>
            <a:r>
              <a:rPr lang="pl-PL" altLang="pl-PL"/>
              <a:t>Olga Barburska</a:t>
            </a:r>
          </a:p>
          <a:p>
            <a:fld id="{3BCA76D2-8619-48CF-8B5D-C7002361BF7C}" type="slidenum">
              <a:rPr lang="pl-PL" altLang="pl-PL" smtClean="0"/>
              <a:pPr/>
              <a:t>19</a:t>
            </a:fld>
            <a:endParaRPr lang="pl-PL" altLang="pl-PL"/>
          </a:p>
        </p:txBody>
      </p:sp>
      <p:sp>
        <p:nvSpPr>
          <p:cNvPr id="33795" name="Text Box 5"/>
          <p:cNvSpPr txBox="1">
            <a:spLocks noChangeArrowheads="1"/>
          </p:cNvSpPr>
          <p:nvPr/>
        </p:nvSpPr>
        <p:spPr bwMode="auto">
          <a:xfrm>
            <a:off x="36513" y="188640"/>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33796" name="Text Box 6"/>
          <p:cNvSpPr txBox="1">
            <a:spLocks noChangeArrowheads="1"/>
          </p:cNvSpPr>
          <p:nvPr/>
        </p:nvSpPr>
        <p:spPr bwMode="auto">
          <a:xfrm>
            <a:off x="2484438" y="1125538"/>
            <a:ext cx="4248150" cy="522287"/>
          </a:xfrm>
          <a:prstGeom prst="rect">
            <a:avLst/>
          </a:prstGeom>
          <a:noFill/>
          <a:ln w="9525">
            <a:noFill/>
            <a:miter lim="800000"/>
            <a:headEnd/>
            <a:tailEnd/>
          </a:ln>
        </p:spPr>
        <p:txBody>
          <a:bodyPr>
            <a:spAutoFit/>
          </a:bodyPr>
          <a:lstStyle/>
          <a:p>
            <a:r>
              <a:rPr lang="pl-PL" altLang="pl-PL" sz="2800" dirty="0"/>
              <a:t>Integracja europejska dzisiaj</a:t>
            </a:r>
            <a:endParaRPr lang="pl-PL" altLang="pl-PL" sz="2800" dirty="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stopki 3">
            <a:extLst/>
          </p:cNvPr>
          <p:cNvSpPr>
            <a:spLocks noGrp="1"/>
          </p:cNvSpPr>
          <p:nvPr>
            <p:ph type="ftr" sz="quarter" idx="11"/>
          </p:nvPr>
        </p:nvSpPr>
        <p:spPr>
          <a:xfrm>
            <a:off x="2627313" y="6356350"/>
            <a:ext cx="4321175" cy="365125"/>
          </a:xfrm>
        </p:spPr>
        <p:txBody>
          <a:bodyPr wrap="square" numCol="1" anchorCtr="0" compatLnSpc="1">
            <a:prstTxWarp prst="textNoShape">
              <a:avLst/>
            </a:prstTxWarp>
          </a:bodyPr>
          <a:lstStyle/>
          <a:p>
            <a:pPr fontAlgn="base">
              <a:spcBef>
                <a:spcPct val="0"/>
              </a:spcBef>
              <a:spcAft>
                <a:spcPct val="0"/>
              </a:spcAft>
            </a:pPr>
            <a:r>
              <a:rPr lang="pl-PL">
                <a:solidFill>
                  <a:srgbClr val="898989"/>
                </a:solidFill>
              </a:rPr>
              <a:t>Jak jednoczyła się Europa – geneza integracji europejskiej, </a:t>
            </a:r>
          </a:p>
          <a:p>
            <a:pPr fontAlgn="base">
              <a:spcBef>
                <a:spcPct val="0"/>
              </a:spcBef>
              <a:spcAft>
                <a:spcPct val="0"/>
              </a:spcAft>
            </a:pPr>
            <a:r>
              <a:rPr lang="pl-PL">
                <a:solidFill>
                  <a:srgbClr val="898989"/>
                </a:solidFill>
              </a:rPr>
              <a:t>Olga Barburska</a:t>
            </a:r>
          </a:p>
        </p:txBody>
      </p:sp>
      <p:sp>
        <p:nvSpPr>
          <p:cNvPr id="17410" name="Symbol zastępczy numeru slajdu 4"/>
          <p:cNvSpPr>
            <a:spLocks noGrp="1"/>
          </p:cNvSpPr>
          <p:nvPr>
            <p:ph type="sldNum" sz="quarter" idx="12"/>
          </p:nvPr>
        </p:nvSpPr>
        <p:spPr bwMode="auto">
          <a:noFill/>
          <a:ln>
            <a:miter lim="800000"/>
            <a:headEnd/>
            <a:tailEnd/>
          </a:ln>
        </p:spPr>
        <p:txBody>
          <a:bodyPr/>
          <a:lstStyle/>
          <a:p>
            <a:fld id="{323FAD1D-E2F7-47BD-8B2D-2B5FEC69CB05}" type="slidenum">
              <a:rPr lang="pl-PL" altLang="pl-PL" smtClean="0"/>
              <a:pPr/>
              <a:t>2</a:t>
            </a:fld>
            <a:endParaRPr lang="pl-PL" altLang="pl-PL"/>
          </a:p>
        </p:txBody>
      </p:sp>
      <p:graphicFrame>
        <p:nvGraphicFramePr>
          <p:cNvPr id="6" name="Tabela 5"/>
          <p:cNvGraphicFramePr>
            <a:graphicFrameLocks noGrp="1"/>
          </p:cNvGraphicFramePr>
          <p:nvPr>
            <p:extLst>
              <p:ext uri="{D42A27DB-BD31-4B8C-83A1-F6EECF244321}">
                <p14:modId xmlns:p14="http://schemas.microsoft.com/office/powerpoint/2010/main" val="1457250728"/>
              </p:ext>
            </p:extLst>
          </p:nvPr>
        </p:nvGraphicFramePr>
        <p:xfrm>
          <a:off x="117153" y="276011"/>
          <a:ext cx="8569647" cy="5709513"/>
        </p:xfrm>
        <a:graphic>
          <a:graphicData uri="http://schemas.openxmlformats.org/drawingml/2006/table">
            <a:tbl>
              <a:tblPr/>
              <a:tblGrid>
                <a:gridCol w="3065424">
                  <a:extLst>
                    <a:ext uri="{9D8B030D-6E8A-4147-A177-3AD203B41FA5}">
                      <a16:colId xmlns="" xmlns:a16="http://schemas.microsoft.com/office/drawing/2014/main" val="20000"/>
                    </a:ext>
                  </a:extLst>
                </a:gridCol>
                <a:gridCol w="5504223">
                  <a:extLst>
                    <a:ext uri="{9D8B030D-6E8A-4147-A177-3AD203B41FA5}">
                      <a16:colId xmlns="" xmlns:a16="http://schemas.microsoft.com/office/drawing/2014/main" val="20001"/>
                    </a:ext>
                  </a:extLst>
                </a:gridCol>
              </a:tblGrid>
              <a:tr h="79533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900" b="1" i="0" u="none" strike="noStrike" cap="none" normalizeH="0" baseline="0" dirty="0">
                          <a:ln>
                            <a:noFill/>
                          </a:ln>
                          <a:solidFill>
                            <a:srgbClr val="FFFFFF"/>
                          </a:solidFill>
                          <a:effectLst/>
                          <a:latin typeface="Calibri" pitchFamily="34" charset="0"/>
                          <a:cs typeface="Tahoma" pitchFamily="34" charset="0"/>
                        </a:rPr>
                        <a:t>Jak jednoczyła się Europa – geneza integracji europejskiej </a:t>
                      </a:r>
                      <a:br>
                        <a:rPr kumimoji="0" lang="pl-PL" sz="1900" b="1" i="0" u="none" strike="noStrike" cap="none" normalizeH="0" baseline="0" dirty="0">
                          <a:ln>
                            <a:noFill/>
                          </a:ln>
                          <a:solidFill>
                            <a:srgbClr val="FFFFFF"/>
                          </a:solidFill>
                          <a:effectLst/>
                          <a:latin typeface="Calibri" pitchFamily="34" charset="0"/>
                          <a:cs typeface="Tahoma" pitchFamily="34" charset="0"/>
                        </a:rPr>
                      </a:br>
                      <a:r>
                        <a:rPr kumimoji="0" lang="pl-PL" sz="1900" b="1" i="0" u="none" strike="noStrike" cap="none" normalizeH="0" baseline="0" dirty="0">
                          <a:ln>
                            <a:noFill/>
                          </a:ln>
                          <a:solidFill>
                            <a:srgbClr val="FFFFFF"/>
                          </a:solidFill>
                          <a:effectLst/>
                          <a:latin typeface="Calibri" pitchFamily="34" charset="0"/>
                          <a:cs typeface="Tahoma" pitchFamily="34" charset="0"/>
                        </a:rPr>
                        <a:t>– opis zajęć</a:t>
                      </a:r>
                    </a:p>
                  </a:txBody>
                  <a:tcPr marL="91438" marR="91438"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pl-PL"/>
                    </a:p>
                  </a:txBody>
                  <a:tcPr/>
                </a:tc>
                <a:extLst>
                  <a:ext uri="{0D108BD9-81ED-4DB2-BD59-A6C34878D82A}">
                    <a16:rowId xmlns="" xmlns:a16="http://schemas.microsoft.com/office/drawing/2014/main" val="10000"/>
                  </a:ext>
                </a:extLst>
              </a:tr>
              <a:tr h="163757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900" b="1" i="0" u="none" strike="noStrike" cap="none" normalizeH="0" baseline="0" dirty="0">
                        <a:ln>
                          <a:noFill/>
                        </a:ln>
                        <a:solidFill>
                          <a:srgbClr val="000000"/>
                        </a:solidFill>
                        <a:effectLst/>
                        <a:latin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l-PL" sz="1900" b="1" i="0" u="none" strike="noStrike" cap="none" normalizeH="0" baseline="0" dirty="0">
                          <a:ln>
                            <a:noFill/>
                          </a:ln>
                          <a:solidFill>
                            <a:srgbClr val="000000"/>
                          </a:solidFill>
                          <a:effectLst/>
                          <a:latin typeface="Calibri" pitchFamily="34" charset="0"/>
                          <a:cs typeface="Tahoma" pitchFamily="34" charset="0"/>
                        </a:rPr>
                        <a:t>Cel główny </a:t>
                      </a:r>
                    </a:p>
                  </a:txBody>
                  <a:tcPr marL="91438" marR="91438"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altLang="pl-PL" sz="1900" b="0" i="0" u="none" strike="noStrike" cap="none" normalizeH="0" baseline="0" dirty="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900" b="0" i="0" u="none" strike="noStrike" cap="none" normalizeH="0" baseline="0" dirty="0">
                          <a:ln>
                            <a:noFill/>
                          </a:ln>
                          <a:solidFill>
                            <a:schemeClr val="tx1"/>
                          </a:solidFill>
                          <a:effectLst/>
                          <a:latin typeface="Calibri" pitchFamily="34" charset="0"/>
                        </a:rPr>
                        <a:t>Przedstawienie głównych uwarunkowań historycznych dotyczących zjawisk i procesów integracji Europy, które doprowadziły do powstania Unii Europejskiej.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altLang="pl-PL" sz="1900" b="0" i="0" u="none" strike="noStrike" cap="none" normalizeH="0" baseline="0" dirty="0">
                        <a:ln>
                          <a:noFill/>
                        </a:ln>
                        <a:solidFill>
                          <a:schemeClr val="tx1"/>
                        </a:solidFill>
                        <a:effectLst/>
                        <a:latin typeface="Calibri" pitchFamily="34" charset="0"/>
                      </a:endParaRPr>
                    </a:p>
                  </a:txBody>
                  <a:tcPr marL="91438" marR="91438"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1"/>
                  </a:ext>
                </a:extLst>
              </a:tr>
              <a:tr h="2672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900" b="1" i="0" u="none" strike="noStrike" cap="none" normalizeH="0" baseline="0" dirty="0">
                        <a:ln>
                          <a:noFill/>
                        </a:ln>
                        <a:solidFill>
                          <a:srgbClr val="000000"/>
                        </a:solidFill>
                        <a:effectLst/>
                        <a:latin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l-PL" sz="1900" b="1" i="0" u="none" strike="noStrike" cap="none" normalizeH="0" baseline="0" dirty="0">
                          <a:ln>
                            <a:noFill/>
                          </a:ln>
                          <a:solidFill>
                            <a:srgbClr val="000000"/>
                          </a:solidFill>
                          <a:effectLst/>
                          <a:latin typeface="Calibri" pitchFamily="34" charset="0"/>
                          <a:cs typeface="Tahoma" pitchFamily="34" charset="0"/>
                        </a:rPr>
                        <a:t>Cele szczegółowe (operacyjne)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900" b="1" i="0" u="none" strike="noStrike" cap="none" normalizeH="0" baseline="0" dirty="0">
                        <a:ln>
                          <a:noFill/>
                        </a:ln>
                        <a:solidFill>
                          <a:srgbClr val="000000"/>
                        </a:solidFill>
                        <a:effectLst/>
                        <a:latin typeface="Calibri" pitchFamily="34" charset="0"/>
                        <a:cs typeface="Tahoma" pitchFamily="34" charset="0"/>
                      </a:endParaRPr>
                    </a:p>
                  </a:txBody>
                  <a:tcPr marL="91438" marR="91438"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900" b="0" i="0" u="none" strike="noStrike" cap="none" normalizeH="0" baseline="0" dirty="0">
                          <a:ln>
                            <a:noFill/>
                          </a:ln>
                          <a:solidFill>
                            <a:schemeClr val="tx1"/>
                          </a:solidFill>
                          <a:effectLst/>
                          <a:latin typeface="Calibri" pitchFamily="34" charset="0"/>
                        </a:rPr>
                        <a:t>Zapoznanie się i analiza przez uczestników zajęć najważniejszych zjawisk historycznych kształtujących powstawanie Europy jako odrębnego bytu </a:t>
                      </a:r>
                      <a:br>
                        <a:rPr kumimoji="0" lang="pl-PL" altLang="pl-PL" sz="1900" b="0" i="0" u="none" strike="noStrike" cap="none" normalizeH="0" baseline="0" dirty="0">
                          <a:ln>
                            <a:noFill/>
                          </a:ln>
                          <a:solidFill>
                            <a:schemeClr val="tx1"/>
                          </a:solidFill>
                          <a:effectLst/>
                          <a:latin typeface="Calibri" pitchFamily="34" charset="0"/>
                        </a:rPr>
                      </a:br>
                      <a:r>
                        <a:rPr kumimoji="0" lang="pl-PL" altLang="pl-PL" sz="1900" b="0" i="0" u="none" strike="noStrike" cap="none" normalizeH="0" baseline="0" dirty="0">
                          <a:ln>
                            <a:noFill/>
                          </a:ln>
                          <a:solidFill>
                            <a:schemeClr val="tx1"/>
                          </a:solidFill>
                          <a:effectLst/>
                          <a:latin typeface="Calibri" pitchFamily="34" charset="0"/>
                        </a:rPr>
                        <a:t>w wymiarze zarówno duchowo-koncepcyjnym, jak </a:t>
                      </a:r>
                      <a:br>
                        <a:rPr kumimoji="0" lang="pl-PL" altLang="pl-PL" sz="1900" b="0" i="0" u="none" strike="noStrike" cap="none" normalizeH="0" baseline="0" dirty="0">
                          <a:ln>
                            <a:noFill/>
                          </a:ln>
                          <a:solidFill>
                            <a:schemeClr val="tx1"/>
                          </a:solidFill>
                          <a:effectLst/>
                          <a:latin typeface="Calibri" pitchFamily="34" charset="0"/>
                        </a:rPr>
                      </a:br>
                      <a:r>
                        <a:rPr kumimoji="0" lang="pl-PL" altLang="pl-PL" sz="1900" b="0" i="0" u="none" strike="noStrike" cap="none" normalizeH="0" baseline="0" dirty="0">
                          <a:ln>
                            <a:noFill/>
                          </a:ln>
                          <a:solidFill>
                            <a:schemeClr val="tx1"/>
                          </a:solidFill>
                          <a:effectLst/>
                          <a:latin typeface="Calibri" pitchFamily="34" charset="0"/>
                        </a:rPr>
                        <a:t>i materialnym. </a:t>
                      </a:r>
                    </a:p>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900" b="0" i="0" u="none" strike="noStrike" cap="none" normalizeH="0" baseline="0" dirty="0">
                          <a:ln>
                            <a:noFill/>
                          </a:ln>
                          <a:solidFill>
                            <a:schemeClr val="tx1"/>
                          </a:solidFill>
                          <a:effectLst/>
                          <a:latin typeface="Calibri" pitchFamily="34" charset="0"/>
                        </a:rPr>
                        <a:t>Zapoznanie się i analiza przez uczestników zajęć  podstawowych składników pojęcia Europy.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l-PL" altLang="pl-PL" sz="1900" b="0" i="0" u="none" strike="noStrike" cap="none" normalizeH="0" baseline="0" dirty="0">
                          <a:ln>
                            <a:noFill/>
                          </a:ln>
                          <a:solidFill>
                            <a:schemeClr val="tx1"/>
                          </a:solidFill>
                          <a:effectLst/>
                          <a:latin typeface="Calibri" pitchFamily="34" charset="0"/>
                        </a:rPr>
                        <a:t>Wyjaśnienie i analiza przez uczestników zajęć  procesów integracyjnych i dezintegracyjnych jako niezbędnych elementów konstytuowania się jedności Europy.</a:t>
                      </a:r>
                      <a:endParaRPr kumimoji="0" lang="pl-PL" sz="1900" b="0" i="0" u="none" strike="noStrike" cap="none" normalizeH="0" baseline="0" dirty="0">
                        <a:ln>
                          <a:noFill/>
                        </a:ln>
                        <a:solidFill>
                          <a:srgbClr val="000000"/>
                        </a:solidFill>
                        <a:effectLst/>
                        <a:latin typeface="Calibri" pitchFamily="34" charset="0"/>
                        <a:cs typeface="Tahoma" pitchFamily="34" charset="0"/>
                      </a:endParaRPr>
                    </a:p>
                  </a:txBody>
                  <a:tcPr marL="91438" marR="91438"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2"/>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ymbol zastępczy numeru slajdu 5"/>
          <p:cNvSpPr>
            <a:spLocks noGrp="1" noChangeArrowheads="1"/>
          </p:cNvSpPr>
          <p:nvPr>
            <p:ph type="sldNum" sz="quarter" idx="12"/>
          </p:nvPr>
        </p:nvSpPr>
        <p:spPr bwMode="auto">
          <a:xfrm>
            <a:off x="601663" y="6356350"/>
            <a:ext cx="8147050" cy="365125"/>
          </a:xfrm>
          <a:noFill/>
          <a:ln>
            <a:miter lim="800000"/>
            <a:headEnd/>
            <a:tailEnd/>
          </a:ln>
        </p:spPr>
        <p:txBody>
          <a:bodyPr/>
          <a:lstStyle/>
          <a:p>
            <a:pPr algn="ctr"/>
            <a:r>
              <a:rPr lang="pl-PL" altLang="pl-PL"/>
              <a:t>Jak jednoczyła się Europa – geneza integracji europejskiej</a:t>
            </a:r>
          </a:p>
          <a:p>
            <a:pPr algn="ctr"/>
            <a:r>
              <a:rPr lang="pl-PL" altLang="pl-PL"/>
              <a:t>Olga Barburska</a:t>
            </a:r>
          </a:p>
          <a:p>
            <a:fld id="{F3FEE4E6-43E6-462D-B684-3057627FE27A}" type="slidenum">
              <a:rPr lang="pl-PL" altLang="pl-PL" smtClean="0"/>
              <a:pPr/>
              <a:t>20</a:t>
            </a:fld>
            <a:endParaRPr lang="pl-PL" altLang="pl-PL"/>
          </a:p>
        </p:txBody>
      </p:sp>
      <p:sp>
        <p:nvSpPr>
          <p:cNvPr id="34818" name="Text Box 5"/>
          <p:cNvSpPr txBox="1">
            <a:spLocks noChangeArrowheads="1"/>
          </p:cNvSpPr>
          <p:nvPr/>
        </p:nvSpPr>
        <p:spPr bwMode="auto">
          <a:xfrm>
            <a:off x="0" y="332656"/>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34819" name="Text Box 6"/>
          <p:cNvSpPr txBox="1">
            <a:spLocks noChangeArrowheads="1"/>
          </p:cNvSpPr>
          <p:nvPr/>
        </p:nvSpPr>
        <p:spPr bwMode="auto">
          <a:xfrm>
            <a:off x="2411413" y="1320949"/>
            <a:ext cx="4248150" cy="523875"/>
          </a:xfrm>
          <a:prstGeom prst="rect">
            <a:avLst/>
          </a:prstGeom>
          <a:noFill/>
          <a:ln w="9525">
            <a:noFill/>
            <a:miter lim="800000"/>
            <a:headEnd/>
            <a:tailEnd/>
          </a:ln>
        </p:spPr>
        <p:txBody>
          <a:bodyPr>
            <a:spAutoFit/>
          </a:bodyPr>
          <a:lstStyle/>
          <a:p>
            <a:pPr algn="ctr"/>
            <a:r>
              <a:rPr lang="pl-PL" altLang="pl-PL" sz="2800" dirty="0"/>
              <a:t>Integracja europejska dzisiaj</a:t>
            </a:r>
            <a:endParaRPr lang="pl-PL" altLang="pl-PL" sz="2800" dirty="0">
              <a:cs typeface="Arial" charset="0"/>
            </a:endParaRPr>
          </a:p>
        </p:txBody>
      </p:sp>
      <p:sp>
        <p:nvSpPr>
          <p:cNvPr id="34820" name="Text Box 7"/>
          <p:cNvSpPr txBox="1">
            <a:spLocks noChangeArrowheads="1"/>
          </p:cNvSpPr>
          <p:nvPr/>
        </p:nvSpPr>
        <p:spPr bwMode="auto">
          <a:xfrm>
            <a:off x="431539" y="2348880"/>
            <a:ext cx="8280919" cy="2862322"/>
          </a:xfrm>
          <a:prstGeom prst="rect">
            <a:avLst/>
          </a:prstGeom>
          <a:noFill/>
          <a:ln w="9525">
            <a:noFill/>
            <a:miter lim="800000"/>
            <a:headEnd/>
            <a:tailEnd/>
          </a:ln>
        </p:spPr>
        <p:txBody>
          <a:bodyPr wrap="square">
            <a:spAutoFit/>
          </a:bodyPr>
          <a:lstStyle/>
          <a:p>
            <a:r>
              <a:rPr lang="pl-PL" altLang="pl-PL" sz="2000" dirty="0"/>
              <a:t>Najważniejszą i zasadniczą zaletą współczesnej integracji europejskiej jest zapewnienie bezprecedensowo długiego okresu pokoju, połączonego z trwałą stabilizacją polityczną oraz dynamicznym rozwojem ekonomicznym prowadzącym do dobrobytu.</a:t>
            </a:r>
          </a:p>
          <a:p>
            <a:r>
              <a:rPr lang="pl-PL" altLang="pl-PL" sz="2000" dirty="0"/>
              <a:t>Na uwagę zasługuje również uniwersalny charakter procesów integracyjnych, który nie został „zawłaszczony” przez żadne państwo lub orientację polityczną. Dzięki temu idea jedności pozostaje koncepcją o różnorodnych, a zarazem bardzo ogólnych założeniach, wciąż atrakcyjnych dla bardzo wielu mieszkańców Europy.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7"/>
          <p:cNvSpPr txBox="1">
            <a:spLocks noChangeArrowheads="1"/>
          </p:cNvSpPr>
          <p:nvPr/>
        </p:nvSpPr>
        <p:spPr bwMode="auto">
          <a:xfrm>
            <a:off x="719572" y="1844824"/>
            <a:ext cx="7704856" cy="4093428"/>
          </a:xfrm>
          <a:prstGeom prst="rect">
            <a:avLst/>
          </a:prstGeom>
          <a:noFill/>
          <a:ln w="9525">
            <a:noFill/>
            <a:miter lim="800000"/>
            <a:headEnd/>
            <a:tailEnd/>
          </a:ln>
        </p:spPr>
        <p:txBody>
          <a:bodyPr wrap="square">
            <a:spAutoFit/>
          </a:bodyPr>
          <a:lstStyle/>
          <a:p>
            <a:r>
              <a:rPr lang="pl-PL" altLang="pl-PL" sz="2000" dirty="0"/>
              <a:t>Unia Europejska jest najważniejszą strukturą organizacyjną współczesnych procesów integracyjnych zachodzących na naszym kontynencie.</a:t>
            </a:r>
          </a:p>
          <a:p>
            <a:r>
              <a:rPr lang="pl-PL" altLang="pl-PL" sz="2000" dirty="0"/>
              <a:t>Można zatem powiedzieć, że UE:</a:t>
            </a:r>
          </a:p>
          <a:p>
            <a:pPr>
              <a:buFontTx/>
              <a:buChar char="-"/>
            </a:pPr>
            <a:r>
              <a:rPr lang="pl-PL" altLang="pl-PL" sz="2000" dirty="0"/>
              <a:t> jest organizacją międzynarodową, czy szerzej - stanowi samoistny byt czy też strukturę polityczno-organizacyjno-prawną będącą związkiem suwerennych państw, tworzącym regionalne ugrupowanie o najbardziej zaawansowanych w świecie procesach integracyjnych,</a:t>
            </a:r>
          </a:p>
          <a:p>
            <a:pPr>
              <a:buFontTx/>
              <a:buChar char="-"/>
            </a:pPr>
            <a:r>
              <a:rPr lang="pl-PL" altLang="pl-PL" sz="2000" dirty="0"/>
              <a:t> realizuje wspólnie wytyczone przez jej członków różnorodne cele za pośrednictwem właściwych sobie mechanizmów, które obejmują zarówno tworzenie ponadnarodowych struktur decyzyjno-władczych, jak i współpracę międzyrządową, wykorzystując przy tym wspólnie określone i akceptowane sposoby oraz metody działania.</a:t>
            </a:r>
          </a:p>
        </p:txBody>
      </p:sp>
      <p:sp>
        <p:nvSpPr>
          <p:cNvPr id="35842" name="Symbol zastępczy numeru slajdu 5"/>
          <p:cNvSpPr>
            <a:spLocks noGrp="1" noChangeArrowheads="1"/>
          </p:cNvSpPr>
          <p:nvPr>
            <p:ph type="sldNum" sz="quarter" idx="12"/>
          </p:nvPr>
        </p:nvSpPr>
        <p:spPr bwMode="auto">
          <a:xfrm>
            <a:off x="827088" y="6381750"/>
            <a:ext cx="7931150" cy="365125"/>
          </a:xfrm>
          <a:noFill/>
          <a:ln>
            <a:miter lim="800000"/>
            <a:headEnd/>
            <a:tailEnd/>
          </a:ln>
        </p:spPr>
        <p:txBody>
          <a:bodyPr/>
          <a:lstStyle/>
          <a:p>
            <a:pPr algn="ctr"/>
            <a:r>
              <a:rPr lang="pl-PL" altLang="pl-PL"/>
              <a:t>Jak jednoczyła się Europa – geneza integracji europejskiej</a:t>
            </a:r>
          </a:p>
          <a:p>
            <a:pPr algn="ctr"/>
            <a:r>
              <a:rPr lang="pl-PL" altLang="pl-PL"/>
              <a:t>Olga Barburska</a:t>
            </a:r>
          </a:p>
          <a:p>
            <a:fld id="{90FCE0A7-6E4D-4EDE-871B-80CCB9D68F2B}" type="slidenum">
              <a:rPr lang="pl-PL" altLang="pl-PL" smtClean="0"/>
              <a:pPr/>
              <a:t>21</a:t>
            </a:fld>
            <a:endParaRPr lang="pl-PL" altLang="pl-PL"/>
          </a:p>
        </p:txBody>
      </p:sp>
      <p:sp>
        <p:nvSpPr>
          <p:cNvPr id="35843" name="Text Box 5"/>
          <p:cNvSpPr txBox="1">
            <a:spLocks noChangeArrowheads="1"/>
          </p:cNvSpPr>
          <p:nvPr/>
        </p:nvSpPr>
        <p:spPr bwMode="auto">
          <a:xfrm>
            <a:off x="0" y="102115"/>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35844" name="Text Box 6"/>
          <p:cNvSpPr txBox="1">
            <a:spLocks noChangeArrowheads="1"/>
          </p:cNvSpPr>
          <p:nvPr/>
        </p:nvSpPr>
        <p:spPr bwMode="auto">
          <a:xfrm>
            <a:off x="2518805" y="1057812"/>
            <a:ext cx="4248150" cy="523220"/>
          </a:xfrm>
          <a:prstGeom prst="rect">
            <a:avLst/>
          </a:prstGeom>
          <a:noFill/>
          <a:ln w="9525">
            <a:noFill/>
            <a:miter lim="800000"/>
            <a:headEnd/>
            <a:tailEnd/>
          </a:ln>
        </p:spPr>
        <p:txBody>
          <a:bodyPr>
            <a:spAutoFit/>
          </a:bodyPr>
          <a:lstStyle/>
          <a:p>
            <a:pPr algn="ctr"/>
            <a:r>
              <a:rPr lang="pl-PL" altLang="pl-PL" sz="2800" dirty="0"/>
              <a:t>Definicja Unii Europejskiej</a:t>
            </a:r>
            <a:endParaRPr lang="pl-PL" altLang="pl-PL" sz="2800" dirty="0">
              <a:cs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7"/>
          <p:cNvSpPr txBox="1">
            <a:spLocks noChangeArrowheads="1"/>
          </p:cNvSpPr>
          <p:nvPr/>
        </p:nvSpPr>
        <p:spPr bwMode="auto">
          <a:xfrm>
            <a:off x="611560" y="1484313"/>
            <a:ext cx="7704856" cy="4401205"/>
          </a:xfrm>
          <a:prstGeom prst="rect">
            <a:avLst/>
          </a:prstGeom>
          <a:noFill/>
          <a:ln w="9525">
            <a:noFill/>
            <a:miter lim="800000"/>
            <a:headEnd/>
            <a:tailEnd/>
          </a:ln>
        </p:spPr>
        <p:txBody>
          <a:bodyPr wrap="square">
            <a:spAutoFit/>
          </a:bodyPr>
          <a:lstStyle/>
          <a:p>
            <a:pPr marL="342900" lvl="0" indent="-342900">
              <a:buAutoNum type="arabicPeriod"/>
            </a:pPr>
            <a:r>
              <a:rPr lang="pl-PL" sz="2000" dirty="0"/>
              <a:t>Podziel uczestników na dwie grupy. Jedna z nich ma wskazać największe osiągnięcia, jakimi Europa może poszczycić się </a:t>
            </a:r>
            <a:br>
              <a:rPr lang="pl-PL" sz="2000" dirty="0"/>
            </a:br>
            <a:r>
              <a:rPr lang="pl-PL" sz="2000" dirty="0"/>
              <a:t>w stosunkach z resztą świata. Druga grupa wskaże najważniejsze przewinienia i grzechy Europejczyków popełnione wobec innych regionów. Co z tego bagażu historycznego, zdaniem uczestników, przeważa i bardziej wpływa na współczesny wizerunek Unii Europejskiej traktowanej jako następczyni i spadkobierczyni wielowiekowej cywilizacji europejskiej? </a:t>
            </a:r>
          </a:p>
          <a:p>
            <a:pPr marL="342900" lvl="0" indent="-342900">
              <a:buAutoNum type="arabicPeriod"/>
            </a:pPr>
            <a:r>
              <a:rPr lang="pl-PL" sz="2000" dirty="0"/>
              <a:t>Analiza SWOT: jakie są główne cechy charakterystyczne współczesnej Unii Europejskiej? Jakie są podstawowe modele integracji europejskiej; jaką można podać definicję UE? Uczestnicy powinni także odpowiedzieć na pytanie, jakie są zasadnicze wady, a jakie podstawowe zalety integracji europejskiej patrząc z perspektywy minionych 70 lat. </a:t>
            </a:r>
          </a:p>
        </p:txBody>
      </p:sp>
      <p:sp>
        <p:nvSpPr>
          <p:cNvPr id="35842" name="Symbol zastępczy numeru slajdu 5"/>
          <p:cNvSpPr>
            <a:spLocks noGrp="1" noChangeArrowheads="1"/>
          </p:cNvSpPr>
          <p:nvPr>
            <p:ph type="sldNum" sz="quarter" idx="12"/>
          </p:nvPr>
        </p:nvSpPr>
        <p:spPr bwMode="auto">
          <a:xfrm>
            <a:off x="827088" y="6381750"/>
            <a:ext cx="7931150" cy="365125"/>
          </a:xfrm>
          <a:noFill/>
          <a:ln>
            <a:miter lim="800000"/>
            <a:headEnd/>
            <a:tailEnd/>
          </a:ln>
        </p:spPr>
        <p:txBody>
          <a:bodyPr/>
          <a:lstStyle/>
          <a:p>
            <a:pPr algn="ctr"/>
            <a:r>
              <a:rPr lang="pl-PL" altLang="pl-PL"/>
              <a:t>Jak jednoczyła się Europa – geneza integracji europejskiej</a:t>
            </a:r>
          </a:p>
          <a:p>
            <a:pPr algn="ctr"/>
            <a:r>
              <a:rPr lang="pl-PL" altLang="pl-PL"/>
              <a:t>Olga Barburska</a:t>
            </a:r>
          </a:p>
          <a:p>
            <a:fld id="{90FCE0A7-6E4D-4EDE-871B-80CCB9D68F2B}" type="slidenum">
              <a:rPr lang="pl-PL" altLang="pl-PL" smtClean="0"/>
              <a:pPr/>
              <a:t>22</a:t>
            </a:fld>
            <a:endParaRPr lang="pl-PL" altLang="pl-PL"/>
          </a:p>
        </p:txBody>
      </p:sp>
      <p:sp>
        <p:nvSpPr>
          <p:cNvPr id="35843" name="Text Box 5"/>
          <p:cNvSpPr txBox="1">
            <a:spLocks noChangeArrowheads="1"/>
          </p:cNvSpPr>
          <p:nvPr/>
        </p:nvSpPr>
        <p:spPr bwMode="auto">
          <a:xfrm>
            <a:off x="-7215" y="354012"/>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Zadania</a:t>
            </a:r>
          </a:p>
        </p:txBody>
      </p:sp>
    </p:spTree>
    <p:extLst>
      <p:ext uri="{BB962C8B-B14F-4D97-AF65-F5344CB8AC3E}">
        <p14:creationId xmlns:p14="http://schemas.microsoft.com/office/powerpoint/2010/main" val="4091147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ytuł 1">
            <a:extLst>
              <a:ext uri="{FF2B5EF4-FFF2-40B4-BE49-F238E27FC236}">
                <a16:creationId xmlns="" xmlns:a16="http://schemas.microsoft.com/office/drawing/2014/main" id="{6415C8F2-1714-406C-B9E0-5516AF327382}"/>
              </a:ext>
            </a:extLst>
          </p:cNvPr>
          <p:cNvSpPr>
            <a:spLocks noGrp="1"/>
          </p:cNvSpPr>
          <p:nvPr>
            <p:ph type="title"/>
          </p:nvPr>
        </p:nvSpPr>
        <p:spPr/>
        <p:txBody>
          <a:bodyPr/>
          <a:lstStyle/>
          <a:p>
            <a:r>
              <a:rPr lang="pl-PL" altLang="pl-PL" sz="4000" dirty="0"/>
              <a:t>Literatura</a:t>
            </a:r>
          </a:p>
        </p:txBody>
      </p:sp>
      <p:sp>
        <p:nvSpPr>
          <p:cNvPr id="31747" name="Symbol zastępczy numeru slajdu 4">
            <a:extLst>
              <a:ext uri="{FF2B5EF4-FFF2-40B4-BE49-F238E27FC236}">
                <a16:creationId xmlns="" xmlns:a16="http://schemas.microsoft.com/office/drawing/2014/main" id="{C9C9DD94-884E-4A09-BE29-0D1091816E2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22BBC88-2049-4611-8073-3526EACE4A64}" type="slidenum">
              <a:rPr lang="pl-PL" altLang="pl-PL" sz="1200" smtClean="0">
                <a:solidFill>
                  <a:srgbClr val="898989"/>
                </a:solidFill>
              </a:rPr>
              <a:pPr>
                <a:spcBef>
                  <a:spcPct val="0"/>
                </a:spcBef>
                <a:buFontTx/>
                <a:buNone/>
              </a:pPr>
              <a:t>23</a:t>
            </a:fld>
            <a:endParaRPr lang="pl-PL" altLang="pl-PL" sz="1200">
              <a:solidFill>
                <a:srgbClr val="898989"/>
              </a:solidFill>
            </a:endParaRPr>
          </a:p>
        </p:txBody>
      </p:sp>
      <p:sp>
        <p:nvSpPr>
          <p:cNvPr id="20484" name="Symbol zastępczy zawartości 2">
            <a:extLst>
              <a:ext uri="{FF2B5EF4-FFF2-40B4-BE49-F238E27FC236}">
                <a16:creationId xmlns="" xmlns:a16="http://schemas.microsoft.com/office/drawing/2014/main" id="{19372093-96A7-43D2-91CD-3E289C719531}"/>
              </a:ext>
            </a:extLst>
          </p:cNvPr>
          <p:cNvSpPr>
            <a:spLocks noGrp="1"/>
          </p:cNvSpPr>
          <p:nvPr>
            <p:ph idx="1"/>
          </p:nvPr>
        </p:nvSpPr>
        <p:spPr>
          <a:xfrm>
            <a:off x="323528" y="1556792"/>
            <a:ext cx="8607425" cy="4918075"/>
          </a:xfrm>
        </p:spPr>
        <p:txBody>
          <a:bodyPr/>
          <a:lstStyle/>
          <a:p>
            <a:pPr marL="0" indent="0" algn="just">
              <a:buFont typeface="Arial" charset="0"/>
              <a:buNone/>
              <a:defRPr/>
            </a:pPr>
            <a:r>
              <a:rPr lang="pl-PL" sz="1600" b="1" dirty="0"/>
              <a:t>Literatura bazowa:</a:t>
            </a:r>
          </a:p>
          <a:p>
            <a:pPr algn="just">
              <a:defRPr/>
            </a:pPr>
            <a:r>
              <a:rPr lang="pl-PL" sz="2000" i="1" dirty="0"/>
              <a:t>Unia Europejska: istota, szanse, wyzwania</a:t>
            </a:r>
            <a:r>
              <a:rPr lang="pl-PL" sz="2000"/>
              <a:t>, </a:t>
            </a:r>
            <a:r>
              <a:rPr lang="pl-PL" sz="2000" smtClean="0"/>
              <a:t>(red.) </a:t>
            </a:r>
            <a:r>
              <a:rPr lang="pl-PL" sz="2000" dirty="0"/>
              <a:t>E. Latoszek, M. Proczek, </a:t>
            </a:r>
            <a:br>
              <a:rPr lang="pl-PL" sz="2000" dirty="0"/>
            </a:br>
            <a:r>
              <a:rPr lang="pl-PL" sz="2000" dirty="0"/>
              <a:t>A. Szczerba-Zawada, A. Masłoń-Oracz, K. Zajączkowski, Warszawa 2018.</a:t>
            </a:r>
          </a:p>
          <a:p>
            <a:pPr algn="just">
              <a:defRPr/>
            </a:pPr>
            <a:endParaRPr lang="pl-PL" sz="2000" i="1"/>
          </a:p>
          <a:p>
            <a:pPr marL="0" indent="0">
              <a:buFont typeface="Arial" panose="020B0604020202020204" pitchFamily="34" charset="0"/>
              <a:buNone/>
              <a:defRPr/>
            </a:pPr>
            <a:r>
              <a:rPr lang="pl-PL" sz="1600" b="1" dirty="0"/>
              <a:t>Literatura uzupełniająca:</a:t>
            </a:r>
          </a:p>
          <a:p>
            <a:r>
              <a:rPr lang="pl-PL" altLang="pl-PL" sz="2000" dirty="0"/>
              <a:t>Barburska O., Milczarek D., </a:t>
            </a:r>
            <a:r>
              <a:rPr lang="pl-PL" altLang="pl-PL" sz="2000" i="1" dirty="0"/>
              <a:t>Historia integracji europejskiej w zarysie</a:t>
            </a:r>
            <a:r>
              <a:rPr lang="pl-PL" altLang="pl-PL" sz="2000" dirty="0"/>
              <a:t>, Warszawa 2013.</a:t>
            </a:r>
          </a:p>
          <a:p>
            <a:r>
              <a:rPr lang="pl-PL" altLang="pl-PL" sz="2000" dirty="0"/>
              <a:t>Carpentier  J., </a:t>
            </a:r>
            <a:r>
              <a:rPr lang="pl-PL" altLang="pl-PL" sz="2000" dirty="0" err="1"/>
              <a:t>Lebrun</a:t>
            </a:r>
            <a:r>
              <a:rPr lang="pl-PL" altLang="pl-PL" sz="2000" dirty="0"/>
              <a:t> F., </a:t>
            </a:r>
            <a:r>
              <a:rPr lang="pl-PL" altLang="pl-PL" sz="2000" i="1" dirty="0"/>
              <a:t>Historia Europy,</a:t>
            </a:r>
            <a:r>
              <a:rPr lang="pl-PL" altLang="pl-PL" sz="2000" dirty="0"/>
              <a:t> Warszawa 1994. </a:t>
            </a:r>
          </a:p>
          <a:p>
            <a:r>
              <a:rPr lang="pl-PL" altLang="pl-PL" sz="2000" dirty="0" err="1"/>
              <a:t>Łastawski</a:t>
            </a:r>
            <a:r>
              <a:rPr lang="pl-PL" altLang="pl-PL" sz="2000" dirty="0"/>
              <a:t> K., </a:t>
            </a:r>
            <a:r>
              <a:rPr lang="pl-PL" altLang="pl-PL" sz="2000" i="1" dirty="0"/>
              <a:t>Historia integracji europejskiej</a:t>
            </a:r>
            <a:r>
              <a:rPr lang="pl-PL" altLang="pl-PL" sz="2000" dirty="0"/>
              <a:t>, Toruń 2011.</a:t>
            </a:r>
          </a:p>
          <a:p>
            <a:r>
              <a:rPr lang="pl-PL" altLang="pl-PL" sz="2000" dirty="0"/>
              <a:t>Nadolski M., </a:t>
            </a:r>
            <a:r>
              <a:rPr lang="pl-PL" altLang="pl-PL" sz="2000" i="1" dirty="0"/>
              <a:t>Z dziejów integracji europejskiej</a:t>
            </a:r>
            <a:r>
              <a:rPr lang="pl-PL" altLang="pl-PL" sz="2000" dirty="0"/>
              <a:t>, Warszawa 2004.</a:t>
            </a:r>
          </a:p>
          <a:p>
            <a:pPr marL="0" indent="0" eaLnBrk="1" hangingPunct="1">
              <a:buFont typeface="Arial" charset="0"/>
              <a:buNone/>
              <a:defRPr/>
            </a:pPr>
            <a:endParaRPr lang="pl-PL" dirty="0"/>
          </a:p>
        </p:txBody>
      </p:sp>
      <p:sp>
        <p:nvSpPr>
          <p:cNvPr id="7" name="Symbol zastępczy stopki 3">
            <a:extLst>
              <a:ext uri="{FF2B5EF4-FFF2-40B4-BE49-F238E27FC236}">
                <a16:creationId xmlns="" xmlns:a16="http://schemas.microsoft.com/office/drawing/2014/main" id="{167236D4-F8C8-4CA1-A2C5-CF70D4ABB3BB}"/>
              </a:ext>
            </a:extLst>
          </p:cNvPr>
          <p:cNvSpPr>
            <a:spLocks noGrp="1"/>
          </p:cNvSpPr>
          <p:nvPr>
            <p:ph type="ftr" sz="quarter" idx="11"/>
          </p:nvPr>
        </p:nvSpPr>
        <p:spPr>
          <a:xfrm>
            <a:off x="2698750" y="6356350"/>
            <a:ext cx="3889375" cy="365125"/>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Jak jednoczyła się Europa – geneza integracji europejskiej, Olga Barburska </a:t>
            </a:r>
          </a:p>
          <a:p>
            <a:pPr fontAlgn="base">
              <a:spcBef>
                <a:spcPct val="0"/>
              </a:spcBef>
              <a:spcAft>
                <a:spcPct val="0"/>
              </a:spcAft>
            </a:pPr>
            <a:endParaRPr lang="pl-PL" dirty="0">
              <a:solidFill>
                <a:srgbClr val="898989"/>
              </a:solidFill>
            </a:endParaRPr>
          </a:p>
        </p:txBody>
      </p:sp>
    </p:spTree>
    <p:extLst>
      <p:ext uri="{BB962C8B-B14F-4D97-AF65-F5344CB8AC3E}">
        <p14:creationId xmlns:p14="http://schemas.microsoft.com/office/powerpoint/2010/main" val="704689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a:extLst>
              <a:ext uri="{FF2B5EF4-FFF2-40B4-BE49-F238E27FC236}">
                <a16:creationId xmlns="" xmlns:a16="http://schemas.microsoft.com/office/drawing/2014/main" id="{E36DEC7E-5160-4FAB-8E86-1F4C08CED9AD}"/>
              </a:ext>
            </a:extLst>
          </p:cNvPr>
          <p:cNvSpPr>
            <a:spLocks noGrp="1"/>
          </p:cNvSpPr>
          <p:nvPr>
            <p:ph type="subTitle" idx="1"/>
          </p:nvPr>
        </p:nvSpPr>
        <p:spPr>
          <a:xfrm>
            <a:off x="1371600" y="2708275"/>
            <a:ext cx="6400800" cy="792163"/>
          </a:xfrm>
        </p:spPr>
        <p:txBody>
          <a:bodyPr/>
          <a:lstStyle/>
          <a:p>
            <a:pPr>
              <a:buFont typeface="Arial" charset="0"/>
              <a:buNone/>
              <a:defRPr/>
            </a:pPr>
            <a:r>
              <a:rPr lang="pl-PL" dirty="0"/>
              <a:t>Dziękuję za uwagę</a:t>
            </a:r>
          </a:p>
        </p:txBody>
      </p:sp>
      <p:sp>
        <p:nvSpPr>
          <p:cNvPr id="29699" name="Symbol zastępczy zawartości 2">
            <a:extLst>
              <a:ext uri="{FF2B5EF4-FFF2-40B4-BE49-F238E27FC236}">
                <a16:creationId xmlns="" xmlns:a16="http://schemas.microsoft.com/office/drawing/2014/main" id="{AB9E4B96-BD5B-42E4-8F16-A65DE9060435}"/>
              </a:ext>
            </a:extLst>
          </p:cNvPr>
          <p:cNvSpPr>
            <a:spLocks noGrp="1"/>
          </p:cNvSpPr>
          <p:nvPr>
            <p:ph sz="quarter" idx="12"/>
          </p:nvPr>
        </p:nvSpPr>
        <p:spPr>
          <a:xfrm>
            <a:off x="3495675" y="4365625"/>
            <a:ext cx="2152650" cy="431800"/>
          </a:xfrm>
        </p:spPr>
        <p:txBody>
          <a:bodyPr/>
          <a:lstStyle/>
          <a:p>
            <a:pPr>
              <a:buFont typeface="Arial" panose="020B0604020202020204" pitchFamily="34" charset="0"/>
              <a:buNone/>
            </a:pPr>
            <a:endParaRPr lang="pl-PL" altLang="pl-PL"/>
          </a:p>
        </p:txBody>
      </p:sp>
      <p:sp>
        <p:nvSpPr>
          <p:cNvPr id="29700" name="Symbol zastępczy zawartości 3">
            <a:extLst>
              <a:ext uri="{FF2B5EF4-FFF2-40B4-BE49-F238E27FC236}">
                <a16:creationId xmlns="" xmlns:a16="http://schemas.microsoft.com/office/drawing/2014/main" id="{83DC14B6-55E6-427F-9588-E641E18E0358}"/>
              </a:ext>
            </a:extLst>
          </p:cNvPr>
          <p:cNvSpPr>
            <a:spLocks noGrp="1"/>
          </p:cNvSpPr>
          <p:nvPr>
            <p:ph sz="quarter" idx="13"/>
          </p:nvPr>
        </p:nvSpPr>
        <p:spPr>
          <a:xfrm>
            <a:off x="2892425" y="3644900"/>
            <a:ext cx="3359150" cy="504825"/>
          </a:xfrm>
        </p:spPr>
        <p:txBody>
          <a:bodyPr/>
          <a:lstStyle/>
          <a:p>
            <a:pPr>
              <a:buFont typeface="Arial" panose="020B0604020202020204" pitchFamily="34" charset="0"/>
              <a:buNone/>
            </a:pPr>
            <a:endParaRPr lang="pl-PL" altLang="pl-PL"/>
          </a:p>
        </p:txBody>
      </p:sp>
    </p:spTree>
    <p:extLst>
      <p:ext uri="{BB962C8B-B14F-4D97-AF65-F5344CB8AC3E}">
        <p14:creationId xmlns:p14="http://schemas.microsoft.com/office/powerpoint/2010/main" val="3329648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stopki 3">
            <a:extLst/>
          </p:cNvPr>
          <p:cNvSpPr>
            <a:spLocks noGrp="1"/>
          </p:cNvSpPr>
          <p:nvPr>
            <p:ph type="ftr" sz="quarter" idx="11"/>
          </p:nvPr>
        </p:nvSpPr>
        <p:spPr>
          <a:xfrm>
            <a:off x="2627313" y="6356350"/>
            <a:ext cx="4321175" cy="365125"/>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Jak jednoczyła się Europa – geneza integracji europejskiej, </a:t>
            </a:r>
          </a:p>
          <a:p>
            <a:pPr fontAlgn="base">
              <a:spcBef>
                <a:spcPct val="0"/>
              </a:spcBef>
              <a:spcAft>
                <a:spcPct val="0"/>
              </a:spcAft>
            </a:pPr>
            <a:r>
              <a:rPr lang="pl-PL" dirty="0">
                <a:solidFill>
                  <a:srgbClr val="898989"/>
                </a:solidFill>
              </a:rPr>
              <a:t>Olga Barburska</a:t>
            </a:r>
          </a:p>
        </p:txBody>
      </p:sp>
      <p:sp>
        <p:nvSpPr>
          <p:cNvPr id="18434" name="Symbol zastępczy numeru slajdu 4"/>
          <p:cNvSpPr>
            <a:spLocks noGrp="1"/>
          </p:cNvSpPr>
          <p:nvPr>
            <p:ph type="sldNum" sz="quarter" idx="12"/>
          </p:nvPr>
        </p:nvSpPr>
        <p:spPr bwMode="auto">
          <a:noFill/>
          <a:ln>
            <a:miter lim="800000"/>
            <a:headEnd/>
            <a:tailEnd/>
          </a:ln>
        </p:spPr>
        <p:txBody>
          <a:bodyPr/>
          <a:lstStyle/>
          <a:p>
            <a:fld id="{022430EC-4953-49CA-89DE-A0C31BEDDDEA}" type="slidenum">
              <a:rPr lang="pl-PL" altLang="pl-PL" smtClean="0"/>
              <a:pPr/>
              <a:t>3</a:t>
            </a:fld>
            <a:endParaRPr lang="pl-PL" altLang="pl-PL"/>
          </a:p>
        </p:txBody>
      </p:sp>
      <p:graphicFrame>
        <p:nvGraphicFramePr>
          <p:cNvPr id="18450" name="Group 18"/>
          <p:cNvGraphicFramePr>
            <a:graphicFrameLocks noGrp="1"/>
          </p:cNvGraphicFramePr>
          <p:nvPr>
            <p:extLst>
              <p:ext uri="{D42A27DB-BD31-4B8C-83A1-F6EECF244321}">
                <p14:modId xmlns:p14="http://schemas.microsoft.com/office/powerpoint/2010/main" val="1758240345"/>
              </p:ext>
            </p:extLst>
          </p:nvPr>
        </p:nvGraphicFramePr>
        <p:xfrm>
          <a:off x="242987" y="404664"/>
          <a:ext cx="8658026" cy="5812755"/>
        </p:xfrm>
        <a:graphic>
          <a:graphicData uri="http://schemas.openxmlformats.org/drawingml/2006/table">
            <a:tbl>
              <a:tblPr/>
              <a:tblGrid>
                <a:gridCol w="3097038">
                  <a:extLst>
                    <a:ext uri="{9D8B030D-6E8A-4147-A177-3AD203B41FA5}">
                      <a16:colId xmlns="" xmlns:a16="http://schemas.microsoft.com/office/drawing/2014/main" val="20000"/>
                    </a:ext>
                  </a:extLst>
                </a:gridCol>
                <a:gridCol w="5560988">
                  <a:extLst>
                    <a:ext uri="{9D8B030D-6E8A-4147-A177-3AD203B41FA5}">
                      <a16:colId xmlns="" xmlns:a16="http://schemas.microsoft.com/office/drawing/2014/main" val="20001"/>
                    </a:ext>
                  </a:extLst>
                </a:gridCol>
              </a:tblGrid>
              <a:tr h="731099">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dirty="0">
                          <a:ln>
                            <a:noFill/>
                          </a:ln>
                          <a:solidFill>
                            <a:srgbClr val="FFFFFF"/>
                          </a:solidFill>
                          <a:effectLst/>
                          <a:latin typeface="Calibri" pitchFamily="34" charset="0"/>
                          <a:cs typeface="Tahoma" pitchFamily="34" charset="0"/>
                        </a:rPr>
                        <a:t>Jak jednoczyła się Europa – geneza integracji europejskiej </a:t>
                      </a:r>
                      <a:br>
                        <a:rPr kumimoji="0" lang="pl-PL" sz="1800" b="1" i="0" u="none" strike="noStrike" cap="none" normalizeH="0" baseline="0" dirty="0">
                          <a:ln>
                            <a:noFill/>
                          </a:ln>
                          <a:solidFill>
                            <a:srgbClr val="FFFFFF"/>
                          </a:solidFill>
                          <a:effectLst/>
                          <a:latin typeface="Calibri" pitchFamily="34" charset="0"/>
                          <a:cs typeface="Tahoma" pitchFamily="34" charset="0"/>
                        </a:rPr>
                      </a:br>
                      <a:r>
                        <a:rPr kumimoji="0" lang="pl-PL" sz="1800" b="1" i="0" u="none" strike="noStrike" cap="none" normalizeH="0" baseline="0" dirty="0">
                          <a:ln>
                            <a:noFill/>
                          </a:ln>
                          <a:solidFill>
                            <a:srgbClr val="FFFFFF"/>
                          </a:solidFill>
                          <a:effectLst/>
                          <a:latin typeface="Calibri" pitchFamily="34" charset="0"/>
                          <a:cs typeface="Tahoma" pitchFamily="34" charset="0"/>
                        </a:rPr>
                        <a:t>– opis zajęć </a:t>
                      </a:r>
                      <a:r>
                        <a:rPr kumimoji="0" lang="pl-PL" sz="1800" b="1" i="0" u="none" strike="noStrike" cap="none" normalizeH="0" baseline="0" dirty="0" smtClean="0">
                          <a:ln>
                            <a:noFill/>
                          </a:ln>
                          <a:solidFill>
                            <a:srgbClr val="FFFFFF"/>
                          </a:solidFill>
                          <a:effectLst/>
                          <a:latin typeface="Calibri" pitchFamily="34" charset="0"/>
                          <a:cs typeface="Tahoma" pitchFamily="34" charset="0"/>
                        </a:rPr>
                        <a:t>cd</a:t>
                      </a:r>
                      <a:r>
                        <a:rPr kumimoji="0" lang="pl-PL" sz="1800" b="1" i="0" u="none" strike="noStrike" cap="none" normalizeH="0" baseline="0" dirty="0">
                          <a:ln>
                            <a:noFill/>
                          </a:ln>
                          <a:solidFill>
                            <a:srgbClr val="FFFFFF"/>
                          </a:solidFill>
                          <a:effectLst/>
                          <a:latin typeface="Calibri" pitchFamily="34" charset="0"/>
                          <a:cs typeface="Tahoma" pitchFamily="34" charset="0"/>
                        </a:rPr>
                        <a:t>. </a:t>
                      </a:r>
                    </a:p>
                  </a:txBody>
                  <a:tcPr marL="91438" marR="91438"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pl-PL"/>
                    </a:p>
                  </a:txBody>
                  <a:tcPr/>
                </a:tc>
                <a:extLst>
                  <a:ext uri="{0D108BD9-81ED-4DB2-BD59-A6C34878D82A}">
                    <a16:rowId xmlns="" xmlns:a16="http://schemas.microsoft.com/office/drawing/2014/main" val="10000"/>
                  </a:ext>
                </a:extLst>
              </a:tr>
              <a:tr h="19539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1" i="0" u="none" strike="noStrike" cap="none" normalizeH="0" baseline="0" dirty="0">
                        <a:ln>
                          <a:noFill/>
                        </a:ln>
                        <a:solidFill>
                          <a:srgbClr val="000000"/>
                        </a:solidFill>
                        <a:effectLst/>
                        <a:latin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l-PL" sz="1800" b="1" i="0" u="none" strike="noStrike" cap="none" normalizeH="0" baseline="0" dirty="0">
                          <a:ln>
                            <a:noFill/>
                          </a:ln>
                          <a:solidFill>
                            <a:srgbClr val="000000"/>
                          </a:solidFill>
                          <a:effectLst/>
                          <a:latin typeface="Calibri" pitchFamily="34" charset="0"/>
                          <a:cs typeface="Tahoma" pitchFamily="34" charset="0"/>
                        </a:rPr>
                        <a:t>Cele szczegółowe  (operacyjne) </a:t>
                      </a:r>
                      <a:r>
                        <a:rPr kumimoji="0" lang="pl-PL" sz="1800" b="1" i="0" u="none" strike="noStrike" cap="none" normalizeH="0" baseline="0" dirty="0" smtClean="0">
                          <a:ln>
                            <a:noFill/>
                          </a:ln>
                          <a:solidFill>
                            <a:srgbClr val="000000"/>
                          </a:solidFill>
                          <a:effectLst/>
                          <a:latin typeface="Calibri" pitchFamily="34" charset="0"/>
                          <a:cs typeface="Tahoma" pitchFamily="34" charset="0"/>
                        </a:rPr>
                        <a:t>cd</a:t>
                      </a:r>
                      <a:r>
                        <a:rPr kumimoji="0" lang="pl-PL" sz="1800" b="1" i="0" u="none" strike="noStrike" cap="none" normalizeH="0" baseline="0" dirty="0">
                          <a:ln>
                            <a:noFill/>
                          </a:ln>
                          <a:solidFill>
                            <a:srgbClr val="000000"/>
                          </a:solidFill>
                          <a:effectLst/>
                          <a:latin typeface="Calibri" pitchFamily="34" charset="0"/>
                          <a:cs typeface="Tahoma"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1" i="0" u="none" strike="noStrike" cap="none" normalizeH="0" baseline="0" dirty="0">
                        <a:ln>
                          <a:noFill/>
                        </a:ln>
                        <a:solidFill>
                          <a:srgbClr val="000000"/>
                        </a:solidFill>
                        <a:effectLst/>
                        <a:latin typeface="Calibri" pitchFamily="34" charset="0"/>
                        <a:cs typeface="Tahoma" pitchFamily="34" charset="0"/>
                      </a:endParaRPr>
                    </a:p>
                  </a:txBody>
                  <a:tcPr marL="91438" marR="91438"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latin typeface="Calibri" pitchFamily="34" charset="0"/>
                        </a:rPr>
                        <a:t>Przedstawienie i analiza przez uczestników zajęć pozytywnej i negatywnej roli Europy w dziejach świata, co wpływa na ocenę współczesnej Unii Europejskiej.</a:t>
                      </a:r>
                    </a:p>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latin typeface="Calibri" pitchFamily="34" charset="0"/>
                        </a:rPr>
                        <a:t>Wykształcenie umiejętności rozumienia przez uczestników zajęć podstawowych mechanizmów funkcjonowania UE jako unikatowego ugrupowania integracyjnego.</a:t>
                      </a:r>
                      <a:endParaRPr kumimoji="0" lang="pl-PL" sz="1800" b="0" i="0" u="none" strike="noStrike" cap="none" normalizeH="0" baseline="0" dirty="0">
                        <a:ln>
                          <a:noFill/>
                        </a:ln>
                        <a:solidFill>
                          <a:srgbClr val="000000"/>
                        </a:solidFill>
                        <a:effectLst/>
                        <a:latin typeface="Calibri" pitchFamily="34" charset="0"/>
                        <a:cs typeface="Tahoma" pitchFamily="34" charset="0"/>
                      </a:endParaRPr>
                    </a:p>
                  </a:txBody>
                  <a:tcPr marL="91438" marR="91438"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1"/>
                  </a:ext>
                </a:extLst>
              </a:tr>
              <a:tr h="312768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1" i="0" u="none" strike="noStrike" cap="none" normalizeH="0" baseline="0" dirty="0">
                        <a:ln>
                          <a:noFill/>
                        </a:ln>
                        <a:solidFill>
                          <a:srgbClr val="000000"/>
                        </a:solidFill>
                        <a:effectLst/>
                        <a:latin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dirty="0">
                          <a:ln>
                            <a:noFill/>
                          </a:ln>
                          <a:solidFill>
                            <a:srgbClr val="000000"/>
                          </a:solidFill>
                          <a:effectLst/>
                          <a:latin typeface="+mn-lt"/>
                          <a:cs typeface="Tahoma" pitchFamily="34" charset="0"/>
                        </a:rPr>
                        <a:t>Metody  i formy pracy, środki dydaktyczne</a:t>
                      </a:r>
                    </a:p>
                  </a:txBody>
                  <a:tcPr marL="91438" marR="91438"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mn-lt"/>
                          <a:cs typeface="Tahoma" pitchFamily="34" charset="0"/>
                        </a:rPr>
                        <a:t>Metody:</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pl-PL" sz="1800" b="0" i="0" u="none" strike="noStrike" cap="none" normalizeH="0" baseline="0" dirty="0">
                          <a:ln>
                            <a:noFill/>
                          </a:ln>
                          <a:solidFill>
                            <a:srgbClr val="000000"/>
                          </a:solidFill>
                          <a:effectLst/>
                          <a:latin typeface="+mn-lt"/>
                          <a:cs typeface="Tahoma" pitchFamily="34" charset="0"/>
                        </a:rPr>
                        <a:t>wykład</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pl-PL" sz="1800" b="0" i="0" u="none" strike="noStrike" cap="none" normalizeH="0" baseline="0" dirty="0">
                          <a:ln>
                            <a:noFill/>
                          </a:ln>
                          <a:solidFill>
                            <a:srgbClr val="000000"/>
                          </a:solidFill>
                          <a:effectLst/>
                          <a:latin typeface="+mn-lt"/>
                          <a:cs typeface="Tahoma" pitchFamily="34" charset="0"/>
                        </a:rPr>
                        <a:t>praca z tekstem źródłowym</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pl-PL" sz="1800" b="0" i="0" u="none" strike="noStrike" cap="none" normalizeH="0" baseline="0" dirty="0">
                          <a:ln>
                            <a:noFill/>
                          </a:ln>
                          <a:solidFill>
                            <a:srgbClr val="000000"/>
                          </a:solidFill>
                          <a:effectLst/>
                          <a:latin typeface="+mn-lt"/>
                          <a:cs typeface="Tahoma" pitchFamily="34" charset="0"/>
                        </a:rPr>
                        <a:t>praca w grupie</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pl-PL" sz="1800" b="0" i="0" u="none" strike="noStrike" cap="none" normalizeH="0" baseline="0" dirty="0">
                          <a:ln>
                            <a:noFill/>
                          </a:ln>
                          <a:solidFill>
                            <a:srgbClr val="000000"/>
                          </a:solidFill>
                          <a:effectLst/>
                          <a:latin typeface="+mn-lt"/>
                          <a:cs typeface="Tahoma" pitchFamily="34" charset="0"/>
                        </a:rPr>
                        <a:t>analiza SWOT</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pl-PL" sz="1800" b="0" i="0" u="none" strike="noStrike" cap="none" normalizeH="0" baseline="0" dirty="0">
                          <a:ln>
                            <a:noFill/>
                          </a:ln>
                          <a:solidFill>
                            <a:srgbClr val="000000"/>
                          </a:solidFill>
                          <a:effectLst/>
                          <a:latin typeface="+mn-lt"/>
                          <a:cs typeface="Tahoma" pitchFamily="34" charset="0"/>
                        </a:rPr>
                        <a:t>dyskusja</a:t>
                      </a:r>
                    </a:p>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mn-lt"/>
                          <a:cs typeface="Tahoma" pitchFamily="34" charset="0"/>
                        </a:rPr>
                        <a:t>Środki dydaktyczne:</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pl-PL" sz="1800" b="0" i="0" u="none" strike="noStrike" cap="none" normalizeH="0" baseline="0" dirty="0">
                          <a:ln>
                            <a:noFill/>
                          </a:ln>
                          <a:solidFill>
                            <a:srgbClr val="000000"/>
                          </a:solidFill>
                          <a:effectLst/>
                          <a:latin typeface="+mn-lt"/>
                          <a:cs typeface="Tahoma" pitchFamily="34" charset="0"/>
                        </a:rPr>
                        <a:t>Traktat o Unii Europejskiej</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pl-PL" sz="1800" b="0" i="0" u="none" strike="noStrike" cap="none" normalizeH="0" baseline="0" dirty="0">
                          <a:ln>
                            <a:noFill/>
                          </a:ln>
                          <a:solidFill>
                            <a:srgbClr val="000000"/>
                          </a:solidFill>
                          <a:effectLst/>
                          <a:latin typeface="+mn-lt"/>
                          <a:cs typeface="Tahoma" pitchFamily="34" charset="0"/>
                        </a:rPr>
                        <a:t>Konstytucja RP</a:t>
                      </a:r>
                      <a:endParaRPr kumimoji="0" lang="pl-PL" sz="1800" b="0" i="0" u="none" strike="noStrike" cap="none" normalizeH="0" baseline="0" dirty="0">
                        <a:ln>
                          <a:noFill/>
                        </a:ln>
                        <a:solidFill>
                          <a:srgbClr val="000000"/>
                        </a:solidFill>
                        <a:effectLst/>
                        <a:latin typeface="Calibri" pitchFamily="34" charset="0"/>
                        <a:cs typeface="Tahoma" pitchFamily="34" charset="0"/>
                      </a:endParaRPr>
                    </a:p>
                  </a:txBody>
                  <a:tcPr marL="91438" marR="91438"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450"/>
                                        </p:tgtEl>
                                        <p:attrNameLst>
                                          <p:attrName>style.visibility</p:attrName>
                                        </p:attrNameLst>
                                      </p:cBhvr>
                                      <p:to>
                                        <p:strVal val="visible"/>
                                      </p:to>
                                    </p:set>
                                    <p:animEffect transition="in" filter="fade">
                                      <p:cBhvr>
                                        <p:cTn id="7" dur="1000"/>
                                        <p:tgtEl>
                                          <p:spTgt spid="18450"/>
                                        </p:tgtEl>
                                      </p:cBhvr>
                                    </p:animEffect>
                                    <p:anim calcmode="lin" valueType="num">
                                      <p:cBhvr>
                                        <p:cTn id="8" dur="1000" fill="hold"/>
                                        <p:tgtEl>
                                          <p:spTgt spid="18450"/>
                                        </p:tgtEl>
                                        <p:attrNameLst>
                                          <p:attrName>ppt_x</p:attrName>
                                        </p:attrNameLst>
                                      </p:cBhvr>
                                      <p:tavLst>
                                        <p:tav tm="0">
                                          <p:val>
                                            <p:strVal val="#ppt_x"/>
                                          </p:val>
                                        </p:tav>
                                        <p:tav tm="100000">
                                          <p:val>
                                            <p:strVal val="#ppt_x"/>
                                          </p:val>
                                        </p:tav>
                                      </p:tavLst>
                                    </p:anim>
                                    <p:anim calcmode="lin" valueType="num">
                                      <p:cBhvr>
                                        <p:cTn id="9" dur="1000" fill="hold"/>
                                        <p:tgtEl>
                                          <p:spTgt spid="184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ymbol zastępczy numeru slajdu 4">
            <a:extLst>
              <a:ext uri="{FF2B5EF4-FFF2-40B4-BE49-F238E27FC236}">
                <a16:creationId xmlns="" xmlns:a16="http://schemas.microsoft.com/office/drawing/2014/main" id="{A2F2E3F7-9F4B-4980-ACE9-AD24AA5BBF5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E8D6949-2635-43A5-A5B3-965FBEA81884}" type="slidenum">
              <a:rPr lang="pl-PL" altLang="pl-PL" sz="1200" smtClean="0">
                <a:solidFill>
                  <a:srgbClr val="898989"/>
                </a:solidFill>
              </a:rPr>
              <a:pPr>
                <a:spcBef>
                  <a:spcPct val="0"/>
                </a:spcBef>
                <a:buFontTx/>
                <a:buNone/>
              </a:pPr>
              <a:t>4</a:t>
            </a:fld>
            <a:endParaRPr lang="pl-PL" altLang="pl-PL" sz="1200">
              <a:solidFill>
                <a:srgbClr val="898989"/>
              </a:solidFill>
            </a:endParaRPr>
          </a:p>
        </p:txBody>
      </p:sp>
      <p:sp>
        <p:nvSpPr>
          <p:cNvPr id="5" name="Symbol zastępczy zawartości 4">
            <a:extLst>
              <a:ext uri="{FF2B5EF4-FFF2-40B4-BE49-F238E27FC236}">
                <a16:creationId xmlns="" xmlns:a16="http://schemas.microsoft.com/office/drawing/2014/main" id="{7C3A8DBC-D310-4A61-9D92-62A26D92F6B6}"/>
              </a:ext>
            </a:extLst>
          </p:cNvPr>
          <p:cNvSpPr>
            <a:spLocks noGrp="1"/>
          </p:cNvSpPr>
          <p:nvPr>
            <p:ph idx="1"/>
          </p:nvPr>
        </p:nvSpPr>
        <p:spPr>
          <a:xfrm>
            <a:off x="467544" y="1052736"/>
            <a:ext cx="8230368" cy="5112568"/>
          </a:xfrm>
        </p:spPr>
        <p:txBody>
          <a:bodyPr/>
          <a:lstStyle/>
          <a:p>
            <a:pPr>
              <a:buFont typeface="+mj-lt"/>
              <a:buAutoNum type="arabicPeriod"/>
            </a:pPr>
            <a:r>
              <a:rPr lang="pl-PL" altLang="pl-PL" sz="1800" dirty="0"/>
              <a:t>Przedstawienie tematu zajęć.</a:t>
            </a:r>
          </a:p>
          <a:p>
            <a:pPr>
              <a:buFont typeface="+mj-lt"/>
              <a:buAutoNum type="arabicPeriod"/>
            </a:pPr>
            <a:r>
              <a:rPr lang="pl-PL" altLang="pl-PL" sz="1800" dirty="0"/>
              <a:t>Po wstępie, w którym osoba prowadząca zajęcia zapoznaje uczestników z tematyką zajęć, podają oni przykłady projektów integracyjnych w Europie.</a:t>
            </a:r>
          </a:p>
          <a:p>
            <a:pPr>
              <a:buFont typeface="+mj-lt"/>
              <a:buAutoNum type="arabicPeriod"/>
            </a:pPr>
            <a:r>
              <a:rPr lang="pl-PL" altLang="pl-PL" sz="1800" dirty="0"/>
              <a:t>Uczestnicy mają zastanowić się, podać przykłady i podjąć dyskusję, czy wszystkie projekty integracji realizowane były pokojowo? Prowadzący podsumowuje wypowiedzi uczestników.</a:t>
            </a:r>
          </a:p>
          <a:p>
            <a:pPr>
              <a:buFont typeface="+mj-lt"/>
              <a:buAutoNum type="arabicPeriod"/>
            </a:pPr>
            <a:r>
              <a:rPr lang="pl-PL" altLang="pl-PL" sz="1800" dirty="0"/>
              <a:t>Uczestnicy zajęć próbują dokonać analizy przykładów przedstawionych przez siebie </a:t>
            </a:r>
            <a:br>
              <a:rPr lang="pl-PL" altLang="pl-PL" sz="1800" dirty="0"/>
            </a:br>
            <a:r>
              <a:rPr lang="pl-PL" altLang="pl-PL" sz="1800" dirty="0"/>
              <a:t>i osobę prowadzącą zajęcia w odniesieniu do celów różnych projektów integracji </a:t>
            </a:r>
            <a:br>
              <a:rPr lang="pl-PL" altLang="pl-PL" sz="1800" dirty="0"/>
            </a:br>
            <a:r>
              <a:rPr lang="pl-PL" altLang="pl-PL" sz="1800" dirty="0"/>
              <a:t>w Europie na przestrzeni wieków. </a:t>
            </a:r>
          </a:p>
          <a:p>
            <a:pPr>
              <a:buFont typeface="+mj-lt"/>
              <a:buAutoNum type="arabicPeriod"/>
            </a:pPr>
            <a:r>
              <a:rPr lang="pl-PL" altLang="pl-PL" sz="1800" dirty="0"/>
              <a:t>Uczestnicy zostają podzieleni na grupy, otrzymują dokumenty  i fragmenty artykułów prasowych dotyczące kształtowania się tożsamości europejskiej.</a:t>
            </a:r>
          </a:p>
          <a:p>
            <a:pPr>
              <a:buFont typeface="+mj-lt"/>
              <a:buAutoNum type="arabicPeriod"/>
            </a:pPr>
            <a:r>
              <a:rPr lang="pl-PL" altLang="pl-PL" sz="1800" dirty="0"/>
              <a:t>Osoba prowadząca przedstawia, na konkretnych przykładach, wkład Europy </a:t>
            </a:r>
            <a:br>
              <a:rPr lang="pl-PL" altLang="pl-PL" sz="1800" dirty="0"/>
            </a:br>
            <a:r>
              <a:rPr lang="pl-PL" altLang="pl-PL" sz="1800" dirty="0"/>
              <a:t>w rozwój świata, a uczestnicy mają zastanowić się i uargumentować, czy należy je ocenić pozytywnie czy negatywnie.</a:t>
            </a:r>
          </a:p>
          <a:p>
            <a:pPr>
              <a:buFont typeface="+mj-lt"/>
              <a:buAutoNum type="arabicPeriod"/>
            </a:pPr>
            <a:r>
              <a:rPr lang="pl-PL" altLang="pl-PL" sz="1800" dirty="0"/>
              <a:t>Podsumowanie zajęć – uczestnicy dokonują oceny i interpretacji przedstawionych argumentów swoich i nauczyciela, a także formułują wnioski i podsumowania na podstawie użytych w czasie zajęć dokumentów i materiałów.</a:t>
            </a:r>
          </a:p>
        </p:txBody>
      </p:sp>
      <p:sp>
        <p:nvSpPr>
          <p:cNvPr id="7" name="Tytuł 1">
            <a:extLst>
              <a:ext uri="{FF2B5EF4-FFF2-40B4-BE49-F238E27FC236}">
                <a16:creationId xmlns="" xmlns:a16="http://schemas.microsoft.com/office/drawing/2014/main" id="{014F0A6A-FAED-4E4D-89B9-0B7FD939D023}"/>
              </a:ext>
            </a:extLst>
          </p:cNvPr>
          <p:cNvSpPr>
            <a:spLocks noGrp="1"/>
          </p:cNvSpPr>
          <p:nvPr>
            <p:ph type="title"/>
          </p:nvPr>
        </p:nvSpPr>
        <p:spPr>
          <a:xfrm>
            <a:off x="457199" y="274638"/>
            <a:ext cx="8240713" cy="509587"/>
          </a:xfrm>
        </p:spPr>
        <p:txBody>
          <a:bodyPr/>
          <a:lstStyle/>
          <a:p>
            <a:r>
              <a:rPr lang="pl-PL" altLang="pl-PL" sz="4000" dirty="0"/>
              <a:t>Przebieg zajęć</a:t>
            </a:r>
          </a:p>
        </p:txBody>
      </p:sp>
      <p:sp>
        <p:nvSpPr>
          <p:cNvPr id="6" name="Symbol zastępczy stopki 3">
            <a:extLst>
              <a:ext uri="{FF2B5EF4-FFF2-40B4-BE49-F238E27FC236}">
                <a16:creationId xmlns="" xmlns:a16="http://schemas.microsoft.com/office/drawing/2014/main" id="{78484826-5382-4554-A540-5AAF459E6549}"/>
              </a:ext>
            </a:extLst>
          </p:cNvPr>
          <p:cNvSpPr>
            <a:spLocks noGrp="1"/>
          </p:cNvSpPr>
          <p:nvPr>
            <p:ph type="ftr" sz="quarter" idx="11"/>
          </p:nvPr>
        </p:nvSpPr>
        <p:spPr>
          <a:xfrm>
            <a:off x="2627313" y="6356350"/>
            <a:ext cx="4321175" cy="365125"/>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Jak jednoczyła się Europa – geneza integracji europejskiej, </a:t>
            </a:r>
          </a:p>
          <a:p>
            <a:pPr fontAlgn="base">
              <a:spcBef>
                <a:spcPct val="0"/>
              </a:spcBef>
              <a:spcAft>
                <a:spcPct val="0"/>
              </a:spcAft>
            </a:pPr>
            <a:r>
              <a:rPr lang="pl-PL" dirty="0">
                <a:solidFill>
                  <a:srgbClr val="898989"/>
                </a:solidFill>
              </a:rPr>
              <a:t>Olga Barburska</a:t>
            </a:r>
          </a:p>
        </p:txBody>
      </p:sp>
    </p:spTree>
    <p:extLst>
      <p:ext uri="{BB962C8B-B14F-4D97-AF65-F5344CB8AC3E}">
        <p14:creationId xmlns:p14="http://schemas.microsoft.com/office/powerpoint/2010/main" val="3004093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ymbol zastępczy numeru slajdu 4">
            <a:extLst>
              <a:ext uri="{FF2B5EF4-FFF2-40B4-BE49-F238E27FC236}">
                <a16:creationId xmlns="" xmlns:a16="http://schemas.microsoft.com/office/drawing/2014/main" id="{A2F2E3F7-9F4B-4980-ACE9-AD24AA5BBF5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E8D6949-2635-43A5-A5B3-965FBEA81884}" type="slidenum">
              <a:rPr lang="pl-PL" altLang="pl-PL" sz="1200" smtClean="0">
                <a:solidFill>
                  <a:srgbClr val="898989"/>
                </a:solidFill>
              </a:rPr>
              <a:pPr>
                <a:spcBef>
                  <a:spcPct val="0"/>
                </a:spcBef>
                <a:buFontTx/>
                <a:buNone/>
              </a:pPr>
              <a:t>5</a:t>
            </a:fld>
            <a:endParaRPr lang="pl-PL" altLang="pl-PL" sz="1200">
              <a:solidFill>
                <a:srgbClr val="898989"/>
              </a:solidFill>
            </a:endParaRPr>
          </a:p>
        </p:txBody>
      </p:sp>
      <p:sp>
        <p:nvSpPr>
          <p:cNvPr id="2" name="Prostokąt 1">
            <a:extLst>
              <a:ext uri="{FF2B5EF4-FFF2-40B4-BE49-F238E27FC236}">
                <a16:creationId xmlns="" xmlns:a16="http://schemas.microsoft.com/office/drawing/2014/main" id="{A28F34E3-2453-4B30-BC0A-73AD20603428}"/>
              </a:ext>
            </a:extLst>
          </p:cNvPr>
          <p:cNvSpPr/>
          <p:nvPr/>
        </p:nvSpPr>
        <p:spPr>
          <a:xfrm>
            <a:off x="971600" y="1904633"/>
            <a:ext cx="6840760" cy="3108543"/>
          </a:xfrm>
          <a:prstGeom prst="rect">
            <a:avLst/>
          </a:prstGeom>
        </p:spPr>
        <p:txBody>
          <a:bodyPr wrap="square">
            <a:spAutoFit/>
          </a:bodyPr>
          <a:lstStyle/>
          <a:p>
            <a:pPr marL="285750" indent="-285750">
              <a:buFont typeface="Arial" panose="020B0604020202020204" pitchFamily="34" charset="0"/>
              <a:buChar char="•"/>
              <a:defRPr/>
            </a:pPr>
            <a:r>
              <a:rPr lang="pl-PL" altLang="pl-PL" sz="2800" dirty="0"/>
              <a:t>Tożsamość europejska</a:t>
            </a:r>
          </a:p>
          <a:p>
            <a:pPr marL="285750" indent="-285750">
              <a:buFont typeface="Arial" panose="020B0604020202020204" pitchFamily="34" charset="0"/>
              <a:buChar char="•"/>
              <a:defRPr/>
            </a:pPr>
            <a:r>
              <a:rPr lang="pl-PL" altLang="pl-PL" sz="2800" dirty="0"/>
              <a:t>Dorobek cywilizacji europejskiej</a:t>
            </a:r>
          </a:p>
          <a:p>
            <a:pPr marL="285750" indent="-285750">
              <a:buFont typeface="Arial" panose="020B0604020202020204" pitchFamily="34" charset="0"/>
              <a:buChar char="•"/>
              <a:defRPr/>
            </a:pPr>
            <a:r>
              <a:rPr lang="pl-PL" altLang="pl-PL" sz="2800" dirty="0"/>
              <a:t>Europejskie procesy integracyjne </a:t>
            </a:r>
            <a:br>
              <a:rPr lang="pl-PL" altLang="pl-PL" sz="2800" dirty="0"/>
            </a:br>
            <a:r>
              <a:rPr lang="pl-PL" altLang="pl-PL" sz="2800" dirty="0"/>
              <a:t>i dezintegracyjne </a:t>
            </a:r>
          </a:p>
          <a:p>
            <a:pPr marL="285750" indent="-285750">
              <a:buFont typeface="Arial" panose="020B0604020202020204" pitchFamily="34" charset="0"/>
              <a:buChar char="•"/>
              <a:defRPr/>
            </a:pPr>
            <a:r>
              <a:rPr lang="pl-PL" altLang="pl-PL" sz="2800" dirty="0"/>
              <a:t>Rola Europy w świecie</a:t>
            </a:r>
          </a:p>
          <a:p>
            <a:pPr marL="285750" indent="-285750">
              <a:buFont typeface="Arial" panose="020B0604020202020204" pitchFamily="34" charset="0"/>
              <a:buChar char="•"/>
              <a:defRPr/>
            </a:pPr>
            <a:r>
              <a:rPr lang="pl-PL" altLang="pl-PL" sz="2800" dirty="0"/>
              <a:t>Unia Europejska</a:t>
            </a:r>
          </a:p>
          <a:p>
            <a:pPr marL="285750" indent="-285750">
              <a:buFont typeface="Arial" panose="020B0604020202020204" pitchFamily="34" charset="0"/>
              <a:buChar char="•"/>
              <a:defRPr/>
            </a:pPr>
            <a:r>
              <a:rPr lang="pl-PL" altLang="pl-PL" sz="2800" dirty="0"/>
              <a:t>Słabe i mocne strony UE</a:t>
            </a:r>
          </a:p>
        </p:txBody>
      </p:sp>
      <p:sp>
        <p:nvSpPr>
          <p:cNvPr id="7" name="Tytuł 1">
            <a:extLst>
              <a:ext uri="{FF2B5EF4-FFF2-40B4-BE49-F238E27FC236}">
                <a16:creationId xmlns="" xmlns:a16="http://schemas.microsoft.com/office/drawing/2014/main" id="{7BBB43E3-563F-4368-AAFE-4666F73953CD}"/>
              </a:ext>
            </a:extLst>
          </p:cNvPr>
          <p:cNvSpPr>
            <a:spLocks noGrp="1"/>
          </p:cNvSpPr>
          <p:nvPr>
            <p:ph type="title"/>
          </p:nvPr>
        </p:nvSpPr>
        <p:spPr>
          <a:xfrm>
            <a:off x="467544" y="692696"/>
            <a:ext cx="8240713" cy="509587"/>
          </a:xfrm>
        </p:spPr>
        <p:txBody>
          <a:bodyPr/>
          <a:lstStyle/>
          <a:p>
            <a:r>
              <a:rPr lang="pl-PL" altLang="pl-PL" sz="4000" dirty="0"/>
              <a:t>Pojęcia i zagadnienia</a:t>
            </a:r>
          </a:p>
        </p:txBody>
      </p:sp>
      <p:sp>
        <p:nvSpPr>
          <p:cNvPr id="6" name="Symbol zastępczy stopki 3">
            <a:extLst>
              <a:ext uri="{FF2B5EF4-FFF2-40B4-BE49-F238E27FC236}">
                <a16:creationId xmlns="" xmlns:a16="http://schemas.microsoft.com/office/drawing/2014/main" id="{1D992DB5-DE1F-4069-B41C-BFD92BB2E3DD}"/>
              </a:ext>
            </a:extLst>
          </p:cNvPr>
          <p:cNvSpPr>
            <a:spLocks noGrp="1"/>
          </p:cNvSpPr>
          <p:nvPr>
            <p:ph type="ftr" sz="quarter" idx="11"/>
          </p:nvPr>
        </p:nvSpPr>
        <p:spPr>
          <a:xfrm>
            <a:off x="2627313" y="6356350"/>
            <a:ext cx="4321175" cy="365125"/>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Jak jednoczyła się Europa – geneza integracji europejskiej, </a:t>
            </a:r>
          </a:p>
          <a:p>
            <a:pPr fontAlgn="base">
              <a:spcBef>
                <a:spcPct val="0"/>
              </a:spcBef>
              <a:spcAft>
                <a:spcPct val="0"/>
              </a:spcAft>
            </a:pPr>
            <a:r>
              <a:rPr lang="pl-PL" dirty="0">
                <a:solidFill>
                  <a:srgbClr val="898989"/>
                </a:solidFill>
              </a:rPr>
              <a:t>Olga Barburska</a:t>
            </a:r>
          </a:p>
        </p:txBody>
      </p:sp>
    </p:spTree>
    <p:extLst>
      <p:ext uri="{BB962C8B-B14F-4D97-AF65-F5344CB8AC3E}">
        <p14:creationId xmlns:p14="http://schemas.microsoft.com/office/powerpoint/2010/main" val="584620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stopki 3">
            <a:extLst/>
          </p:cNvPr>
          <p:cNvSpPr>
            <a:spLocks noGrp="1"/>
          </p:cNvSpPr>
          <p:nvPr>
            <p:ph type="ftr" sz="quarter" idx="11"/>
          </p:nvPr>
        </p:nvSpPr>
        <p:spPr>
          <a:xfrm>
            <a:off x="2627313" y="6356350"/>
            <a:ext cx="4248150" cy="365125"/>
          </a:xfrm>
        </p:spPr>
        <p:txBody>
          <a:bodyPr wrap="square" numCol="1" anchorCtr="0" compatLnSpc="1">
            <a:prstTxWarp prst="textNoShape">
              <a:avLst/>
            </a:prstTxWarp>
          </a:bodyPr>
          <a:lstStyle/>
          <a:p>
            <a:pPr fontAlgn="base">
              <a:spcBef>
                <a:spcPct val="0"/>
              </a:spcBef>
              <a:spcAft>
                <a:spcPct val="0"/>
              </a:spcAft>
            </a:pPr>
            <a:r>
              <a:rPr lang="pl-PL">
                <a:solidFill>
                  <a:srgbClr val="898989"/>
                </a:solidFill>
              </a:rPr>
              <a:t>Jak jednoczyła się Europa – geneza integracji europejskiej, </a:t>
            </a:r>
          </a:p>
          <a:p>
            <a:pPr fontAlgn="base">
              <a:spcBef>
                <a:spcPct val="0"/>
              </a:spcBef>
              <a:spcAft>
                <a:spcPct val="0"/>
              </a:spcAft>
            </a:pPr>
            <a:r>
              <a:rPr lang="pl-PL">
                <a:solidFill>
                  <a:srgbClr val="898989"/>
                </a:solidFill>
              </a:rPr>
              <a:t>Olga Barburska</a:t>
            </a:r>
          </a:p>
        </p:txBody>
      </p:sp>
      <p:sp>
        <p:nvSpPr>
          <p:cNvPr id="20482" name="Symbol zastępczy numeru slajdu 4"/>
          <p:cNvSpPr>
            <a:spLocks noGrp="1"/>
          </p:cNvSpPr>
          <p:nvPr>
            <p:ph type="sldNum" sz="quarter" idx="12"/>
          </p:nvPr>
        </p:nvSpPr>
        <p:spPr bwMode="auto">
          <a:noFill/>
          <a:ln>
            <a:miter lim="800000"/>
            <a:headEnd/>
            <a:tailEnd/>
          </a:ln>
        </p:spPr>
        <p:txBody>
          <a:bodyPr/>
          <a:lstStyle/>
          <a:p>
            <a:fld id="{3FD5D6B8-5CB4-4889-B5A7-B17C70F5DF09}" type="slidenum">
              <a:rPr lang="pl-PL" altLang="pl-PL" smtClean="0"/>
              <a:pPr/>
              <a:t>6</a:t>
            </a:fld>
            <a:endParaRPr lang="pl-PL" altLang="pl-PL"/>
          </a:p>
        </p:txBody>
      </p:sp>
      <p:graphicFrame>
        <p:nvGraphicFramePr>
          <p:cNvPr id="6" name="Tabela 5">
            <a:extLst/>
          </p:cNvPr>
          <p:cNvGraphicFramePr>
            <a:graphicFrameLocks noGrp="1"/>
          </p:cNvGraphicFramePr>
          <p:nvPr>
            <p:extLst>
              <p:ext uri="{D42A27DB-BD31-4B8C-83A1-F6EECF244321}">
                <p14:modId xmlns:p14="http://schemas.microsoft.com/office/powerpoint/2010/main" val="11770519"/>
              </p:ext>
            </p:extLst>
          </p:nvPr>
        </p:nvGraphicFramePr>
        <p:xfrm>
          <a:off x="468313" y="765175"/>
          <a:ext cx="8207375" cy="5359401"/>
        </p:xfrm>
        <a:graphic>
          <a:graphicData uri="http://schemas.openxmlformats.org/drawingml/2006/table">
            <a:tbl>
              <a:tblPr/>
              <a:tblGrid>
                <a:gridCol w="1292225">
                  <a:extLst>
                    <a:ext uri="{9D8B030D-6E8A-4147-A177-3AD203B41FA5}">
                      <a16:colId xmlns="" xmlns:a16="http://schemas.microsoft.com/office/drawing/2014/main" val="20000"/>
                    </a:ext>
                  </a:extLst>
                </a:gridCol>
                <a:gridCol w="6915150">
                  <a:extLst>
                    <a:ext uri="{9D8B030D-6E8A-4147-A177-3AD203B41FA5}">
                      <a16:colId xmlns="" xmlns:a16="http://schemas.microsoft.com/office/drawing/2014/main" val="20001"/>
                    </a:ext>
                  </a:extLst>
                </a:gridCol>
              </a:tblGrid>
              <a:tr h="820196">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2400" b="1" i="0" u="none" strike="noStrike" cap="none" normalizeH="0" baseline="0" dirty="0">
                          <a:ln>
                            <a:noFill/>
                          </a:ln>
                          <a:solidFill>
                            <a:srgbClr val="FFFFFF"/>
                          </a:solidFill>
                          <a:effectLst/>
                          <a:latin typeface="Calibri" pitchFamily="34" charset="0"/>
                          <a:cs typeface="Tahoma" pitchFamily="34" charset="0"/>
                        </a:rPr>
                        <a:t>Jak jednoczyła się Europa – geneza integracji europejskiej </a:t>
                      </a:r>
                      <a:r>
                        <a:rPr kumimoji="0" lang="pl-PL" sz="2200" b="1" i="0" u="none" strike="noStrike" cap="none" normalizeH="0" baseline="0" dirty="0">
                          <a:ln>
                            <a:noFill/>
                          </a:ln>
                          <a:solidFill>
                            <a:srgbClr val="FFFFFF"/>
                          </a:solidFill>
                          <a:effectLst/>
                          <a:latin typeface="+mn-lt"/>
                          <a:cs typeface="Tahoma" pitchFamily="34" charset="0"/>
                        </a:rPr>
                        <a:t/>
                      </a:r>
                      <a:br>
                        <a:rPr kumimoji="0" lang="pl-PL" sz="2200" b="1" i="0" u="none" strike="noStrike" cap="none" normalizeH="0" baseline="0" dirty="0">
                          <a:ln>
                            <a:noFill/>
                          </a:ln>
                          <a:solidFill>
                            <a:srgbClr val="FFFFFF"/>
                          </a:solidFill>
                          <a:effectLst/>
                          <a:latin typeface="+mn-lt"/>
                          <a:cs typeface="Tahoma" pitchFamily="34" charset="0"/>
                        </a:rPr>
                      </a:br>
                      <a:r>
                        <a:rPr kumimoji="0" lang="pl-PL" sz="2200" b="1" i="0" u="none" strike="noStrike" cap="none" normalizeH="0" baseline="0" dirty="0">
                          <a:ln>
                            <a:noFill/>
                          </a:ln>
                          <a:solidFill>
                            <a:srgbClr val="FFFFFF"/>
                          </a:solidFill>
                          <a:effectLst/>
                          <a:latin typeface="+mn-lt"/>
                          <a:cs typeface="Tahoma" pitchFamily="34" charset="0"/>
                        </a:rPr>
                        <a:t>– plan zajęć</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pl-PL"/>
                    </a:p>
                  </a:txBody>
                  <a:tcPr/>
                </a:tc>
                <a:extLst>
                  <a:ext uri="{0D108BD9-81ED-4DB2-BD59-A6C34878D82A}">
                    <a16:rowId xmlns="" xmlns:a16="http://schemas.microsoft.com/office/drawing/2014/main" val="10000"/>
                  </a:ext>
                </a:extLst>
              </a:tr>
              <a:tr h="75900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2200" b="0" i="0" u="none" strike="noStrike" cap="none" normalizeH="0" baseline="0">
                          <a:ln>
                            <a:noFill/>
                          </a:ln>
                          <a:solidFill>
                            <a:srgbClr val="000000"/>
                          </a:solidFill>
                          <a:effectLst/>
                          <a:latin typeface="Tahoma" pitchFamily="34" charset="0"/>
                          <a:cs typeface="Tahoma" pitchFamily="34" charset="0"/>
                        </a:rPr>
                        <a:t>1. </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pl-PL" sz="2400" kern="1200" dirty="0">
                          <a:solidFill>
                            <a:schemeClr val="tx1"/>
                          </a:solidFill>
                          <a:effectLst/>
                          <a:latin typeface="+mn-lt"/>
                          <a:ea typeface="+mn-ea"/>
                          <a:cs typeface="+mn-cs"/>
                        </a:rPr>
                        <a:t>Europa jako odrębna cywilizacja</a:t>
                      </a:r>
                      <a:endParaRPr kumimoji="0" lang="pl-PL" sz="2400" b="0" i="0" u="none" strike="noStrike" cap="none" normalizeH="0" baseline="0" dirty="0">
                        <a:ln>
                          <a:noFill/>
                        </a:ln>
                        <a:solidFill>
                          <a:srgbClr val="000000"/>
                        </a:solidFill>
                        <a:effectLst/>
                        <a:latin typeface="+mn-lt"/>
                        <a:cs typeface="Tahoma"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1"/>
                  </a:ext>
                </a:extLst>
              </a:tr>
              <a:tr h="7014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2200" b="0" i="0" u="none" strike="noStrike" cap="none" normalizeH="0" baseline="0" dirty="0">
                          <a:ln>
                            <a:noFill/>
                          </a:ln>
                          <a:solidFill>
                            <a:srgbClr val="000000"/>
                          </a:solidFill>
                          <a:effectLst/>
                          <a:latin typeface="Tahoma" pitchFamily="34" charset="0"/>
                          <a:cs typeface="Tahoma" pitchFamily="34" charset="0"/>
                        </a:rPr>
                        <a:t>2.</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pl-PL" sz="2400" kern="1200" dirty="0">
                          <a:solidFill>
                            <a:schemeClr val="tx1"/>
                          </a:solidFill>
                          <a:effectLst/>
                          <a:latin typeface="+mn-lt"/>
                          <a:ea typeface="+mn-ea"/>
                          <a:cs typeface="+mn-cs"/>
                        </a:rPr>
                        <a:t>Czym</a:t>
                      </a:r>
                      <a:r>
                        <a:rPr lang="pl-PL" sz="2400" kern="1200" baseline="0" dirty="0">
                          <a:solidFill>
                            <a:schemeClr val="tx1"/>
                          </a:solidFill>
                          <a:effectLst/>
                          <a:latin typeface="+mn-lt"/>
                          <a:ea typeface="+mn-ea"/>
                          <a:cs typeface="+mn-cs"/>
                        </a:rPr>
                        <a:t> jest </a:t>
                      </a:r>
                      <a:r>
                        <a:rPr lang="pl-PL" sz="2400" kern="1200" dirty="0">
                          <a:solidFill>
                            <a:schemeClr val="tx1"/>
                          </a:solidFill>
                          <a:effectLst/>
                          <a:latin typeface="+mn-lt"/>
                          <a:ea typeface="+mn-ea"/>
                          <a:cs typeface="+mn-cs"/>
                        </a:rPr>
                        <a:t>tożsamość europejska</a:t>
                      </a:r>
                      <a:endParaRPr kumimoji="0" lang="pl-PL" sz="2400" b="0" i="0" u="none" strike="noStrike" cap="none" normalizeH="0" baseline="0" dirty="0">
                        <a:ln>
                          <a:noFill/>
                        </a:ln>
                        <a:solidFill>
                          <a:srgbClr val="000000"/>
                        </a:solidFill>
                        <a:effectLst/>
                        <a:latin typeface="+mn-lt"/>
                        <a:cs typeface="Tahoma"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2"/>
                  </a:ext>
                </a:extLst>
              </a:tr>
              <a:tr h="7014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2200" b="0" i="0" u="none" strike="noStrike" cap="none" normalizeH="0" baseline="0">
                          <a:ln>
                            <a:noFill/>
                          </a:ln>
                          <a:solidFill>
                            <a:srgbClr val="000000"/>
                          </a:solidFill>
                          <a:effectLst/>
                          <a:latin typeface="Tahoma" pitchFamily="34" charset="0"/>
                          <a:cs typeface="Tahoma" pitchFamily="34" charset="0"/>
                        </a:rPr>
                        <a:t>3.</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pl-PL" sz="2400" kern="1200" dirty="0">
                          <a:solidFill>
                            <a:schemeClr val="tx1"/>
                          </a:solidFill>
                          <a:effectLst/>
                          <a:latin typeface="+mn-lt"/>
                          <a:ea typeface="+mn-ea"/>
                          <a:cs typeface="+mn-cs"/>
                        </a:rPr>
                        <a:t>Dorobek cywilizacji europejskiej</a:t>
                      </a:r>
                      <a:endParaRPr kumimoji="0" lang="pl-PL" sz="2200" b="0" i="0" u="none" strike="noStrike" cap="none" normalizeH="0" baseline="0" dirty="0">
                        <a:ln>
                          <a:noFill/>
                        </a:ln>
                        <a:solidFill>
                          <a:srgbClr val="000000"/>
                        </a:solidFill>
                        <a:effectLst/>
                        <a:latin typeface="+mn-lt"/>
                        <a:cs typeface="Tahoma"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3"/>
                  </a:ext>
                </a:extLst>
              </a:tr>
              <a:tr h="7924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2200" b="0" i="0" u="none" strike="noStrike" cap="none" normalizeH="0" baseline="0">
                          <a:ln>
                            <a:noFill/>
                          </a:ln>
                          <a:solidFill>
                            <a:srgbClr val="000000"/>
                          </a:solidFill>
                          <a:effectLst/>
                          <a:latin typeface="Tahoma" pitchFamily="34" charset="0"/>
                          <a:cs typeface="Tahoma" pitchFamily="34" charset="0"/>
                        </a:rPr>
                        <a:t>4.</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pl-PL" sz="2400" kern="1200" dirty="0">
                          <a:solidFill>
                            <a:schemeClr val="tx1"/>
                          </a:solidFill>
                          <a:effectLst/>
                          <a:latin typeface="+mn-lt"/>
                          <a:ea typeface="+mn-ea"/>
                          <a:cs typeface="+mn-cs"/>
                        </a:rPr>
                        <a:t>Europejskie procesy integracyjne i dezintegracyjne</a:t>
                      </a:r>
                      <a:endParaRPr kumimoji="0" lang="pl-PL" sz="3200" b="0" i="0" u="none" strike="noStrike" cap="none" normalizeH="0" baseline="0" dirty="0">
                        <a:ln>
                          <a:noFill/>
                        </a:ln>
                        <a:solidFill>
                          <a:srgbClr val="000000"/>
                        </a:solidFill>
                        <a:effectLst/>
                        <a:latin typeface="+mn-lt"/>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2200" b="0" i="0" u="none" strike="noStrike" cap="none" normalizeH="0" baseline="0" dirty="0">
                        <a:ln>
                          <a:noFill/>
                        </a:ln>
                        <a:solidFill>
                          <a:srgbClr val="000000"/>
                        </a:solidFill>
                        <a:effectLst/>
                        <a:latin typeface="+mn-lt"/>
                        <a:cs typeface="Tahoma"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4"/>
                  </a:ext>
                </a:extLst>
              </a:tr>
              <a:tr h="7924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2200" b="0" i="0" u="none" strike="noStrike" cap="none" normalizeH="0" baseline="0">
                          <a:ln>
                            <a:noFill/>
                          </a:ln>
                          <a:solidFill>
                            <a:srgbClr val="000000"/>
                          </a:solidFill>
                          <a:effectLst/>
                          <a:latin typeface="Tahoma" pitchFamily="34" charset="0"/>
                          <a:cs typeface="Tahoma" pitchFamily="34" charset="0"/>
                        </a:rPr>
                        <a:t>5.</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pl-PL" sz="2400" kern="1200" dirty="0">
                          <a:solidFill>
                            <a:schemeClr val="tx1"/>
                          </a:solidFill>
                          <a:effectLst/>
                          <a:latin typeface="+mn-lt"/>
                          <a:ea typeface="+mn-ea"/>
                          <a:cs typeface="+mn-cs"/>
                        </a:rPr>
                        <a:t>Rola Europy w świecie</a:t>
                      </a:r>
                      <a:endParaRPr kumimoji="0" lang="pl-PL" sz="3200" b="0" i="0" u="none" strike="noStrike" cap="none" normalizeH="0" baseline="0" dirty="0">
                        <a:ln>
                          <a:noFill/>
                        </a:ln>
                        <a:solidFill>
                          <a:srgbClr val="000000"/>
                        </a:solidFill>
                        <a:effectLst/>
                        <a:latin typeface="+mn-lt"/>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2200" b="0" i="0" u="none" strike="noStrike" cap="none" normalizeH="0" baseline="0" dirty="0">
                        <a:ln>
                          <a:noFill/>
                        </a:ln>
                        <a:solidFill>
                          <a:srgbClr val="000000"/>
                        </a:solidFill>
                        <a:effectLst/>
                        <a:latin typeface="+mn-lt"/>
                        <a:cs typeface="Tahoma"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5"/>
                  </a:ext>
                </a:extLst>
              </a:tr>
              <a:tr h="7924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2200" b="0" i="0" u="none" strike="noStrike" cap="none" normalizeH="0" baseline="0" dirty="0">
                          <a:ln>
                            <a:noFill/>
                          </a:ln>
                          <a:solidFill>
                            <a:srgbClr val="000000"/>
                          </a:solidFill>
                          <a:effectLst/>
                          <a:latin typeface="Tahoma" pitchFamily="34" charset="0"/>
                          <a:cs typeface="Tahoma" pitchFamily="34" charset="0"/>
                        </a:rPr>
                        <a:t>6.</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pl-PL" sz="2400" kern="1200" dirty="0">
                          <a:solidFill>
                            <a:schemeClr val="tx1"/>
                          </a:solidFill>
                          <a:effectLst/>
                          <a:latin typeface="+mn-lt"/>
                          <a:ea typeface="+mn-ea"/>
                          <a:cs typeface="+mn-cs"/>
                        </a:rPr>
                        <a:t>Cechy charakterystyczne i definicja Unii Europejskiej</a:t>
                      </a:r>
                      <a:endParaRPr kumimoji="0" lang="pl-PL" sz="3200" b="0" i="0" u="none" strike="noStrike" cap="none" normalizeH="0" baseline="0" dirty="0">
                        <a:ln>
                          <a:noFill/>
                        </a:ln>
                        <a:solidFill>
                          <a:srgbClr val="000000"/>
                        </a:solidFill>
                        <a:effectLst/>
                        <a:latin typeface="+mn-lt"/>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2200" b="0" i="0" u="none" strike="noStrike" cap="none" normalizeH="0" baseline="0" dirty="0">
                        <a:ln>
                          <a:noFill/>
                        </a:ln>
                        <a:solidFill>
                          <a:srgbClr val="000000"/>
                        </a:solidFill>
                        <a:effectLst/>
                        <a:latin typeface="+mn-lt"/>
                        <a:cs typeface="Tahoma"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ymbol zastępczy numeru slajdu 5"/>
          <p:cNvSpPr>
            <a:spLocks noGrp="1" noChangeArrowheads="1"/>
          </p:cNvSpPr>
          <p:nvPr>
            <p:ph type="sldNum" sz="quarter" idx="12"/>
          </p:nvPr>
        </p:nvSpPr>
        <p:spPr bwMode="auto">
          <a:xfrm>
            <a:off x="539750" y="6237288"/>
            <a:ext cx="7850188" cy="476250"/>
          </a:xfrm>
          <a:noFill/>
          <a:ln>
            <a:miter lim="800000"/>
            <a:headEnd/>
            <a:tailEnd/>
          </a:ln>
        </p:spPr>
        <p:txBody>
          <a:bodyPr/>
          <a:lstStyle/>
          <a:p>
            <a:pPr algn="ctr"/>
            <a:r>
              <a:rPr lang="pl-PL" altLang="pl-PL"/>
              <a:t>Jak jednoczyła się Europa - geneza integracji europejskiej</a:t>
            </a:r>
          </a:p>
          <a:p>
            <a:pPr algn="ctr"/>
            <a:r>
              <a:rPr lang="pl-PL" altLang="pl-PL"/>
              <a:t>Olga Barburska</a:t>
            </a:r>
          </a:p>
          <a:p>
            <a:fld id="{B8A4D61A-F50C-42C9-80F9-FDC777CFDF89}" type="slidenum">
              <a:rPr lang="pl-PL" altLang="pl-PL" smtClean="0"/>
              <a:pPr/>
              <a:t>7</a:t>
            </a:fld>
            <a:r>
              <a:rPr lang="pl-PL" altLang="pl-PL"/>
              <a:t> </a:t>
            </a:r>
          </a:p>
        </p:txBody>
      </p:sp>
      <p:sp>
        <p:nvSpPr>
          <p:cNvPr id="21506" name="Text Box 5"/>
          <p:cNvSpPr txBox="1">
            <a:spLocks noChangeArrowheads="1"/>
          </p:cNvSpPr>
          <p:nvPr/>
        </p:nvSpPr>
        <p:spPr bwMode="auto">
          <a:xfrm>
            <a:off x="179388" y="620688"/>
            <a:ext cx="8785225"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21507" name="Text Box 8"/>
          <p:cNvSpPr txBox="1">
            <a:spLocks noChangeArrowheads="1"/>
          </p:cNvSpPr>
          <p:nvPr/>
        </p:nvSpPr>
        <p:spPr bwMode="auto">
          <a:xfrm>
            <a:off x="1979613" y="1967929"/>
            <a:ext cx="5184775" cy="3693319"/>
          </a:xfrm>
          <a:prstGeom prst="rect">
            <a:avLst/>
          </a:prstGeom>
          <a:noFill/>
          <a:ln w="9525">
            <a:noFill/>
            <a:miter lim="800000"/>
            <a:headEnd/>
            <a:tailEnd/>
          </a:ln>
        </p:spPr>
        <p:txBody>
          <a:bodyPr>
            <a:spAutoFit/>
          </a:bodyPr>
          <a:lstStyle/>
          <a:p>
            <a:pPr>
              <a:spcBef>
                <a:spcPct val="50000"/>
              </a:spcBef>
            </a:pPr>
            <a:r>
              <a:rPr lang="pl-PL" altLang="pl-PL" sz="2400" b="1" dirty="0"/>
              <a:t>Integracja </a:t>
            </a:r>
            <a:r>
              <a:rPr lang="pl-PL" altLang="pl-PL" sz="2400" dirty="0"/>
              <a:t>(łac. </a:t>
            </a:r>
            <a:r>
              <a:rPr lang="pl-PL" altLang="pl-PL" sz="2400" i="1" dirty="0" err="1"/>
              <a:t>integratio</a:t>
            </a:r>
            <a:r>
              <a:rPr lang="pl-PL" altLang="pl-PL" sz="2400" dirty="0"/>
              <a:t>) – pojęcie oznaczające zespolenie, scalenie, tworzenie jednolitej całości. Poprzez integrację można rozumieć zarówno sam proces scalania, jak również określony stan, osiągnięty w tym procesie (czego przykładem jest współczesna Unia Europejska</a:t>
            </a:r>
            <a:r>
              <a:rPr lang="pl-PL" altLang="pl-PL" sz="2400" dirty="0" smtClean="0"/>
              <a:t>).</a:t>
            </a:r>
            <a:endParaRPr lang="pl-PL" altLang="pl-PL" sz="2400" dirty="0"/>
          </a:p>
          <a:p>
            <a:pPr>
              <a:spcBef>
                <a:spcPct val="50000"/>
              </a:spcBef>
            </a:pPr>
            <a:endParaRPr lang="pl-PL" altLang="pl-PL" sz="2800" dirty="0"/>
          </a:p>
        </p:txBody>
      </p:sp>
    </p:spTree>
    <p:extLst>
      <p:ext uri="{BB962C8B-B14F-4D97-AF65-F5344CB8AC3E}">
        <p14:creationId xmlns:p14="http://schemas.microsoft.com/office/powerpoint/2010/main" val="3518200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ymbol zastępczy numeru slajdu 5"/>
          <p:cNvSpPr>
            <a:spLocks noGrp="1" noChangeArrowheads="1"/>
          </p:cNvSpPr>
          <p:nvPr>
            <p:ph type="sldNum" sz="quarter" idx="12"/>
          </p:nvPr>
        </p:nvSpPr>
        <p:spPr bwMode="auto">
          <a:xfrm>
            <a:off x="468313" y="6356350"/>
            <a:ext cx="8147050" cy="365125"/>
          </a:xfrm>
          <a:noFill/>
          <a:ln>
            <a:miter lim="800000"/>
            <a:headEnd/>
            <a:tailEnd/>
          </a:ln>
        </p:spPr>
        <p:txBody>
          <a:bodyPr/>
          <a:lstStyle/>
          <a:p>
            <a:pPr algn="ctr"/>
            <a:r>
              <a:rPr lang="pl-PL" altLang="pl-PL"/>
              <a:t>Jak jednoczyła się Europa - geneza integracji europejskiej</a:t>
            </a:r>
          </a:p>
          <a:p>
            <a:pPr algn="ctr"/>
            <a:r>
              <a:rPr lang="pl-PL" altLang="pl-PL"/>
              <a:t>Olga Barburska</a:t>
            </a:r>
          </a:p>
          <a:p>
            <a:fld id="{BA4DB783-1DEF-475B-B483-40C01EE5A8A3}" type="slidenum">
              <a:rPr lang="pl-PL" altLang="pl-PL" smtClean="0"/>
              <a:pPr/>
              <a:t>8</a:t>
            </a:fld>
            <a:endParaRPr lang="pl-PL" altLang="pl-PL"/>
          </a:p>
        </p:txBody>
      </p:sp>
      <p:sp>
        <p:nvSpPr>
          <p:cNvPr id="22530" name="Text Box 5"/>
          <p:cNvSpPr txBox="1">
            <a:spLocks noChangeArrowheads="1"/>
          </p:cNvSpPr>
          <p:nvPr/>
        </p:nvSpPr>
        <p:spPr bwMode="auto">
          <a:xfrm>
            <a:off x="-21266" y="416719"/>
            <a:ext cx="9144000"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22531" name="Text Box 6"/>
          <p:cNvSpPr txBox="1">
            <a:spLocks noChangeArrowheads="1"/>
          </p:cNvSpPr>
          <p:nvPr/>
        </p:nvSpPr>
        <p:spPr bwMode="auto">
          <a:xfrm>
            <a:off x="395416" y="1581760"/>
            <a:ext cx="8425056" cy="1631216"/>
          </a:xfrm>
          <a:prstGeom prst="rect">
            <a:avLst/>
          </a:prstGeom>
          <a:noFill/>
          <a:ln w="9525">
            <a:noFill/>
            <a:miter lim="800000"/>
            <a:headEnd/>
            <a:tailEnd/>
          </a:ln>
        </p:spPr>
        <p:txBody>
          <a:bodyPr wrap="square">
            <a:spAutoFit/>
          </a:bodyPr>
          <a:lstStyle/>
          <a:p>
            <a:r>
              <a:rPr lang="pl-PL" altLang="pl-PL" sz="2000" dirty="0"/>
              <a:t>Zjawisko integracji jest niezwykle ważne we współczesnym świecie. Tendencje integracyjne sprzyjają zacieśnianiu różnorodnych więzi i współzależności pomiędzy ogółem uczestników międzynarodowych. Przejawia się to wzrostem znaczenia organizacji międzynarodowych, a zwłaszcza – powstawaniem coraz większej liczby ugrupowań integracyjnych. </a:t>
            </a:r>
          </a:p>
        </p:txBody>
      </p:sp>
      <p:sp>
        <p:nvSpPr>
          <p:cNvPr id="22532" name="Text Box 9"/>
          <p:cNvSpPr txBox="1">
            <a:spLocks noChangeArrowheads="1"/>
          </p:cNvSpPr>
          <p:nvPr/>
        </p:nvSpPr>
        <p:spPr bwMode="auto">
          <a:xfrm>
            <a:off x="395416" y="3861048"/>
            <a:ext cx="8425056" cy="1323439"/>
          </a:xfrm>
          <a:prstGeom prst="rect">
            <a:avLst/>
          </a:prstGeom>
          <a:noFill/>
          <a:ln w="9525">
            <a:noFill/>
            <a:miter lim="800000"/>
            <a:headEnd/>
            <a:tailEnd/>
          </a:ln>
        </p:spPr>
        <p:txBody>
          <a:bodyPr wrap="square">
            <a:spAutoFit/>
          </a:bodyPr>
          <a:lstStyle/>
          <a:p>
            <a:pPr>
              <a:spcBef>
                <a:spcPct val="50000"/>
              </a:spcBef>
            </a:pPr>
            <a:r>
              <a:rPr lang="pl-PL" altLang="pl-PL" sz="2000" dirty="0"/>
              <a:t>Ugrupowania te tworzone są w zasadniczej mierze przez państwa, które nadal odgrywają bardzo ważną rolę w stosunkach międzynarodowych, ale już nie </a:t>
            </a:r>
            <a:br>
              <a:rPr lang="pl-PL" altLang="pl-PL" sz="2000" dirty="0"/>
            </a:br>
            <a:r>
              <a:rPr lang="pl-PL" altLang="pl-PL" sz="2000" dirty="0"/>
              <a:t>w pełni dominującą, gdyż na znaczeniu zyskują także </a:t>
            </a:r>
            <a:r>
              <a:rPr lang="pl-PL" altLang="pl-PL" sz="2000" dirty="0" smtClean="0"/>
              <a:t>uczestnicy </a:t>
            </a:r>
            <a:r>
              <a:rPr lang="pl-PL" altLang="pl-PL" sz="2000" dirty="0"/>
              <a:t>niepaństwowi, zwłaszcza na szczeblu </a:t>
            </a:r>
            <a:r>
              <a:rPr lang="pl-PL" altLang="pl-PL" sz="2000" dirty="0" err="1"/>
              <a:t>subregionalnym</a:t>
            </a:r>
            <a:r>
              <a:rPr lang="pl-PL" altLang="pl-PL" sz="2000" dirty="0"/>
              <a:t>, regionalnym  czy globalnym.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ymbol zastępczy numeru slajdu 5"/>
          <p:cNvSpPr>
            <a:spLocks noGrp="1" noChangeArrowheads="1"/>
          </p:cNvSpPr>
          <p:nvPr>
            <p:ph type="sldNum" sz="quarter" idx="12"/>
          </p:nvPr>
        </p:nvSpPr>
        <p:spPr bwMode="auto">
          <a:xfrm>
            <a:off x="755650" y="6356350"/>
            <a:ext cx="7931150" cy="365125"/>
          </a:xfrm>
          <a:noFill/>
          <a:ln>
            <a:miter lim="800000"/>
            <a:headEnd/>
            <a:tailEnd/>
          </a:ln>
        </p:spPr>
        <p:txBody>
          <a:bodyPr/>
          <a:lstStyle/>
          <a:p>
            <a:pPr algn="ctr"/>
            <a:r>
              <a:rPr lang="pl-PL" altLang="pl-PL"/>
              <a:t>Jak jednoczyła się Europa – geneza integracji europejskiej</a:t>
            </a:r>
          </a:p>
          <a:p>
            <a:pPr algn="ctr"/>
            <a:r>
              <a:rPr lang="pl-PL" altLang="pl-PL"/>
              <a:t>Olga Barburska </a:t>
            </a:r>
          </a:p>
          <a:p>
            <a:fld id="{111B3068-E974-4B96-9848-760A3AC0E7E6}" type="slidenum">
              <a:rPr lang="pl-PL" altLang="pl-PL" smtClean="0"/>
              <a:pPr/>
              <a:t>9</a:t>
            </a:fld>
            <a:endParaRPr lang="pl-PL" altLang="pl-PL"/>
          </a:p>
        </p:txBody>
      </p:sp>
      <p:sp>
        <p:nvSpPr>
          <p:cNvPr id="23554" name="Text Box 5"/>
          <p:cNvSpPr txBox="1">
            <a:spLocks noChangeArrowheads="1"/>
          </p:cNvSpPr>
          <p:nvPr/>
        </p:nvSpPr>
        <p:spPr bwMode="auto">
          <a:xfrm>
            <a:off x="217488" y="466725"/>
            <a:ext cx="8785225" cy="708025"/>
          </a:xfrm>
          <a:prstGeom prst="rect">
            <a:avLst/>
          </a:prstGeom>
          <a:noFill/>
          <a:ln w="9525">
            <a:noFill/>
            <a:miter lim="800000"/>
            <a:headEnd/>
            <a:tailEnd/>
          </a:ln>
        </p:spPr>
        <p:txBody>
          <a:bodyPr>
            <a:spAutoFit/>
          </a:bodyPr>
          <a:lstStyle/>
          <a:p>
            <a:pPr algn="ctr">
              <a:spcBef>
                <a:spcPct val="50000"/>
              </a:spcBef>
            </a:pPr>
            <a:r>
              <a:rPr lang="pl-PL" altLang="pl-PL" sz="4000" dirty="0"/>
              <a:t>Geneza integracji europejskiej</a:t>
            </a:r>
          </a:p>
        </p:txBody>
      </p:sp>
      <p:sp>
        <p:nvSpPr>
          <p:cNvPr id="23555" name="Text Box 6"/>
          <p:cNvSpPr txBox="1">
            <a:spLocks noChangeArrowheads="1"/>
          </p:cNvSpPr>
          <p:nvPr/>
        </p:nvSpPr>
        <p:spPr bwMode="auto">
          <a:xfrm>
            <a:off x="323850" y="1412776"/>
            <a:ext cx="8424863" cy="1015663"/>
          </a:xfrm>
          <a:prstGeom prst="rect">
            <a:avLst/>
          </a:prstGeom>
          <a:noFill/>
          <a:ln w="9525">
            <a:noFill/>
            <a:miter lim="800000"/>
            <a:headEnd/>
            <a:tailEnd/>
          </a:ln>
        </p:spPr>
        <p:txBody>
          <a:bodyPr>
            <a:spAutoFit/>
          </a:bodyPr>
          <a:lstStyle/>
          <a:p>
            <a:pPr algn="ctr"/>
            <a:r>
              <a:rPr lang="pl-PL" altLang="pl-PL" sz="2000" dirty="0"/>
              <a:t>Integrację europejską można przedstawić jako proces formułowania oraz wprowadzania w życie idei jedności Europy. Idea ta była rozmaicie rozumiana oraz realizowana:</a:t>
            </a:r>
          </a:p>
        </p:txBody>
      </p:sp>
      <p:sp>
        <p:nvSpPr>
          <p:cNvPr id="23556" name="Text Box 7"/>
          <p:cNvSpPr txBox="1">
            <a:spLocks noChangeArrowheads="1"/>
          </p:cNvSpPr>
          <p:nvPr/>
        </p:nvSpPr>
        <p:spPr bwMode="auto">
          <a:xfrm>
            <a:off x="1042988" y="3878649"/>
            <a:ext cx="2736850" cy="1631216"/>
          </a:xfrm>
          <a:prstGeom prst="rect">
            <a:avLst/>
          </a:prstGeom>
          <a:noFill/>
          <a:ln w="9525">
            <a:noFill/>
            <a:miter lim="800000"/>
            <a:headEnd/>
            <a:tailEnd/>
          </a:ln>
        </p:spPr>
        <p:txBody>
          <a:bodyPr>
            <a:spAutoFit/>
          </a:bodyPr>
          <a:lstStyle/>
          <a:p>
            <a:pPr algn="ctr">
              <a:spcBef>
                <a:spcPct val="50000"/>
              </a:spcBef>
            </a:pPr>
            <a:r>
              <a:rPr lang="pl-PL" altLang="pl-PL" sz="2000" dirty="0"/>
              <a:t>Jako zjednoczenie oparte na szczytnych zasadach humanizmu postulującego ideę „braterstwa ludów”.</a:t>
            </a:r>
          </a:p>
        </p:txBody>
      </p:sp>
      <p:sp>
        <p:nvSpPr>
          <p:cNvPr id="23557" name="Text Box 8"/>
          <p:cNvSpPr txBox="1">
            <a:spLocks noChangeArrowheads="1"/>
          </p:cNvSpPr>
          <p:nvPr/>
        </p:nvSpPr>
        <p:spPr bwMode="auto">
          <a:xfrm>
            <a:off x="4140200" y="3860800"/>
            <a:ext cx="4248150" cy="1631216"/>
          </a:xfrm>
          <a:prstGeom prst="rect">
            <a:avLst/>
          </a:prstGeom>
          <a:noFill/>
          <a:ln w="9525">
            <a:noFill/>
            <a:miter lim="800000"/>
            <a:headEnd/>
            <a:tailEnd/>
          </a:ln>
        </p:spPr>
        <p:txBody>
          <a:bodyPr>
            <a:spAutoFit/>
          </a:bodyPr>
          <a:lstStyle/>
          <a:p>
            <a:pPr algn="ctr">
              <a:spcBef>
                <a:spcPct val="50000"/>
              </a:spcBef>
            </a:pPr>
            <a:r>
              <a:rPr lang="pl-PL" altLang="pl-PL" sz="2000" dirty="0"/>
              <a:t>Jako konkretne projekty polityczne lub gospodarcze i społeczno-kulturowe, podejmowane w sposób pokojowy, jak </a:t>
            </a:r>
            <a:br>
              <a:rPr lang="pl-PL" altLang="pl-PL" sz="2000" dirty="0"/>
            </a:br>
            <a:r>
              <a:rPr lang="pl-PL" altLang="pl-PL" sz="2000" dirty="0"/>
              <a:t>i próby wprowadzania ich w życie drogą dominacji lub podboju.</a:t>
            </a:r>
          </a:p>
        </p:txBody>
      </p:sp>
      <p:sp>
        <p:nvSpPr>
          <p:cNvPr id="23558" name="Line 10"/>
          <p:cNvSpPr>
            <a:spLocks noChangeShapeType="1"/>
          </p:cNvSpPr>
          <p:nvPr/>
        </p:nvSpPr>
        <p:spPr bwMode="auto">
          <a:xfrm flipH="1">
            <a:off x="2411413" y="2533650"/>
            <a:ext cx="649287" cy="863600"/>
          </a:xfrm>
          <a:prstGeom prst="line">
            <a:avLst/>
          </a:prstGeom>
          <a:noFill/>
          <a:ln w="50800">
            <a:solidFill>
              <a:schemeClr val="tx1"/>
            </a:solidFill>
            <a:round/>
            <a:headEnd/>
            <a:tailEnd type="triangle" w="med" len="med"/>
          </a:ln>
        </p:spPr>
        <p:txBody>
          <a:bodyPr/>
          <a:lstStyle/>
          <a:p>
            <a:endParaRPr lang="pl-PL"/>
          </a:p>
        </p:txBody>
      </p:sp>
      <p:sp>
        <p:nvSpPr>
          <p:cNvPr id="23559" name="Line 11"/>
          <p:cNvSpPr>
            <a:spLocks noChangeShapeType="1"/>
          </p:cNvSpPr>
          <p:nvPr/>
        </p:nvSpPr>
        <p:spPr bwMode="auto">
          <a:xfrm>
            <a:off x="5314950" y="2509838"/>
            <a:ext cx="647700" cy="863600"/>
          </a:xfrm>
          <a:prstGeom prst="line">
            <a:avLst/>
          </a:prstGeom>
          <a:noFill/>
          <a:ln w="50800">
            <a:solidFill>
              <a:schemeClr val="tx1"/>
            </a:solidFill>
            <a:round/>
            <a:headEnd/>
            <a:tailEnd type="triangle" w="med" len="med"/>
          </a:ln>
        </p:spPr>
        <p:txBody>
          <a:bodyPr/>
          <a:lstStyle/>
          <a:p>
            <a:endParaRPr lang="pl-PL"/>
          </a:p>
        </p:txBody>
      </p:sp>
    </p:spTree>
  </p:cSld>
  <p:clrMapOvr>
    <a:masterClrMapping/>
  </p:clrMapOvr>
</p:sld>
</file>

<file path=ppt/theme/theme1.xml><?xml version="1.0" encoding="utf-8"?>
<a:theme xmlns:a="http://schemas.openxmlformats.org/drawingml/2006/main" name="Wzorzec z NBP">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vert="horz" wrap="square" lIns="91440" tIns="45720" rIns="91440" bIns="45720" numCol="1" anchor="t" anchorCtr="0" compatLnSpc="1">
        <a:prstTxWarp prst="textNoShape">
          <a:avLst/>
        </a:prstTxWarp>
      </a:bodyPr>
      <a:lstStyle>
        <a:defPPr>
          <a:defRPr dirty="0" smtClean="0"/>
        </a:defPPr>
      </a:lstStyle>
    </a:tx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641</TotalTime>
  <Words>1596</Words>
  <Application>Microsoft Office PowerPoint</Application>
  <PresentationFormat>Pokaz na ekranie (4:3)</PresentationFormat>
  <Paragraphs>215</Paragraphs>
  <Slides>24</Slides>
  <Notes>1</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24</vt:i4>
      </vt:variant>
    </vt:vector>
  </HeadingPairs>
  <TitlesOfParts>
    <vt:vector size="28" baseType="lpstr">
      <vt:lpstr>Arial</vt:lpstr>
      <vt:lpstr>Calibri</vt:lpstr>
      <vt:lpstr>Tahoma</vt:lpstr>
      <vt:lpstr>Wzorzec z NBP</vt:lpstr>
      <vt:lpstr>Prezentacja programu PowerPoint</vt:lpstr>
      <vt:lpstr>Prezentacja programu PowerPoint</vt:lpstr>
      <vt:lpstr>Prezentacja programu PowerPoint</vt:lpstr>
      <vt:lpstr>Przebieg zajęć</vt:lpstr>
      <vt:lpstr>Pojęcia i zagadnienia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Literatura</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jednoczyła się Europa</dc:title>
  <dc:creator>Olga Barburska</dc:creator>
  <cp:lastModifiedBy>Lenovo</cp:lastModifiedBy>
  <cp:revision>93</cp:revision>
  <dcterms:created xsi:type="dcterms:W3CDTF">2013-10-29T09:24:33Z</dcterms:created>
  <dcterms:modified xsi:type="dcterms:W3CDTF">2018-07-30T11:13:40Z</dcterms:modified>
</cp:coreProperties>
</file>